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1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256" r:id="rId3"/>
    <p:sldId id="402" r:id="rId4"/>
    <p:sldId id="3204" r:id="rId5"/>
    <p:sldId id="434" r:id="rId6"/>
    <p:sldId id="407" r:id="rId7"/>
    <p:sldId id="408" r:id="rId8"/>
    <p:sldId id="426" r:id="rId9"/>
    <p:sldId id="427" r:id="rId10"/>
    <p:sldId id="409" r:id="rId11"/>
    <p:sldId id="433" r:id="rId12"/>
    <p:sldId id="432" r:id="rId13"/>
    <p:sldId id="317" r:id="rId14"/>
    <p:sldId id="2877" r:id="rId15"/>
    <p:sldId id="3202" r:id="rId16"/>
    <p:sldId id="3205" r:id="rId17"/>
    <p:sldId id="3207" r:id="rId18"/>
    <p:sldId id="3208" r:id="rId19"/>
    <p:sldId id="3203" r:id="rId20"/>
    <p:sldId id="285" r:id="rId21"/>
    <p:sldId id="286" r:id="rId22"/>
    <p:sldId id="3209" r:id="rId23"/>
    <p:sldId id="3210" r:id="rId24"/>
    <p:sldId id="2314" r:id="rId2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4F6"/>
    <a:srgbClr val="303030"/>
    <a:srgbClr val="44546A"/>
    <a:srgbClr val="FF0000"/>
    <a:srgbClr val="78A0CC"/>
    <a:srgbClr val="528ACC"/>
    <a:srgbClr val="527EBB"/>
    <a:srgbClr val="386AB0"/>
    <a:srgbClr val="245190"/>
    <a:srgbClr val="1B42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12" autoAdjust="0"/>
    <p:restoredTop sz="88249" autoAdjust="0"/>
  </p:normalViewPr>
  <p:slideViewPr>
    <p:cSldViewPr>
      <p:cViewPr varScale="1">
        <p:scale>
          <a:sx n="83" d="100"/>
          <a:sy n="83" d="100"/>
        </p:scale>
        <p:origin x="96" y="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105" d="100"/>
          <a:sy n="105" d="100"/>
        </p:scale>
        <p:origin x="2502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4F1C2-A7CB-48ED-B06F-8257C963CA8E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7F16B-0B1E-44C4-9715-FF7D2CF585F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l" descr="HBM Prenscia: Business Document    "/>
          <p:cNvSpPr txBox="1"/>
          <p:nvPr/>
        </p:nvSpPr>
        <p:spPr>
          <a:xfrm>
            <a:off x="0" y="8931910"/>
            <a:ext cx="6858000" cy="24237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75">
                <a:solidFill>
                  <a:srgbClr val="000000"/>
                </a:solidFill>
                <a:latin typeface="arial" panose="020B0604020202020204" pitchFamily="34" charset="0"/>
              </a:rPr>
              <a:t>HBM Prenscia: Business Document    </a:t>
            </a:r>
          </a:p>
        </p:txBody>
      </p:sp>
    </p:spTree>
    <p:extLst>
      <p:ext uri="{BB962C8B-B14F-4D97-AF65-F5344CB8AC3E}">
        <p14:creationId xmlns:p14="http://schemas.microsoft.com/office/powerpoint/2010/main" val="88669142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3F0C5-BAE3-4150-B7F9-337A359778B5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EED65-F1B2-4EE2-83C5-5CF8CCB3505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l" descr="HBM Prenscia: Business Document    "/>
          <p:cNvSpPr txBox="1"/>
          <p:nvPr/>
        </p:nvSpPr>
        <p:spPr>
          <a:xfrm>
            <a:off x="0" y="8931910"/>
            <a:ext cx="6858000" cy="24237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975" b="0" i="0" u="none" baseline="0">
                <a:solidFill>
                  <a:srgbClr val="000000"/>
                </a:solidFill>
                <a:latin typeface="arial" panose="020B0604020202020204" pitchFamily="34" charset="0"/>
              </a:rPr>
              <a:t>HBM Prenscia: Business Document    </a:t>
            </a:r>
          </a:p>
        </p:txBody>
      </p:sp>
    </p:spTree>
    <p:extLst>
      <p:ext uri="{BB962C8B-B14F-4D97-AF65-F5344CB8AC3E}">
        <p14:creationId xmlns:p14="http://schemas.microsoft.com/office/powerpoint/2010/main" val="151368141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032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Gas and Oil – Reduced Flaring – reduce emissions, increase gas supply, improve resource use effectiveness.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Point – either with fixed assets or with fleets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problem with maintenance and addressing failures/problems effectively  recurring failures and loss of money. We want to be able to address these issues. 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07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Application below are based on some portions of the general FRACAS  methodology</a:t>
            </a:r>
          </a:p>
          <a:p>
            <a:endParaRPr lang="en-US" dirty="0"/>
          </a:p>
          <a:p>
            <a:pPr lvl="1"/>
            <a:r>
              <a:rPr lang="en-US" altLang="en-US" dirty="0"/>
              <a:t>CAPA Systems</a:t>
            </a:r>
          </a:p>
          <a:p>
            <a:pPr lvl="1"/>
            <a:r>
              <a:rPr lang="en-US" altLang="en-US" dirty="0"/>
              <a:t>Safety/Risk Systems</a:t>
            </a:r>
          </a:p>
          <a:p>
            <a:pPr lvl="1"/>
            <a:r>
              <a:rPr lang="en-US" altLang="en-US" dirty="0"/>
              <a:t>Process Control Systems</a:t>
            </a:r>
          </a:p>
          <a:p>
            <a:pPr lvl="1"/>
            <a:r>
              <a:rPr lang="en-US" altLang="en-US" dirty="0"/>
              <a:t>Incident Reporting Systems</a:t>
            </a:r>
          </a:p>
          <a:p>
            <a:pPr lvl="1"/>
            <a:r>
              <a:rPr lang="en-US" altLang="en-US" dirty="0"/>
              <a:t>Etc.…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886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470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955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must be some intermediate step to vet </a:t>
            </a:r>
          </a:p>
          <a:p>
            <a:r>
              <a:rPr lang="en-US" dirty="0"/>
              <a:t>Training the system by adding context to eventually automate the whole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8433A-6BF0-43AD-9880-8FC84AD2BD1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42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E5733-0DE5-413B-A8ED-017C84C3C2E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653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utions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0" y="2590800"/>
            <a:ext cx="9144000" cy="1371600"/>
            <a:chOff x="0" y="2438400"/>
            <a:chExt cx="9144000" cy="1371600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2438400"/>
              <a:ext cx="9144000" cy="1371600"/>
            </a:xfrm>
            <a:prstGeom prst="rect">
              <a:avLst/>
            </a:prstGeom>
            <a:solidFill>
              <a:srgbClr val="ECF1F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9" name="Straight Connector 18"/>
            <p:cNvCxnSpPr/>
            <p:nvPr userDrawn="1"/>
          </p:nvCxnSpPr>
          <p:spPr>
            <a:xfrm>
              <a:off x="0" y="2438400"/>
              <a:ext cx="9144000" cy="0"/>
            </a:xfrm>
            <a:prstGeom prst="line">
              <a:avLst/>
            </a:prstGeom>
            <a:noFill/>
            <a:ln w="50800" cap="flat" cmpd="sng" algn="ctr">
              <a:solidFill>
                <a:srgbClr val="FFFFFF"/>
              </a:solidFill>
              <a:prstDash val="solid"/>
            </a:ln>
            <a:effectLst/>
          </p:spPr>
        </p:cxnSp>
        <p:cxnSp>
          <p:nvCxnSpPr>
            <p:cNvPr id="20" name="Straight Connector 19"/>
            <p:cNvCxnSpPr/>
            <p:nvPr userDrawn="1"/>
          </p:nvCxnSpPr>
          <p:spPr>
            <a:xfrm>
              <a:off x="0" y="3810000"/>
              <a:ext cx="9144000" cy="0"/>
            </a:xfrm>
            <a:prstGeom prst="line">
              <a:avLst/>
            </a:prstGeom>
            <a:noFill/>
            <a:ln w="50800" cap="flat" cmpd="sng" algn="ctr">
              <a:solidFill>
                <a:srgbClr val="FFFFFF"/>
              </a:solidFill>
              <a:prstDash val="solid"/>
            </a:ln>
            <a:effectLst/>
          </p:spPr>
        </p:cxnSp>
      </p:grpSp>
      <p:sp>
        <p:nvSpPr>
          <p:cNvPr id="32" name="Titel 1"/>
          <p:cNvSpPr>
            <a:spLocks noGrp="1"/>
          </p:cNvSpPr>
          <p:nvPr>
            <p:ph type="ctrTitle" hasCustomPrompt="1"/>
          </p:nvPr>
        </p:nvSpPr>
        <p:spPr>
          <a:xfrm>
            <a:off x="457200" y="2662064"/>
            <a:ext cx="8229600" cy="1224136"/>
          </a:xfrm>
          <a:prstGeom prst="rect">
            <a:avLst/>
          </a:prstGeom>
        </p:spPr>
        <p:txBody>
          <a:bodyPr lIns="107287" tIns="53643" rIns="107287" bIns="53643" anchor="ctr">
            <a:noAutofit/>
          </a:bodyPr>
          <a:lstStyle>
            <a:lvl1pPr algn="l">
              <a:defRPr sz="28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Title (required) [28pt, bold]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98" y="4648200"/>
            <a:ext cx="1663720" cy="8229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98" y="5541293"/>
            <a:ext cx="1188720" cy="40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20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30890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13011"/>
            <a:ext cx="78867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5B897-6B41-3F43-82FA-80D71D9F7E66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4B3C6-245C-644B-9074-60488D830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135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5B897-6B41-3F43-82FA-80D71D9F7E66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4B3C6-245C-644B-9074-60488D830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6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685800"/>
            <a:ext cx="8382000" cy="5405978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defRPr sz="135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557213" indent="-214313">
              <a:spcBef>
                <a:spcPts val="450"/>
              </a:spcBef>
              <a:buSzPct val="100000"/>
              <a:buFont typeface="Arial" pitchFamily="34" charset="0"/>
              <a:buChar char="•"/>
              <a:defRPr sz="12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2pPr>
            <a:lvl3pPr>
              <a:spcBef>
                <a:spcPts val="450"/>
              </a:spcBef>
              <a:defRPr sz="105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3pPr>
            <a:lvl4pPr marL="1200150" indent="-171450">
              <a:spcBef>
                <a:spcPts val="450"/>
              </a:spcBef>
              <a:buFont typeface="Arial" pitchFamily="34" charset="0"/>
              <a:buChar char="•"/>
              <a:defRPr sz="105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4pPr>
            <a:lvl5pPr marL="1543050" indent="-171450">
              <a:spcBef>
                <a:spcPts val="450"/>
              </a:spcBef>
              <a:buFont typeface="Arial" pitchFamily="34" charset="0"/>
              <a:buChar char="•"/>
              <a:defRPr sz="105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/>
              <a:t>Level 1 [18pt]</a:t>
            </a:r>
          </a:p>
          <a:p>
            <a:pPr lvl="1"/>
            <a:r>
              <a:rPr lang="de-DE" dirty="0"/>
              <a:t>Level 2 [16pt]</a:t>
            </a:r>
          </a:p>
          <a:p>
            <a:pPr lvl="2"/>
            <a:r>
              <a:rPr lang="de-DE" dirty="0"/>
              <a:t>Level 3 [14pt]</a:t>
            </a:r>
          </a:p>
          <a:p>
            <a:pPr lvl="3"/>
            <a:r>
              <a:rPr lang="de-DE" dirty="0"/>
              <a:t>Level 4 [14pt]</a:t>
            </a:r>
          </a:p>
          <a:p>
            <a:pPr lvl="4"/>
            <a:r>
              <a:rPr lang="de-DE" dirty="0"/>
              <a:t>Level 5 [14pt]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8229600" cy="34605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 sz="135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lang="de-DE" dirty="0"/>
              <a:t>Headline (required)</a:t>
            </a:r>
            <a:r>
              <a:rPr lang="en-US" dirty="0"/>
              <a:t> </a:t>
            </a:r>
            <a:r>
              <a:rPr lang="de-DE" dirty="0"/>
              <a:t>[18pt]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457201"/>
            <a:ext cx="8382000" cy="0"/>
          </a:xfrm>
          <a:prstGeom prst="line">
            <a:avLst/>
          </a:prstGeom>
          <a:ln w="25400">
            <a:solidFill>
              <a:srgbClr val="D6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>
          <a:xfrm>
            <a:off x="8458200" y="279486"/>
            <a:ext cx="609600" cy="2539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fld id="{65028953-7058-414D-A0CB-3C437792B971}" type="slidenum">
              <a:rPr lang="en-US" sz="1050" b="1" smtClean="0">
                <a:solidFill>
                  <a:srgbClr val="D6E1E7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‹#›</a:t>
            </a:fld>
            <a:endParaRPr lang="en-US" sz="1050" b="1" dirty="0">
              <a:solidFill>
                <a:srgbClr val="D6E1E7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19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A907312-FD22-496F-A565-C480531E88F9}"/>
              </a:ext>
            </a:extLst>
          </p:cNvPr>
          <p:cNvSpPr/>
          <p:nvPr userDrawn="1"/>
        </p:nvSpPr>
        <p:spPr>
          <a:xfrm>
            <a:off x="0" y="6470132"/>
            <a:ext cx="9144000" cy="387868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576" tIns="19289" rIns="38576" bIns="192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760"/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1F39408-E69D-42F8-A5B2-FD1E2C2F77C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369113" y="6558387"/>
            <a:ext cx="285656" cy="19620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marR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 sz="1050" i="1"/>
            </a:lvl1pPr>
          </a:lstStyle>
          <a:p>
            <a:pPr lvl="0"/>
            <a:fld id="{9A9DD6EC-C79E-4E47-BDEA-65E9D69A9141}" type="slidenum">
              <a:rPr lang="en-US" altLang="en-US" sz="675" i="0" smtClean="0">
                <a:solidFill>
                  <a:schemeClr val="bg1"/>
                </a:solidFill>
                <a:latin typeface="Ubuntu Light" panose="020B0304030602030204" pitchFamily="34" charset="0"/>
              </a:rPr>
              <a:pPr lvl="0"/>
              <a:t>‹#›</a:t>
            </a:fld>
            <a:endParaRPr lang="en-CA" altLang="en-US" sz="675" i="0">
              <a:solidFill>
                <a:schemeClr val="bg1"/>
              </a:solidFill>
              <a:latin typeface="Ubuntu Light" panose="020B0304030602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4" y="6"/>
            <a:ext cx="5426912" cy="840499"/>
          </a:xfrm>
        </p:spPr>
        <p:txBody>
          <a:bodyPr anchor="ctr">
            <a:noAutofit/>
          </a:bodyPr>
          <a:lstStyle>
            <a:lvl1pPr marL="0" indent="0" algn="l">
              <a:defRPr sz="21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744E789-505C-4B8C-84E3-B907B69BDE27}"/>
              </a:ext>
            </a:extLst>
          </p:cNvPr>
          <p:cNvCxnSpPr>
            <a:cxnSpLocks/>
          </p:cNvCxnSpPr>
          <p:nvPr userDrawn="1"/>
        </p:nvCxnSpPr>
        <p:spPr>
          <a:xfrm>
            <a:off x="0" y="707149"/>
            <a:ext cx="7912519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47"/>
          <p:cNvSpPr txBox="1"/>
          <p:nvPr userDrawn="1"/>
        </p:nvSpPr>
        <p:spPr>
          <a:xfrm>
            <a:off x="2876791" y="6507005"/>
            <a:ext cx="29123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  <a:latin typeface="Ubuntu Light" panose="020B0304030602030204" pitchFamily="34" charset="0"/>
              </a:rPr>
              <a:t>www.spectrisadvance.com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3E4A9B2-79B2-4800-9E15-DE96DDFBEB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852" y="877888"/>
            <a:ext cx="8334375" cy="622300"/>
          </a:xfrm>
        </p:spPr>
        <p:txBody>
          <a:bodyPr>
            <a:normAutofit/>
          </a:bodyPr>
          <a:lstStyle>
            <a:lvl1pPr marL="0" indent="0">
              <a:buNone/>
              <a:defRPr sz="1350" b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257175" indent="0">
              <a:buNone/>
              <a:defRPr/>
            </a:lvl2pPr>
            <a:lvl3pPr marL="514350" indent="0">
              <a:buNone/>
              <a:defRPr/>
            </a:lvl3pPr>
            <a:lvl4pPr marL="771525" indent="0">
              <a:buNone/>
              <a:defRPr/>
            </a:lvl4pPr>
            <a:lvl5pPr marL="10287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7F42093-9A8C-4F4D-97BF-E2CB0A5584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53" y="6510178"/>
            <a:ext cx="527390" cy="344743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F7BF937-1643-427D-A811-0D79DD263C6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52528" y="92853"/>
            <a:ext cx="1419748" cy="511441"/>
            <a:chOff x="528108" y="1252266"/>
            <a:chExt cx="3920068" cy="1059103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264DC6F-DAF3-4F15-91AE-C4EB9CE643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1026" y="1252266"/>
              <a:ext cx="3867150" cy="1059103"/>
            </a:xfrm>
            <a:prstGeom prst="rect">
              <a:avLst/>
            </a:prstGeom>
            <a:solidFill>
              <a:schemeClr val="bg1">
                <a:alpha val="10000"/>
              </a:schemeClr>
            </a:solidFill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7419CC2-3902-49A4-8D9B-F6146CDCC6BD}"/>
                </a:ext>
              </a:extLst>
            </p:cNvPr>
            <p:cNvSpPr/>
            <p:nvPr/>
          </p:nvSpPr>
          <p:spPr>
            <a:xfrm>
              <a:off x="528108" y="1252267"/>
              <a:ext cx="52918" cy="1059102"/>
            </a:xfrm>
            <a:prstGeom prst="rect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DF0188-6068-4CF6-BD35-F93C5DDDB61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87511" y="0"/>
            <a:ext cx="1056490" cy="704850"/>
            <a:chOff x="6982838" y="0"/>
            <a:chExt cx="2161161" cy="1081384"/>
          </a:xfrm>
        </p:grpSpPr>
        <p:sp>
          <p:nvSpPr>
            <p:cNvPr id="31" name="Flowchart: Connector 30">
              <a:extLst>
                <a:ext uri="{FF2B5EF4-FFF2-40B4-BE49-F238E27FC236}">
                  <a16:creationId xmlns:a16="http://schemas.microsoft.com/office/drawing/2014/main" id="{F0D438F3-E8B4-493E-8416-8D8048A514C9}"/>
                </a:ext>
              </a:extLst>
            </p:cNvPr>
            <p:cNvSpPr/>
            <p:nvPr userDrawn="1"/>
          </p:nvSpPr>
          <p:spPr>
            <a:xfrm>
              <a:off x="6982838" y="43905"/>
              <a:ext cx="642201" cy="642201"/>
            </a:xfrm>
            <a:prstGeom prst="flowChartConnector">
              <a:avLst/>
            </a:prstGeom>
            <a:solidFill>
              <a:srgbClr val="34B2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1ABFE151-D962-4188-87C4-7A3F8CA5948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2792" r="48882"/>
            <a:stretch/>
          </p:blipFill>
          <p:spPr>
            <a:xfrm>
              <a:off x="8178617" y="0"/>
              <a:ext cx="965382" cy="1081384"/>
            </a:xfrm>
            <a:prstGeom prst="rect">
              <a:avLst/>
            </a:prstGeom>
          </p:spPr>
        </p:pic>
        <p:sp>
          <p:nvSpPr>
            <p:cNvPr id="33" name="Flowchart: Connector 32">
              <a:extLst>
                <a:ext uri="{FF2B5EF4-FFF2-40B4-BE49-F238E27FC236}">
                  <a16:creationId xmlns:a16="http://schemas.microsoft.com/office/drawing/2014/main" id="{BA80F342-AB08-4AB3-8461-650C5F1726DF}"/>
                </a:ext>
              </a:extLst>
            </p:cNvPr>
            <p:cNvSpPr/>
            <p:nvPr userDrawn="1"/>
          </p:nvSpPr>
          <p:spPr>
            <a:xfrm>
              <a:off x="7706905" y="555583"/>
              <a:ext cx="190766" cy="190766"/>
            </a:xfrm>
            <a:prstGeom prst="flowChartConnector">
              <a:avLst/>
            </a:prstGeom>
            <a:solidFill>
              <a:srgbClr val="34B2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sp>
          <p:nvSpPr>
            <p:cNvPr id="34" name="Flowchart: Connector 33">
              <a:extLst>
                <a:ext uri="{FF2B5EF4-FFF2-40B4-BE49-F238E27FC236}">
                  <a16:creationId xmlns:a16="http://schemas.microsoft.com/office/drawing/2014/main" id="{A9C3DFF3-6984-41C0-854C-F516D4E42EEC}"/>
                </a:ext>
              </a:extLst>
            </p:cNvPr>
            <p:cNvSpPr/>
            <p:nvPr userDrawn="1"/>
          </p:nvSpPr>
          <p:spPr>
            <a:xfrm>
              <a:off x="7983002" y="383714"/>
              <a:ext cx="89273" cy="89273"/>
            </a:xfrm>
            <a:prstGeom prst="flowChartConnector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</p:grpSp>
      <p:sp>
        <p:nvSpPr>
          <p:cNvPr id="18" name="TextBox 47">
            <a:extLst>
              <a:ext uri="{FF2B5EF4-FFF2-40B4-BE49-F238E27FC236}">
                <a16:creationId xmlns:a16="http://schemas.microsoft.com/office/drawing/2014/main" id="{13D92D5E-1A36-4CC2-9214-3C63D80FD07D}"/>
              </a:ext>
            </a:extLst>
          </p:cNvPr>
          <p:cNvSpPr txBox="1"/>
          <p:nvPr userDrawn="1"/>
        </p:nvSpPr>
        <p:spPr>
          <a:xfrm>
            <a:off x="6405574" y="6550358"/>
            <a:ext cx="2912306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75">
                <a:solidFill>
                  <a:schemeClr val="bg1"/>
                </a:solidFill>
                <a:latin typeface="Ubuntu Light" panose="020B0304030602030204" pitchFamily="34" charset="0"/>
              </a:rPr>
              <a:t>Prepared for Vale AI Center    |</a:t>
            </a:r>
          </a:p>
        </p:txBody>
      </p:sp>
    </p:spTree>
    <p:extLst>
      <p:ext uri="{BB962C8B-B14F-4D97-AF65-F5344CB8AC3E}">
        <p14:creationId xmlns:p14="http://schemas.microsoft.com/office/powerpoint/2010/main" val="388001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9144000" cy="14813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ctrTitle" hasCustomPrompt="1"/>
          </p:nvPr>
        </p:nvSpPr>
        <p:spPr>
          <a:xfrm>
            <a:off x="457200" y="1581936"/>
            <a:ext cx="8229600" cy="1224136"/>
          </a:xfrm>
          <a:prstGeom prst="rect">
            <a:avLst/>
          </a:prstGeom>
        </p:spPr>
        <p:txBody>
          <a:bodyPr lIns="107287" tIns="53643" rIns="107287" bIns="53643" anchor="ctr">
            <a:noAutofit/>
          </a:bodyPr>
          <a:lstStyle>
            <a:lvl1pPr algn="l">
              <a:defRPr sz="26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Central topic (required) [26pt, bold]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3212455"/>
            <a:ext cx="3600400" cy="18007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Subline (optional) </a:t>
            </a:r>
            <a:br>
              <a:rPr lang="de-DE" dirty="0"/>
            </a:br>
            <a:r>
              <a:rPr lang="de-DE" dirty="0"/>
              <a:t>[22pt bold]</a:t>
            </a:r>
          </a:p>
        </p:txBody>
      </p:sp>
      <p:sp>
        <p:nvSpPr>
          <p:cNvPr id="5" name="Bildplatzhalter 19"/>
          <p:cNvSpPr>
            <a:spLocks noGrp="1"/>
          </p:cNvSpPr>
          <p:nvPr>
            <p:ph type="pic" sz="quarter" idx="15" hasCustomPrompt="1"/>
          </p:nvPr>
        </p:nvSpPr>
        <p:spPr>
          <a:xfrm>
            <a:off x="4126099" y="3212976"/>
            <a:ext cx="4141217" cy="2982049"/>
          </a:xfrm>
          <a:prstGeom prst="rect">
            <a:avLst/>
          </a:prstGeom>
          <a:effectLst/>
        </p:spPr>
        <p:txBody>
          <a:bodyPr/>
          <a:lstStyle>
            <a:lvl1pPr marL="0" indent="0" algn="l">
              <a:buNone/>
              <a:defRPr sz="2000" b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Image (required)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02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685800"/>
            <a:ext cx="8231808" cy="5410200"/>
          </a:xfrm>
          <a:prstGeom prst="rect">
            <a:avLst/>
          </a:prstGeom>
        </p:spPr>
        <p:txBody>
          <a:bodyPr/>
          <a:lstStyle>
            <a:lvl1pPr marL="342900" indent="-342900">
              <a:buFont typeface="+mj-lt"/>
              <a:buAutoNum type="arabicPeriod"/>
              <a:defRPr sz="2000" b="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457200" indent="0">
              <a:buFont typeface="Arial" pitchFamily="34" charset="0"/>
              <a:buNone/>
              <a:defRPr sz="1800">
                <a:latin typeface="Arial" pitchFamily="34" charset="0"/>
                <a:cs typeface="Arial" pitchFamily="34" charset="0"/>
              </a:defRPr>
            </a:lvl2pPr>
            <a:lvl3pPr marL="914400" indent="0">
              <a:buNone/>
              <a:defRPr sz="1800">
                <a:solidFill>
                  <a:srgbClr val="21245F"/>
                </a:solidFill>
                <a:latin typeface="Arial" pitchFamily="34" charset="0"/>
                <a:cs typeface="Arial" pitchFamily="34" charset="0"/>
              </a:defRPr>
            </a:lvl3pPr>
          </a:lstStyle>
          <a:p>
            <a:pPr lvl="0"/>
            <a:r>
              <a:rPr lang="de-DE" dirty="0"/>
              <a:t>Chapter 1 (required) [20pt]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2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3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4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5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6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7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8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457201"/>
            <a:ext cx="8382000" cy="0"/>
          </a:xfrm>
          <a:prstGeom prst="line">
            <a:avLst/>
          </a:prstGeom>
          <a:ln w="25400">
            <a:solidFill>
              <a:srgbClr val="D6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8458200" y="225624"/>
            <a:ext cx="609600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fld id="{65028953-7058-414D-A0CB-3C437792B971}" type="slidenum">
              <a:rPr lang="en-US" sz="1400" b="1" smtClean="0">
                <a:solidFill>
                  <a:srgbClr val="D6E1E7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‹#›</a:t>
            </a:fld>
            <a:endParaRPr lang="en-US" sz="1400" b="1" dirty="0">
              <a:solidFill>
                <a:srgbClr val="D6E1E7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14" name="Titel 1"/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8229600" cy="3460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 sz="18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lang="de-DE" dirty="0"/>
              <a:t>Agenda (required)</a:t>
            </a:r>
            <a:r>
              <a:rPr lang="en-US" dirty="0"/>
              <a:t> </a:t>
            </a:r>
            <a:r>
              <a:rPr lang="de-DE" dirty="0"/>
              <a:t>[18pt]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09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9144000" cy="1481328"/>
          </a:xfrm>
          <a:prstGeom prst="rect">
            <a:avLst/>
          </a:prstGeom>
          <a:solidFill>
            <a:srgbClr val="ECF1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ctrTitle" hasCustomPrompt="1"/>
          </p:nvPr>
        </p:nvSpPr>
        <p:spPr>
          <a:xfrm>
            <a:off x="457200" y="1600200"/>
            <a:ext cx="8229600" cy="1224136"/>
          </a:xfrm>
          <a:prstGeom prst="rect">
            <a:avLst/>
          </a:prstGeom>
        </p:spPr>
        <p:txBody>
          <a:bodyPr lIns="107287" tIns="53643" rIns="107287" bIns="53643" anchor="ctr">
            <a:noAutofit/>
          </a:bodyPr>
          <a:lstStyle>
            <a:lvl1pPr algn="l">
              <a:defRPr sz="26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87019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685800"/>
            <a:ext cx="8382000" cy="5405978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18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itchFamily="34" charset="0"/>
              <a:buChar char="•"/>
              <a:defRPr sz="16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2pPr>
            <a:lvl3pPr>
              <a:spcBef>
                <a:spcPts val="600"/>
              </a:spcBef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3pPr>
            <a:lvl4pPr marL="1600200" indent="-228600">
              <a:spcBef>
                <a:spcPts val="600"/>
              </a:spcBef>
              <a:buFont typeface="Arial" pitchFamily="34" charset="0"/>
              <a:buChar char="•"/>
              <a:defRPr sz="14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4pPr>
            <a:lvl5pPr marL="2057400" indent="-228600">
              <a:spcBef>
                <a:spcPts val="600"/>
              </a:spcBef>
              <a:buFont typeface="Arial" pitchFamily="34" charset="0"/>
              <a:buChar char="•"/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/>
              <a:t>Level 1 [18pt]</a:t>
            </a:r>
          </a:p>
          <a:p>
            <a:pPr lvl="1"/>
            <a:r>
              <a:rPr lang="de-DE" dirty="0"/>
              <a:t>Level 2 [16pt]</a:t>
            </a:r>
          </a:p>
          <a:p>
            <a:pPr lvl="2"/>
            <a:r>
              <a:rPr lang="de-DE" dirty="0"/>
              <a:t>Level 3 [14pt]</a:t>
            </a:r>
          </a:p>
          <a:p>
            <a:pPr lvl="3"/>
            <a:r>
              <a:rPr lang="de-DE" dirty="0"/>
              <a:t>Level 4 [14pt]</a:t>
            </a:r>
          </a:p>
          <a:p>
            <a:pPr lvl="4"/>
            <a:r>
              <a:rPr lang="de-DE" dirty="0"/>
              <a:t>Level 5 [14pt]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8229600" cy="3460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 sz="18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lang="de-DE" dirty="0"/>
              <a:t>Headline (required)</a:t>
            </a:r>
            <a:r>
              <a:rPr lang="en-US" dirty="0"/>
              <a:t> </a:t>
            </a:r>
            <a:r>
              <a:rPr lang="de-DE" dirty="0"/>
              <a:t>[18pt]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457201"/>
            <a:ext cx="8382000" cy="0"/>
          </a:xfrm>
          <a:prstGeom prst="line">
            <a:avLst/>
          </a:prstGeom>
          <a:ln w="25400">
            <a:solidFill>
              <a:srgbClr val="D6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>
          <a:xfrm>
            <a:off x="8458200" y="225624"/>
            <a:ext cx="609600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fld id="{65028953-7058-414D-A0CB-3C437792B971}" type="slidenum">
              <a:rPr lang="en-US" sz="1400" b="1" smtClean="0">
                <a:solidFill>
                  <a:srgbClr val="D6E1E7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‹#›</a:t>
            </a:fld>
            <a:endParaRPr lang="en-US" sz="1400" b="1" dirty="0">
              <a:solidFill>
                <a:srgbClr val="D6E1E7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52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Box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686072"/>
            <a:ext cx="3962400" cy="5411031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18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itchFamily="34" charset="0"/>
              <a:buChar char="•"/>
              <a:defRPr sz="16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2pPr>
            <a:lvl3pPr>
              <a:spcBef>
                <a:spcPts val="600"/>
              </a:spcBef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3pPr>
            <a:lvl4pPr marL="1600200" indent="-228600">
              <a:spcBef>
                <a:spcPts val="600"/>
              </a:spcBef>
              <a:buFont typeface="Arial" pitchFamily="34" charset="0"/>
              <a:buChar char="•"/>
              <a:defRPr sz="14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4pPr>
            <a:lvl5pPr marL="2057400" indent="-228600">
              <a:spcBef>
                <a:spcPts val="600"/>
              </a:spcBef>
              <a:buFont typeface="Arial" pitchFamily="34" charset="0"/>
              <a:buChar char="•"/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/>
              <a:t>Level 1 [18pt]</a:t>
            </a:r>
          </a:p>
          <a:p>
            <a:pPr lvl="1"/>
            <a:r>
              <a:rPr lang="de-DE" dirty="0"/>
              <a:t>Level 2 [16pt]</a:t>
            </a:r>
          </a:p>
          <a:p>
            <a:pPr lvl="2"/>
            <a:r>
              <a:rPr lang="de-DE" dirty="0"/>
              <a:t>Level 3 [14pt]</a:t>
            </a:r>
          </a:p>
          <a:p>
            <a:pPr lvl="3"/>
            <a:r>
              <a:rPr lang="de-DE" dirty="0"/>
              <a:t>Level 4 [14pt]</a:t>
            </a:r>
          </a:p>
          <a:p>
            <a:pPr lvl="4"/>
            <a:r>
              <a:rPr lang="de-DE" dirty="0"/>
              <a:t>Level 5 [14pt]</a:t>
            </a:r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724400" y="685800"/>
            <a:ext cx="4038600" cy="541130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18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itchFamily="34" charset="0"/>
              <a:buChar char="•"/>
              <a:defRPr sz="16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2pPr>
            <a:lvl3pPr>
              <a:spcBef>
                <a:spcPts val="600"/>
              </a:spcBef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3pPr>
            <a:lvl4pPr marL="1600200" indent="-228600">
              <a:spcBef>
                <a:spcPts val="600"/>
              </a:spcBef>
              <a:buFont typeface="Arial" pitchFamily="34" charset="0"/>
              <a:buChar char="•"/>
              <a:defRPr sz="14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4pPr>
            <a:lvl5pPr marL="2057400" indent="-228600">
              <a:spcBef>
                <a:spcPts val="600"/>
              </a:spcBef>
              <a:buFont typeface="Arial" pitchFamily="34" charset="0"/>
              <a:buChar char="•"/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/>
              <a:t>Level 1 [18pt]</a:t>
            </a:r>
          </a:p>
          <a:p>
            <a:pPr lvl="1"/>
            <a:r>
              <a:rPr lang="de-DE" dirty="0"/>
              <a:t>Level 2 [16pt]</a:t>
            </a:r>
          </a:p>
          <a:p>
            <a:pPr lvl="2"/>
            <a:r>
              <a:rPr lang="de-DE" dirty="0"/>
              <a:t>Level 3 [14pt]</a:t>
            </a:r>
          </a:p>
          <a:p>
            <a:pPr lvl="3"/>
            <a:r>
              <a:rPr lang="de-DE" dirty="0"/>
              <a:t>Level 4 [14pt]</a:t>
            </a:r>
          </a:p>
          <a:p>
            <a:pPr lvl="4"/>
            <a:r>
              <a:rPr lang="de-DE" dirty="0"/>
              <a:t>Level 5 [14pt]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8229600" cy="3460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 sz="18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lang="de-DE" dirty="0"/>
              <a:t>Headline (required)</a:t>
            </a:r>
            <a:r>
              <a:rPr lang="en-US" dirty="0"/>
              <a:t> </a:t>
            </a:r>
            <a:r>
              <a:rPr lang="de-DE" dirty="0"/>
              <a:t>[18pt]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457201"/>
            <a:ext cx="8382000" cy="0"/>
          </a:xfrm>
          <a:prstGeom prst="line">
            <a:avLst/>
          </a:prstGeom>
          <a:ln w="25400">
            <a:solidFill>
              <a:srgbClr val="D6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8458200" y="225624"/>
            <a:ext cx="609600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fld id="{65028953-7058-414D-A0CB-3C437792B971}" type="slidenum">
              <a:rPr lang="en-US" sz="1400" b="1" smtClean="0">
                <a:solidFill>
                  <a:srgbClr val="D6E1E7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‹#›</a:t>
            </a:fld>
            <a:endParaRPr lang="en-US" sz="1400" b="1" dirty="0">
              <a:solidFill>
                <a:srgbClr val="D6E1E7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21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(Social Medi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447800"/>
            <a:ext cx="9144000" cy="1481328"/>
          </a:xfrm>
          <a:prstGeom prst="rect">
            <a:avLst/>
          </a:prstGeom>
          <a:solidFill>
            <a:srgbClr val="ECF1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feld 6"/>
          <p:cNvSpPr txBox="1"/>
          <p:nvPr userDrawn="1"/>
        </p:nvSpPr>
        <p:spPr>
          <a:xfrm>
            <a:off x="484493" y="1974625"/>
            <a:ext cx="3782707" cy="4924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2600" b="1" dirty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www.hbmprenscia.com</a:t>
            </a:r>
            <a:endParaRPr lang="en-US" sz="2600" b="1" dirty="0">
              <a:solidFill>
                <a:srgbClr val="002E6E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10" name="Textplatzhalt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1" y="5867400"/>
            <a:ext cx="6553199" cy="338381"/>
          </a:xfrm>
          <a:prstGeom prst="rect">
            <a:avLst/>
          </a:prstGeom>
        </p:spPr>
        <p:txBody>
          <a:bodyPr anchor="ctr"/>
          <a:lstStyle>
            <a:lvl1pPr marL="401638" marR="0" indent="-401638" algn="l" defTabSz="107156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5000"/>
              <a:buFont typeface="Arial" charset="0"/>
              <a:buNone/>
              <a:tabLst/>
              <a:defRPr sz="900" b="0" baseline="0">
                <a:solidFill>
                  <a:srgbClr val="D6E1E7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>
              <a:defRPr sz="1900"/>
            </a:lvl2pPr>
          </a:lstStyle>
          <a:p>
            <a:pPr marL="401638" indent="-401638" defTabSz="1071563" fontAlgn="base">
              <a:spcAft>
                <a:spcPct val="0"/>
              </a:spcAft>
              <a:buFont typeface="Arial" charset="0"/>
              <a:buNone/>
            </a:pPr>
            <a:r>
              <a:rPr lang="de-DE" dirty="0"/>
              <a:t>File name (required) [8pt]</a:t>
            </a:r>
          </a:p>
        </p:txBody>
      </p:sp>
      <p:sp>
        <p:nvSpPr>
          <p:cNvPr id="23" name="Text Placeholder 22" descr="Name&#10;Department, Company&#10;Tel. +49 6151 803-0&#10;info@hbmncode.com&#10;"/>
          <p:cNvSpPr>
            <a:spLocks noGrp="1"/>
          </p:cNvSpPr>
          <p:nvPr>
            <p:ph type="body" sz="quarter" idx="20" hasCustomPrompt="1"/>
          </p:nvPr>
        </p:nvSpPr>
        <p:spPr>
          <a:xfrm>
            <a:off x="4953000" y="1524000"/>
            <a:ext cx="3505200" cy="13512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200" b="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457200" indent="0">
              <a:buNone/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</a:t>
            </a:r>
            <a:br>
              <a:rPr lang="en-US" dirty="0"/>
            </a:br>
            <a:r>
              <a:rPr lang="en-US" dirty="0"/>
              <a:t>Department, Company</a:t>
            </a:r>
            <a:br>
              <a:rPr lang="en-US" dirty="0"/>
            </a:br>
            <a:r>
              <a:rPr lang="en-US" dirty="0"/>
              <a:t>Tel. +49 6151 803-0</a:t>
            </a:r>
            <a:br>
              <a:rPr lang="en-US" dirty="0"/>
            </a:br>
            <a:r>
              <a:rPr lang="en-US" dirty="0"/>
              <a:t>info@hbmncode.com</a:t>
            </a:r>
          </a:p>
        </p:txBody>
      </p:sp>
    </p:spTree>
    <p:extLst>
      <p:ext uri="{BB962C8B-B14F-4D97-AF65-F5344CB8AC3E}">
        <p14:creationId xmlns:p14="http://schemas.microsoft.com/office/powerpoint/2010/main" val="267338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400800"/>
            <a:ext cx="1600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2E6E"/>
                </a:solidFill>
                <a:latin typeface="+mn-lt"/>
                <a:ea typeface="Roboto" panose="02000000000000000000" pitchFamily="2" charset="0"/>
                <a:cs typeface="Calibri" panose="020F0502020204030204" pitchFamily="34" charset="0"/>
              </a:rPr>
              <a:t>© 2019 HBM Prenscia</a:t>
            </a:r>
            <a:r>
              <a:rPr lang="en-US" sz="900" baseline="0" dirty="0">
                <a:solidFill>
                  <a:srgbClr val="002E6E"/>
                </a:solidFill>
                <a:latin typeface="+mn-lt"/>
                <a:ea typeface="Roboto" panose="02000000000000000000" pitchFamily="2" charset="0"/>
                <a:cs typeface="Calibri" panose="020F0502020204030204" pitchFamily="34" charset="0"/>
              </a:rPr>
              <a:t> Inc.</a:t>
            </a:r>
            <a:endParaRPr lang="en-US" sz="900" dirty="0">
              <a:solidFill>
                <a:srgbClr val="002E6E"/>
              </a:solidFill>
              <a:latin typeface="+mn-lt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61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55" r:id="rId3"/>
  </p:sldLayoutIdLst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3265"/>
            <a:ext cx="9144000" cy="5547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80" y="6406896"/>
            <a:ext cx="1955320" cy="34747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 userDrawn="1"/>
        </p:nvSpPr>
        <p:spPr>
          <a:xfrm>
            <a:off x="0" y="6398568"/>
            <a:ext cx="1600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© 2019 HBM Prenscia</a:t>
            </a:r>
            <a:r>
              <a:rPr lang="en-US" sz="900" baseline="0" dirty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 Inc.</a:t>
            </a:r>
            <a:endParaRPr lang="en-US" sz="900" dirty="0">
              <a:solidFill>
                <a:srgbClr val="002E6E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89BDD7-7782-40A9-903E-F7FF820BDA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/>
          <a:srcRect b="37274"/>
          <a:stretch/>
        </p:blipFill>
        <p:spPr>
          <a:xfrm>
            <a:off x="0" y="-4813"/>
            <a:ext cx="9182504" cy="75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718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730" r:id="rId3"/>
    <p:sldLayoutId id="2147483702" r:id="rId4"/>
    <p:sldLayoutId id="2147483731" r:id="rId5"/>
    <p:sldLayoutId id="2147483732" r:id="rId6"/>
    <p:sldLayoutId id="2147483756" r:id="rId7"/>
    <p:sldLayoutId id="2147483757" r:id="rId8"/>
  </p:sldLayoutIdLst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10" Type="http://schemas.openxmlformats.org/officeDocument/2006/relationships/image" Target="../media/image33.sv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13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9B18A-0DC2-4E81-848B-BE29455FC7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FRACAS: An Essential Ingredient for Reliability Success</a:t>
            </a:r>
          </a:p>
        </p:txBody>
      </p:sp>
    </p:spTree>
    <p:extLst>
      <p:ext uri="{BB962C8B-B14F-4D97-AF65-F5344CB8AC3E}">
        <p14:creationId xmlns:p14="http://schemas.microsoft.com/office/powerpoint/2010/main" val="370607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0BA1F4C-583E-4F62-A82F-0CAB538E1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Today’s Challenge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4AF26CC8-1E7C-4186-AE44-D3D571F73930}"/>
              </a:ext>
            </a:extLst>
          </p:cNvPr>
          <p:cNvSpPr txBox="1">
            <a:spLocks/>
          </p:cNvSpPr>
          <p:nvPr/>
        </p:nvSpPr>
        <p:spPr>
          <a:xfrm>
            <a:off x="180474" y="932835"/>
            <a:ext cx="3750219" cy="35750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800" kern="12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SzPct val="100000"/>
              <a:buFont typeface="Arial" pitchFamily="34" charset="0"/>
              <a:buChar char="•"/>
              <a:defRPr sz="1600" kern="12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400" kern="12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400" kern="12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400" kern="12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/>
              <a:t>20 Years ago the challenge was data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620E56-3F6F-4149-B5C7-15A135803A1C}"/>
              </a:ext>
            </a:extLst>
          </p:cNvPr>
          <p:cNvSpPr/>
          <p:nvPr/>
        </p:nvSpPr>
        <p:spPr>
          <a:xfrm>
            <a:off x="4716379" y="944114"/>
            <a:ext cx="3232552" cy="341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11">
              <a:lnSpc>
                <a:spcPct val="90000"/>
              </a:lnSpc>
              <a:spcBef>
                <a:spcPts val="600"/>
              </a:spcBef>
            </a:pPr>
            <a:r>
              <a:rPr lang="en-US" dirty="0">
                <a:solidFill>
                  <a:srgbClr val="002E6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Today, the challenge is…still data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5949A7-8D4C-47F6-A002-08F64D073B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979" y="1398392"/>
            <a:ext cx="3600368" cy="20306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634073-B364-45D4-B6D4-B2C833375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400" y="1346255"/>
            <a:ext cx="3600367" cy="203060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65510ED-96C0-4FF9-8DE1-BA1979CA33B2}"/>
              </a:ext>
            </a:extLst>
          </p:cNvPr>
          <p:cNvSpPr/>
          <p:nvPr/>
        </p:nvSpPr>
        <p:spPr>
          <a:xfrm>
            <a:off x="3810000" y="3810000"/>
            <a:ext cx="1346142" cy="1371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black"/>
                </a:solidFill>
              </a:rPr>
              <a:t>Unstructured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DF113F-6033-4759-8C95-D95E267B8BFD}"/>
              </a:ext>
            </a:extLst>
          </p:cNvPr>
          <p:cNvSpPr/>
          <p:nvPr/>
        </p:nvSpPr>
        <p:spPr>
          <a:xfrm>
            <a:off x="2514599" y="3810000"/>
            <a:ext cx="1295400" cy="1371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black"/>
                </a:solidFill>
              </a:rPr>
              <a:t>How to Process and Clean Data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53F6E2F-95EC-49BF-84DE-3C5E1CB51D71}"/>
              </a:ext>
            </a:extLst>
          </p:cNvPr>
          <p:cNvSpPr/>
          <p:nvPr/>
        </p:nvSpPr>
        <p:spPr>
          <a:xfrm>
            <a:off x="5156142" y="3810000"/>
            <a:ext cx="1295400" cy="1371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black"/>
                </a:solidFill>
              </a:rPr>
              <a:t>No Context</a:t>
            </a:r>
          </a:p>
        </p:txBody>
      </p:sp>
    </p:spTree>
    <p:extLst>
      <p:ext uri="{BB962C8B-B14F-4D97-AF65-F5344CB8AC3E}">
        <p14:creationId xmlns:p14="http://schemas.microsoft.com/office/powerpoint/2010/main" val="341623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808100E-07E0-44A8-9158-54894F5A6A8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7200" y="685800"/>
            <a:ext cx="8382000" cy="533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FRACAS is not a stand-alone system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1AA4B4-EA42-4F0A-ADD3-B3EC2BA81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Today’s Challenge (cont’d)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336D31-BC0C-4E8B-A1F9-72A2175DD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63219"/>
            <a:ext cx="3597279" cy="24896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B083EB-BDDB-47C0-90BB-DF379DE686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9200"/>
            <a:ext cx="1843985" cy="104000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F2BF932-64EF-466F-94BB-A10795467B99}"/>
              </a:ext>
            </a:extLst>
          </p:cNvPr>
          <p:cNvSpPr/>
          <p:nvPr/>
        </p:nvSpPr>
        <p:spPr>
          <a:xfrm>
            <a:off x="2393264" y="1521836"/>
            <a:ext cx="2635936" cy="512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defTabSz="914411">
              <a:lnSpc>
                <a:spcPct val="90000"/>
              </a:lnSpc>
              <a:spcBef>
                <a:spcPts val="600"/>
              </a:spcBef>
            </a:pPr>
            <a:r>
              <a:rPr lang="en-US" dirty="0">
                <a:solidFill>
                  <a:srgbClr val="002E6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Multiple system providing input to FRACAS process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3D10B2-536A-4B85-934D-5F537BC07510}"/>
              </a:ext>
            </a:extLst>
          </p:cNvPr>
          <p:cNvSpPr/>
          <p:nvPr/>
        </p:nvSpPr>
        <p:spPr>
          <a:xfrm>
            <a:off x="304800" y="2705100"/>
            <a:ext cx="2800202" cy="162009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defTabSz="914411">
              <a:lnSpc>
                <a:spcPct val="90000"/>
              </a:lnSpc>
              <a:spcBef>
                <a:spcPts val="600"/>
              </a:spcBef>
            </a:pPr>
            <a:r>
              <a:rPr lang="en-US" dirty="0">
                <a:solidFill>
                  <a:srgbClr val="002E6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 in the number of stakeholders – sharing the information </a:t>
            </a:r>
          </a:p>
          <a:p>
            <a:pPr defTabSz="914411">
              <a:lnSpc>
                <a:spcPct val="90000"/>
              </a:lnSpc>
              <a:spcBef>
                <a:spcPts val="600"/>
              </a:spcBef>
            </a:pPr>
            <a:r>
              <a:rPr lang="en-US" dirty="0">
                <a:solidFill>
                  <a:srgbClr val="002E6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Linkage to other information: Reliability Engineering </a:t>
            </a:r>
          </a:p>
          <a:p>
            <a:pPr defTabSz="914411">
              <a:lnSpc>
                <a:spcPct val="90000"/>
              </a:lnSpc>
              <a:spcBef>
                <a:spcPts val="600"/>
              </a:spcBef>
            </a:pPr>
            <a:r>
              <a:rPr lang="en-US" dirty="0">
                <a:solidFill>
                  <a:srgbClr val="002E6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RCM/FMEA/FMECA</a:t>
            </a:r>
          </a:p>
        </p:txBody>
      </p:sp>
      <p:sp>
        <p:nvSpPr>
          <p:cNvPr id="6" name="Arrow: Bent 5">
            <a:extLst>
              <a:ext uri="{FF2B5EF4-FFF2-40B4-BE49-F238E27FC236}">
                <a16:creationId xmlns:a16="http://schemas.microsoft.com/office/drawing/2014/main" id="{3D9A9DAE-DF5D-47C7-9C45-BC0239482360}"/>
              </a:ext>
            </a:extLst>
          </p:cNvPr>
          <p:cNvSpPr/>
          <p:nvPr/>
        </p:nvSpPr>
        <p:spPr>
          <a:xfrm flipV="1">
            <a:off x="3429000" y="2034284"/>
            <a:ext cx="1282009" cy="632716"/>
          </a:xfrm>
          <a:prstGeom prst="bentArrow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D2E725DD-5BF1-4DFE-AE60-10D620BE8780}"/>
              </a:ext>
            </a:extLst>
          </p:cNvPr>
          <p:cNvSpPr/>
          <p:nvPr/>
        </p:nvSpPr>
        <p:spPr>
          <a:xfrm>
            <a:off x="3352800" y="2822887"/>
            <a:ext cx="1517305" cy="3394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39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097848" y="2320018"/>
            <a:ext cx="1724225" cy="30008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350" dirty="0"/>
              <a:t>FRACAS</a:t>
            </a:r>
          </a:p>
        </p:txBody>
      </p:sp>
      <p:sp>
        <p:nvSpPr>
          <p:cNvPr id="5" name="Can 4"/>
          <p:cNvSpPr/>
          <p:nvPr/>
        </p:nvSpPr>
        <p:spPr>
          <a:xfrm>
            <a:off x="2066358" y="1872312"/>
            <a:ext cx="535379" cy="58937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ERP / CMMS</a:t>
            </a:r>
          </a:p>
        </p:txBody>
      </p:sp>
      <p:sp>
        <p:nvSpPr>
          <p:cNvPr id="22" name="Can 21"/>
          <p:cNvSpPr/>
          <p:nvPr/>
        </p:nvSpPr>
        <p:spPr>
          <a:xfrm>
            <a:off x="1800526" y="2752866"/>
            <a:ext cx="942975" cy="4693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Historian</a:t>
            </a:r>
          </a:p>
        </p:txBody>
      </p:sp>
      <p:sp>
        <p:nvSpPr>
          <p:cNvPr id="2" name="TextBox 1"/>
          <p:cNvSpPr txBox="1"/>
          <p:nvPr/>
        </p:nvSpPr>
        <p:spPr>
          <a:xfrm rot="20469069">
            <a:off x="2948552" y="2785117"/>
            <a:ext cx="876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Notifications</a:t>
            </a: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and Usage</a:t>
            </a:r>
          </a:p>
        </p:txBody>
      </p:sp>
      <p:sp>
        <p:nvSpPr>
          <p:cNvPr id="15" name="TextBox 14"/>
          <p:cNvSpPr txBox="1"/>
          <p:nvPr/>
        </p:nvSpPr>
        <p:spPr>
          <a:xfrm rot="789453">
            <a:off x="3165506" y="1938992"/>
            <a:ext cx="508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W.N.</a:t>
            </a:r>
          </a:p>
        </p:txBody>
      </p:sp>
      <p:sp>
        <p:nvSpPr>
          <p:cNvPr id="85" name="Rectangle 84"/>
          <p:cNvSpPr/>
          <p:nvPr/>
        </p:nvSpPr>
        <p:spPr>
          <a:xfrm>
            <a:off x="6715318" y="2003631"/>
            <a:ext cx="871763" cy="3229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Criticality</a:t>
            </a:r>
          </a:p>
        </p:txBody>
      </p:sp>
      <p:sp>
        <p:nvSpPr>
          <p:cNvPr id="90" name="Rectangle 89"/>
          <p:cNvSpPr/>
          <p:nvPr/>
        </p:nvSpPr>
        <p:spPr>
          <a:xfrm>
            <a:off x="6715318" y="2369291"/>
            <a:ext cx="871763" cy="3229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/>
              <a:t>Failure Rate</a:t>
            </a:r>
          </a:p>
        </p:txBody>
      </p:sp>
      <p:sp>
        <p:nvSpPr>
          <p:cNvPr id="93" name="Rectangle 92"/>
          <p:cNvSpPr/>
          <p:nvPr/>
        </p:nvSpPr>
        <p:spPr>
          <a:xfrm>
            <a:off x="6715318" y="2732161"/>
            <a:ext cx="871763" cy="3229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/>
              <a:t>Remaining Life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926273" y="2699122"/>
            <a:ext cx="771525" cy="2495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840550" y="2227778"/>
            <a:ext cx="857249" cy="203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2897698" y="2075845"/>
            <a:ext cx="800100" cy="187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cxnSpLocks/>
          </p:cNvCxnSpPr>
          <p:nvPr/>
        </p:nvCxnSpPr>
        <p:spPr>
          <a:xfrm>
            <a:off x="6030142" y="2562391"/>
            <a:ext cx="4680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C545C54D-418F-4ECD-92E8-FDA28AF8BA57}"/>
              </a:ext>
            </a:extLst>
          </p:cNvPr>
          <p:cNvSpPr txBox="1"/>
          <p:nvPr/>
        </p:nvSpPr>
        <p:spPr>
          <a:xfrm rot="789453">
            <a:off x="3059419" y="2353711"/>
            <a:ext cx="485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W.O.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9FC2CBEE-78A5-4E75-AFFA-8FC3244C6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9834" y="1898797"/>
            <a:ext cx="256129" cy="269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6058B41C-0EC3-4902-9DFC-0D788A41D0B4}"/>
              </a:ext>
            </a:extLst>
          </p:cNvPr>
          <p:cNvSpPr/>
          <p:nvPr/>
        </p:nvSpPr>
        <p:spPr>
          <a:xfrm>
            <a:off x="4061104" y="1813346"/>
            <a:ext cx="12630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Verify</a:t>
            </a:r>
          </a:p>
          <a:p>
            <a:r>
              <a:rPr lang="en-US" sz="900" dirty="0">
                <a:solidFill>
                  <a:schemeClr val="tx2"/>
                </a:solidFill>
              </a:rPr>
              <a:t>Qualify</a:t>
            </a:r>
          </a:p>
          <a:p>
            <a:r>
              <a:rPr lang="en-US" sz="900" dirty="0">
                <a:solidFill>
                  <a:schemeClr val="tx2"/>
                </a:solidFill>
              </a:rPr>
              <a:t>Add Context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42A16F-6D7B-4891-AAA1-260E0CFAD0E4}"/>
              </a:ext>
            </a:extLst>
          </p:cNvPr>
          <p:cNvSpPr/>
          <p:nvPr/>
        </p:nvSpPr>
        <p:spPr>
          <a:xfrm>
            <a:off x="270634" y="2696588"/>
            <a:ext cx="1143293" cy="10287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prstClr val="black"/>
                </a:solidFill>
              </a:rPr>
              <a:t>Unstructured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57D96B5-3896-42C0-8D8E-1446D8EEACAA}"/>
              </a:ext>
            </a:extLst>
          </p:cNvPr>
          <p:cNvSpPr/>
          <p:nvPr/>
        </p:nvSpPr>
        <p:spPr>
          <a:xfrm>
            <a:off x="269237" y="1667888"/>
            <a:ext cx="1143293" cy="10287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prstClr val="black"/>
                </a:solidFill>
              </a:rPr>
              <a:t>How to Process and Clean Data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DC54B19-246A-43DD-85AB-B209A92872CD}"/>
              </a:ext>
            </a:extLst>
          </p:cNvPr>
          <p:cNvSpPr/>
          <p:nvPr/>
        </p:nvSpPr>
        <p:spPr>
          <a:xfrm>
            <a:off x="269237" y="3719066"/>
            <a:ext cx="1143293" cy="10287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prstClr val="black"/>
                </a:solidFill>
              </a:rPr>
              <a:t>No Context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04CE0D5-77B7-45EE-AD46-585DE5F3935D}"/>
              </a:ext>
            </a:extLst>
          </p:cNvPr>
          <p:cNvSpPr txBox="1"/>
          <p:nvPr/>
        </p:nvSpPr>
        <p:spPr>
          <a:xfrm>
            <a:off x="466198" y="3669076"/>
            <a:ext cx="5776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6A8DDB5-5714-41DE-B045-B57375530925}"/>
              </a:ext>
            </a:extLst>
          </p:cNvPr>
          <p:cNvSpPr txBox="1"/>
          <p:nvPr/>
        </p:nvSpPr>
        <p:spPr>
          <a:xfrm>
            <a:off x="472823" y="2634154"/>
            <a:ext cx="5776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rgbClr val="FF0000"/>
                </a:solidFill>
              </a:rPr>
              <a:t>X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672301-C843-4C88-AAF2-5B10DA3EB7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547" t="35079" r="30059" b="30375"/>
          <a:stretch/>
        </p:blipFill>
        <p:spPr>
          <a:xfrm rot="461930">
            <a:off x="559975" y="1737686"/>
            <a:ext cx="483854" cy="838685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4B856C90-C71B-42B3-A467-1970D2764819}"/>
              </a:ext>
            </a:extLst>
          </p:cNvPr>
          <p:cNvSpPr txBox="1"/>
          <p:nvPr/>
        </p:nvSpPr>
        <p:spPr>
          <a:xfrm>
            <a:off x="3234883" y="4357426"/>
            <a:ext cx="2054951" cy="71558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350" dirty="0"/>
              <a:t>Signal Processing / Pattern Recognition / ML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33C4454-2EA2-452E-9DBC-FF73368579F2}"/>
              </a:ext>
            </a:extLst>
          </p:cNvPr>
          <p:cNvSpPr txBox="1"/>
          <p:nvPr/>
        </p:nvSpPr>
        <p:spPr>
          <a:xfrm>
            <a:off x="2097598" y="3856604"/>
            <a:ext cx="9429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Time Series Data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45E60FB-1B1A-4237-9E5C-DD628EA476D2}"/>
              </a:ext>
            </a:extLst>
          </p:cNvPr>
          <p:cNvSpPr txBox="1"/>
          <p:nvPr/>
        </p:nvSpPr>
        <p:spPr>
          <a:xfrm>
            <a:off x="3194634" y="5110224"/>
            <a:ext cx="17461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Signal cleanup </a:t>
            </a:r>
          </a:p>
          <a:p>
            <a:r>
              <a:rPr lang="en-US" sz="900" dirty="0">
                <a:solidFill>
                  <a:schemeClr val="tx2"/>
                </a:solidFill>
              </a:rPr>
              <a:t>Pattern Recognition</a:t>
            </a:r>
          </a:p>
          <a:p>
            <a:r>
              <a:rPr lang="en-US" sz="900" dirty="0">
                <a:solidFill>
                  <a:schemeClr val="tx2"/>
                </a:solidFill>
              </a:rPr>
              <a:t>Anomaly detection and removal</a:t>
            </a:r>
          </a:p>
          <a:p>
            <a:r>
              <a:rPr lang="en-US" sz="900" dirty="0">
                <a:solidFill>
                  <a:schemeClr val="tx2"/>
                </a:solidFill>
              </a:rPr>
              <a:t>Damage Analysis</a:t>
            </a:r>
          </a:p>
          <a:p>
            <a:r>
              <a:rPr lang="en-US" sz="900" dirty="0">
                <a:solidFill>
                  <a:schemeClr val="tx2"/>
                </a:solidFill>
              </a:rPr>
              <a:t>Drift correction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56B6247-2202-4EDB-B0C2-2F4FADBB05B8}"/>
              </a:ext>
            </a:extLst>
          </p:cNvPr>
          <p:cNvCxnSpPr/>
          <p:nvPr/>
        </p:nvCxnSpPr>
        <p:spPr>
          <a:xfrm>
            <a:off x="2583372" y="3360151"/>
            <a:ext cx="514350" cy="1028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2392289-D828-41F1-8A4B-CFF84781A4D6}"/>
              </a:ext>
            </a:extLst>
          </p:cNvPr>
          <p:cNvCxnSpPr>
            <a:cxnSpLocks/>
          </p:cNvCxnSpPr>
          <p:nvPr/>
        </p:nvCxnSpPr>
        <p:spPr>
          <a:xfrm flipV="1">
            <a:off x="4275829" y="2875559"/>
            <a:ext cx="509452" cy="1363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FF83E6FB-5687-432D-B308-92FC9AB001F3}"/>
              </a:ext>
            </a:extLst>
          </p:cNvPr>
          <p:cNvSpPr txBox="1"/>
          <p:nvPr/>
        </p:nvSpPr>
        <p:spPr>
          <a:xfrm>
            <a:off x="3501234" y="3376491"/>
            <a:ext cx="107076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Analysis Results and/or verified event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2607C8D-696B-4B27-9496-096A7E05FEB7}"/>
              </a:ext>
            </a:extLst>
          </p:cNvPr>
          <p:cNvGrpSpPr/>
          <p:nvPr/>
        </p:nvGrpSpPr>
        <p:grpSpPr>
          <a:xfrm>
            <a:off x="4443605" y="5083122"/>
            <a:ext cx="683352" cy="545440"/>
            <a:chOff x="2924539" y="3048202"/>
            <a:chExt cx="1200738" cy="859740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0E93A09-9ED1-4091-8A6A-B88159E71E56}"/>
                </a:ext>
              </a:extLst>
            </p:cNvPr>
            <p:cNvGrpSpPr/>
            <p:nvPr/>
          </p:nvGrpSpPr>
          <p:grpSpPr>
            <a:xfrm>
              <a:off x="2924539" y="3048202"/>
              <a:ext cx="831278" cy="681173"/>
              <a:chOff x="1905000" y="4267200"/>
              <a:chExt cx="1341519" cy="1213221"/>
            </a:xfrm>
          </p:grpSpPr>
          <p:pic>
            <p:nvPicPr>
              <p:cNvPr id="58" name="Graphic 57" descr="Single gear">
                <a:extLst>
                  <a:ext uri="{FF2B5EF4-FFF2-40B4-BE49-F238E27FC236}">
                    <a16:creationId xmlns:a16="http://schemas.microsoft.com/office/drawing/2014/main" id="{0E694660-7E95-4E40-999F-8020C0F04C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905000" y="4267200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59" name="Graphic 58" descr="Gears">
                <a:extLst>
                  <a:ext uri="{FF2B5EF4-FFF2-40B4-BE49-F238E27FC236}">
                    <a16:creationId xmlns:a16="http://schemas.microsoft.com/office/drawing/2014/main" id="{9DD5FD52-FEEA-4E6E-9EC5-2B151E1F8B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332119" y="4566021"/>
                <a:ext cx="914400" cy="914400"/>
              </a:xfrm>
              <a:prstGeom prst="rect">
                <a:avLst/>
              </a:prstGeom>
            </p:spPr>
          </p:pic>
        </p:grpSp>
        <p:pic>
          <p:nvPicPr>
            <p:cNvPr id="50" name="Graphic 49" descr="Playbook">
              <a:extLst>
                <a:ext uri="{FF2B5EF4-FFF2-40B4-BE49-F238E27FC236}">
                  <a16:creationId xmlns:a16="http://schemas.microsoft.com/office/drawing/2014/main" id="{AB08E11F-462D-48B3-B03B-9EA780ABB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592484" y="3375149"/>
              <a:ext cx="532793" cy="532793"/>
            </a:xfrm>
            <a:prstGeom prst="rect">
              <a:avLst/>
            </a:prstGeom>
          </p:spPr>
        </p:pic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218238C0-A2ED-4867-BF3C-0C2DA5323165}"/>
              </a:ext>
            </a:extLst>
          </p:cNvPr>
          <p:cNvSpPr txBox="1"/>
          <p:nvPr/>
        </p:nvSpPr>
        <p:spPr>
          <a:xfrm>
            <a:off x="5024324" y="3518836"/>
            <a:ext cx="8327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Training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BD9699F-57BD-4830-94C1-6D9F605FA30A}"/>
              </a:ext>
            </a:extLst>
          </p:cNvPr>
          <p:cNvSpPr txBox="1"/>
          <p:nvPr/>
        </p:nvSpPr>
        <p:spPr>
          <a:xfrm>
            <a:off x="14561" y="5803432"/>
            <a:ext cx="120015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bg1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© 2018 HBM Prenscia Inc.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EBD00DB-34A8-4868-BDE2-2308F23A16C2}"/>
              </a:ext>
            </a:extLst>
          </p:cNvPr>
          <p:cNvSpPr/>
          <p:nvPr/>
        </p:nvSpPr>
        <p:spPr>
          <a:xfrm>
            <a:off x="6669091" y="1664562"/>
            <a:ext cx="61096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Asset Analytics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B002F54-8EEE-4D75-B13F-9D58317C9D2B}"/>
              </a:ext>
            </a:extLst>
          </p:cNvPr>
          <p:cNvGrpSpPr/>
          <p:nvPr/>
        </p:nvGrpSpPr>
        <p:grpSpPr>
          <a:xfrm>
            <a:off x="7113993" y="1624081"/>
            <a:ext cx="473089" cy="358172"/>
            <a:chOff x="2924539" y="3048202"/>
            <a:chExt cx="1200738" cy="859740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FA04C120-57F4-4080-BA38-9D436F7947D9}"/>
                </a:ext>
              </a:extLst>
            </p:cNvPr>
            <p:cNvGrpSpPr/>
            <p:nvPr/>
          </p:nvGrpSpPr>
          <p:grpSpPr>
            <a:xfrm>
              <a:off x="2924539" y="3048202"/>
              <a:ext cx="831278" cy="681173"/>
              <a:chOff x="1905000" y="4267200"/>
              <a:chExt cx="1341519" cy="1213221"/>
            </a:xfrm>
          </p:grpSpPr>
          <p:pic>
            <p:nvPicPr>
              <p:cNvPr id="52" name="Graphic 51" descr="Single gear">
                <a:extLst>
                  <a:ext uri="{FF2B5EF4-FFF2-40B4-BE49-F238E27FC236}">
                    <a16:creationId xmlns:a16="http://schemas.microsoft.com/office/drawing/2014/main" id="{AB4265E1-086B-49A5-B83D-23E2642296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905000" y="4267200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54" name="Graphic 53" descr="Gears">
                <a:extLst>
                  <a:ext uri="{FF2B5EF4-FFF2-40B4-BE49-F238E27FC236}">
                    <a16:creationId xmlns:a16="http://schemas.microsoft.com/office/drawing/2014/main" id="{BB042A6C-D578-482D-8CE2-672D334F09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332119" y="4566021"/>
                <a:ext cx="914400" cy="914400"/>
              </a:xfrm>
              <a:prstGeom prst="rect">
                <a:avLst/>
              </a:prstGeom>
            </p:spPr>
          </p:pic>
        </p:grpSp>
        <p:pic>
          <p:nvPicPr>
            <p:cNvPr id="51" name="Graphic 50" descr="Playbook">
              <a:extLst>
                <a:ext uri="{FF2B5EF4-FFF2-40B4-BE49-F238E27FC236}">
                  <a16:creationId xmlns:a16="http://schemas.microsoft.com/office/drawing/2014/main" id="{8E9061C4-E61F-4C3D-9FD0-4E8E9E0F0F1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592484" y="3375149"/>
              <a:ext cx="532793" cy="532793"/>
            </a:xfrm>
            <a:prstGeom prst="rect">
              <a:avLst/>
            </a:prstGeom>
          </p:spPr>
        </p:pic>
      </p:grp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1982F3D-A5DA-47B4-A67E-CDE5F4D6023B}"/>
              </a:ext>
            </a:extLst>
          </p:cNvPr>
          <p:cNvCxnSpPr>
            <a:cxnSpLocks/>
          </p:cNvCxnSpPr>
          <p:nvPr/>
        </p:nvCxnSpPr>
        <p:spPr>
          <a:xfrm flipV="1">
            <a:off x="4675087" y="2909655"/>
            <a:ext cx="510106" cy="1339243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538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15" grpId="0"/>
      <p:bldP spid="85" grpId="0" animBg="1"/>
      <p:bldP spid="90" grpId="0" animBg="1"/>
      <p:bldP spid="93" grpId="0" animBg="1"/>
      <p:bldP spid="47" grpId="0"/>
      <p:bldP spid="30" grpId="0" animBg="1"/>
      <p:bldP spid="36" grpId="0"/>
      <p:bldP spid="37" grpId="0"/>
      <p:bldP spid="39" grpId="0" animBg="1"/>
      <p:bldP spid="40" grpId="0"/>
      <p:bldP spid="41" grpId="0"/>
      <p:bldP spid="44" grpId="0"/>
      <p:bldP spid="60" grpId="0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1580158"/>
            <a:ext cx="2944622" cy="3697685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</a:rPr>
              <a:t>FRACAS Link to Reliability</a:t>
            </a:r>
            <a:br>
              <a:rPr lang="en-US" sz="3600" b="1" dirty="0">
                <a:solidFill>
                  <a:schemeClr val="accent1"/>
                </a:solidFill>
              </a:rPr>
            </a:br>
            <a:r>
              <a:rPr lang="en-US" sz="3600" b="1" dirty="0">
                <a:solidFill>
                  <a:schemeClr val="accent1"/>
                </a:solidFill>
              </a:rPr>
              <a:t>Engineering Methods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32024" y="1580158"/>
            <a:ext cx="4783327" cy="3697685"/>
          </a:xfrm>
        </p:spPr>
        <p:txBody>
          <a:bodyPr anchor="ctr">
            <a:normAutofit/>
          </a:bodyPr>
          <a:lstStyle/>
          <a:p>
            <a:r>
              <a:rPr lang="en-US" altLang="en-US" sz="1650" dirty="0"/>
              <a:t>FRACAS drives future FMEAs, as well as provide information for reliability data analysis, such as:</a:t>
            </a:r>
          </a:p>
          <a:p>
            <a:pPr lvl="1"/>
            <a:r>
              <a:rPr lang="en-US" altLang="en-US" sz="1650" dirty="0"/>
              <a:t>Number of failures, incidents, chargeable failures, non-chargeable failures and survivors</a:t>
            </a:r>
          </a:p>
          <a:p>
            <a:pPr lvl="1"/>
            <a:r>
              <a:rPr lang="en-US" altLang="en-US" sz="1650" dirty="0"/>
              <a:t>Defects per unit, per batch or per process</a:t>
            </a:r>
          </a:p>
          <a:p>
            <a:pPr lvl="1"/>
            <a:r>
              <a:rPr lang="en-US" altLang="en-US" sz="1650" dirty="0"/>
              <a:t>Failure/suspension times</a:t>
            </a:r>
          </a:p>
          <a:p>
            <a:pPr lvl="1"/>
            <a:r>
              <a:rPr lang="en-US" altLang="en-US" sz="1650" dirty="0"/>
              <a:t>MTBF, MTBI, MTBCF, MTBNCF</a:t>
            </a:r>
          </a:p>
          <a:p>
            <a:pPr lvl="1"/>
            <a:r>
              <a:rPr lang="en-US" altLang="en-US" sz="1650" dirty="0"/>
              <a:t>Operational availability</a:t>
            </a:r>
          </a:p>
          <a:p>
            <a:pPr lvl="1"/>
            <a:r>
              <a:rPr lang="en-US" altLang="en-US" sz="1650" dirty="0"/>
              <a:t>Maintenance/repair costs per unit time</a:t>
            </a:r>
          </a:p>
          <a:p>
            <a:pPr lvl="1"/>
            <a:r>
              <a:rPr lang="en-US" altLang="en-US" sz="1650" dirty="0"/>
              <a:t>Downtime for service, repair, etc.</a:t>
            </a:r>
          </a:p>
        </p:txBody>
      </p:sp>
    </p:spTree>
    <p:extLst>
      <p:ext uri="{BB962C8B-B14F-4D97-AF65-F5344CB8AC3E}">
        <p14:creationId xmlns:p14="http://schemas.microsoft.com/office/powerpoint/2010/main" val="1160857087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1AA4B4-EA42-4F0A-ADD3-B3EC2BA81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Case Studies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12E8D6F-B50C-48E4-B9F9-B4B465E78402}"/>
              </a:ext>
            </a:extLst>
          </p:cNvPr>
          <p:cNvGrpSpPr/>
          <p:nvPr/>
        </p:nvGrpSpPr>
        <p:grpSpPr>
          <a:xfrm>
            <a:off x="304800" y="1772976"/>
            <a:ext cx="3793415" cy="460800"/>
            <a:chOff x="2643" y="40560"/>
            <a:chExt cx="2577107" cy="46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337CA02-0949-44CC-98DB-4E401ACFCB22}"/>
                </a:ext>
              </a:extLst>
            </p:cNvPr>
            <p:cNvSpPr/>
            <p:nvPr/>
          </p:nvSpPr>
          <p:spPr>
            <a:xfrm>
              <a:off x="2643" y="40560"/>
              <a:ext cx="2577107" cy="4608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F197391-9EB0-4E61-B0BD-0A3F845CD9FE}"/>
                </a:ext>
              </a:extLst>
            </p:cNvPr>
            <p:cNvSpPr/>
            <p:nvPr/>
          </p:nvSpPr>
          <p:spPr>
            <a:xfrm>
              <a:off x="2643" y="40560"/>
              <a:ext cx="2577107" cy="460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3792" tIns="65024" rIns="113792" bIns="65024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dirty="0">
                  <a:latin typeface="Calibri" panose="020F0502020204030204" pitchFamily="34" charset="0"/>
                </a:rPr>
                <a:t>Problem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BEB1C1B-9310-4E7B-A012-9D72DA7220B0}"/>
              </a:ext>
            </a:extLst>
          </p:cNvPr>
          <p:cNvGrpSpPr/>
          <p:nvPr/>
        </p:nvGrpSpPr>
        <p:grpSpPr>
          <a:xfrm>
            <a:off x="304800" y="2244665"/>
            <a:ext cx="3800708" cy="2169321"/>
            <a:chOff x="2643" y="499987"/>
            <a:chExt cx="2577107" cy="28136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987724-8332-4DE1-B19C-3E8927FCDB9E}"/>
                </a:ext>
              </a:extLst>
            </p:cNvPr>
            <p:cNvSpPr/>
            <p:nvPr/>
          </p:nvSpPr>
          <p:spPr>
            <a:xfrm>
              <a:off x="2643" y="499987"/>
              <a:ext cx="2577107" cy="2813625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Calibri" panose="020F0502020204030204" pitchFamily="34" charset="0"/>
                </a:rPr>
                <a:t>Reactive maintenance – not understanding the root cause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Calibri" panose="020F0502020204030204" pitchFamily="34" charset="0"/>
                </a:rPr>
                <a:t>High maintenance costs – lessons learned not captured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Calibri" panose="020F0502020204030204" pitchFamily="34" charset="0"/>
                </a:rPr>
                <a:t>Not able to compute asset KPIs – Maximo data non-usable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Calibri" panose="020F0502020204030204" pitchFamily="34" charset="0"/>
                </a:rPr>
                <a:t>High “flaring” (i.e. production losses)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A479389-E81F-4CD8-BE0C-57566E8AD549}"/>
                </a:ext>
              </a:extLst>
            </p:cNvPr>
            <p:cNvSpPr/>
            <p:nvPr/>
          </p:nvSpPr>
          <p:spPr>
            <a:xfrm>
              <a:off x="2643" y="499987"/>
              <a:ext cx="2577107" cy="28136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113792" bIns="128016" numCol="1" spcCol="1270" anchor="t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buChar char="••"/>
              </a:pPr>
              <a:endParaRPr lang="en-US" sz="1200" dirty="0">
                <a:latin typeface="Calibri" panose="020F0502020204030204" pitchFamily="34" charset="0"/>
              </a:endParaRPr>
            </a:p>
          </p:txBody>
        </p:sp>
      </p:grpSp>
      <p:pic>
        <p:nvPicPr>
          <p:cNvPr id="13" name="Graphic 12" descr="Factory">
            <a:extLst>
              <a:ext uri="{FF2B5EF4-FFF2-40B4-BE49-F238E27FC236}">
                <a16:creationId xmlns:a16="http://schemas.microsoft.com/office/drawing/2014/main" id="{24E1EA54-4AE2-41F2-B17B-0CD6F780CB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4800" y="739216"/>
            <a:ext cx="914400" cy="9144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4EA0B97-18A8-499C-B60D-A6D3461D7D81}"/>
              </a:ext>
            </a:extLst>
          </p:cNvPr>
          <p:cNvGrpSpPr/>
          <p:nvPr/>
        </p:nvGrpSpPr>
        <p:grpSpPr>
          <a:xfrm>
            <a:off x="5061829" y="1748543"/>
            <a:ext cx="3793415" cy="460800"/>
            <a:chOff x="2643" y="40560"/>
            <a:chExt cx="2577107" cy="4608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7C9C2A7-6A04-488E-BBB5-200F9E76EECC}"/>
                </a:ext>
              </a:extLst>
            </p:cNvPr>
            <p:cNvSpPr/>
            <p:nvPr/>
          </p:nvSpPr>
          <p:spPr>
            <a:xfrm>
              <a:off x="2643" y="40560"/>
              <a:ext cx="2577107" cy="4608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EAD7122-264F-4D46-BB8D-B92991FC7755}"/>
                </a:ext>
              </a:extLst>
            </p:cNvPr>
            <p:cNvSpPr/>
            <p:nvPr/>
          </p:nvSpPr>
          <p:spPr>
            <a:xfrm>
              <a:off x="2643" y="40560"/>
              <a:ext cx="2577107" cy="460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3792" tIns="65024" rIns="113792" bIns="65024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dirty="0">
                  <a:latin typeface="Calibri" panose="020F0502020204030204" pitchFamily="34" charset="0"/>
                </a:rPr>
                <a:t>Problem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F7BA6F5-3D37-4FF6-9312-BDB6FF27A184}"/>
              </a:ext>
            </a:extLst>
          </p:cNvPr>
          <p:cNvGrpSpPr/>
          <p:nvPr/>
        </p:nvGrpSpPr>
        <p:grpSpPr>
          <a:xfrm>
            <a:off x="5061829" y="2220231"/>
            <a:ext cx="3800708" cy="3963615"/>
            <a:chOff x="2643" y="499987"/>
            <a:chExt cx="2577107" cy="2813625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C8CF99C-D04A-4B81-984C-CDC2CC9CCA6D}"/>
                </a:ext>
              </a:extLst>
            </p:cNvPr>
            <p:cNvSpPr/>
            <p:nvPr/>
          </p:nvSpPr>
          <p:spPr>
            <a:xfrm>
              <a:off x="2643" y="499987"/>
              <a:ext cx="2577107" cy="2813625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500" dirty="0">
                  <a:latin typeface="Calibri" panose="020F0502020204030204" pitchFamily="34" charset="0"/>
                </a:rPr>
                <a:t>Non-optimized maintenance strategies</a:t>
              </a:r>
            </a:p>
            <a:p>
              <a:pPr marL="171450" indent="-1714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500" dirty="0">
                  <a:latin typeface="Calibri" panose="020F0502020204030204" pitchFamily="34" charset="0"/>
                </a:rPr>
                <a:t>Currently issues / failures tracked in SAP but not configured to: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FF"/>
                  </a:solidFill>
                  <a:latin typeface="Calibri" panose="020F0502020204030204" pitchFamily="34" charset="0"/>
                </a:rPr>
                <a:t>Manage issues / failures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FF"/>
                  </a:solidFill>
                  <a:latin typeface="Calibri" panose="020F0502020204030204" pitchFamily="34" charset="0"/>
                </a:rPr>
                <a:t>Identify problems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FF"/>
                  </a:solidFill>
                  <a:latin typeface="Calibri" panose="020F0502020204030204" pitchFamily="34" charset="0"/>
                </a:rPr>
                <a:t>Assign, implement, manage &amp; report problem resolution process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FF"/>
                  </a:solidFill>
                  <a:latin typeface="Calibri" panose="020F0502020204030204" pitchFamily="34" charset="0"/>
                </a:rPr>
                <a:t>Calculate &amp; track reliability KPIs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FF"/>
                  </a:solidFill>
                  <a:latin typeface="Calibri" panose="020F0502020204030204" pitchFamily="34" charset="0"/>
                </a:rPr>
                <a:t>Link to RCM</a:t>
              </a:r>
            </a:p>
            <a:p>
              <a:pPr marL="228600" indent="-2286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500" dirty="0">
                  <a:latin typeface="Calibri" panose="020F0502020204030204" pitchFamily="34" charset="0"/>
                </a:rPr>
                <a:t>Difficult to compute KPIs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FF"/>
                  </a:solidFill>
                  <a:latin typeface="Calibri" panose="020F0502020204030204" pitchFamily="34" charset="0"/>
                </a:rPr>
                <a:t>Current maintenance plans time-based (not mileage)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FF"/>
                  </a:solidFill>
                  <a:latin typeface="Calibri" panose="020F0502020204030204" pitchFamily="34" charset="0"/>
                </a:rPr>
                <a:t>Unable to fully utilize failure / maintenance data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0000FF"/>
                  </a:solidFill>
                  <a:latin typeface="Calibri" panose="020F0502020204030204" pitchFamily="34" charset="0"/>
                </a:rPr>
                <a:t>Labor intensive (hours for single system, days for multiple systems)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75915EB-079B-4B4E-80FB-4B0BD58E743B}"/>
                </a:ext>
              </a:extLst>
            </p:cNvPr>
            <p:cNvSpPr/>
            <p:nvPr/>
          </p:nvSpPr>
          <p:spPr>
            <a:xfrm>
              <a:off x="2643" y="499987"/>
              <a:ext cx="2577107" cy="28136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113792" bIns="128016" numCol="1" spcCol="1270" anchor="t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buChar char="••"/>
              </a:pPr>
              <a:endParaRPr lang="en-US" sz="1200" dirty="0">
                <a:latin typeface="Calibri" panose="020F0502020204030204" pitchFamily="34" charset="0"/>
              </a:endParaRPr>
            </a:p>
          </p:txBody>
        </p:sp>
      </p:grpSp>
      <p:pic>
        <p:nvPicPr>
          <p:cNvPr id="20" name="Graphic 19" descr="Train">
            <a:extLst>
              <a:ext uri="{FF2B5EF4-FFF2-40B4-BE49-F238E27FC236}">
                <a16:creationId xmlns:a16="http://schemas.microsoft.com/office/drawing/2014/main" id="{35623298-9D46-4006-9AC6-7E5AD9A583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61829" y="759269"/>
            <a:ext cx="914400" cy="9144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B19E669A-48A0-42D2-9186-67612563F7BD}"/>
              </a:ext>
            </a:extLst>
          </p:cNvPr>
          <p:cNvSpPr/>
          <p:nvPr/>
        </p:nvSpPr>
        <p:spPr>
          <a:xfrm>
            <a:off x="1162227" y="1250249"/>
            <a:ext cx="1320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Fixed Assets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F260C63-2435-477C-8131-3619F5EB7B9E}"/>
              </a:ext>
            </a:extLst>
          </p:cNvPr>
          <p:cNvSpPr/>
          <p:nvPr/>
        </p:nvSpPr>
        <p:spPr>
          <a:xfrm>
            <a:off x="5859540" y="1216469"/>
            <a:ext cx="649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Fleet</a:t>
            </a:r>
          </a:p>
        </p:txBody>
      </p:sp>
    </p:spTree>
    <p:extLst>
      <p:ext uri="{BB962C8B-B14F-4D97-AF65-F5344CB8AC3E}">
        <p14:creationId xmlns:p14="http://schemas.microsoft.com/office/powerpoint/2010/main" val="200879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0AC30A1-B1E4-45A1-9EF7-DEF54C0844B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2400" y="762000"/>
            <a:ext cx="8382000" cy="3352800"/>
          </a:xfrm>
        </p:spPr>
        <p:txBody>
          <a:bodyPr/>
          <a:lstStyle/>
          <a:p>
            <a:r>
              <a:rPr lang="en-US" dirty="0"/>
              <a:t>Data Quality &amp; Confidence</a:t>
            </a:r>
          </a:p>
          <a:p>
            <a:pPr lvl="1"/>
            <a:r>
              <a:rPr lang="en-US" dirty="0"/>
              <a:t>The quality of the data is correlated directly reliability study outputs</a:t>
            </a:r>
          </a:p>
          <a:p>
            <a:r>
              <a:rPr lang="en-US" dirty="0"/>
              <a:t>The three main issues faced in data quality and confidence were:</a:t>
            </a:r>
          </a:p>
          <a:p>
            <a:pPr lvl="1"/>
            <a:r>
              <a:rPr lang="en-US" dirty="0"/>
              <a:t>Lack of standardized source of information</a:t>
            </a:r>
          </a:p>
          <a:p>
            <a:pPr lvl="2"/>
            <a:r>
              <a:rPr lang="en-US" dirty="0"/>
              <a:t>Reliability data was spread over several different systems</a:t>
            </a:r>
          </a:p>
          <a:p>
            <a:pPr lvl="1"/>
            <a:r>
              <a:rPr lang="en-US" dirty="0"/>
              <a:t>Data Saturation</a:t>
            </a:r>
          </a:p>
          <a:p>
            <a:pPr lvl="2"/>
            <a:r>
              <a:rPr lang="en-US" dirty="0"/>
              <a:t>Huge influx of data without proper structure to manage and filter data</a:t>
            </a:r>
          </a:p>
          <a:p>
            <a:pPr lvl="1"/>
            <a:r>
              <a:rPr lang="en-US" dirty="0"/>
              <a:t>Personnel Competence and Motivation</a:t>
            </a:r>
          </a:p>
          <a:p>
            <a:pPr lvl="2"/>
            <a:r>
              <a:rPr lang="en-US" dirty="0"/>
              <a:t>Due to poor data collection infrastructure, staff would be spending too much time on data collection and verification; making data collection a repetitive and tedious job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11E418-56F3-4D59-9F6A-5F2469B31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Case Study 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CF38F4-E440-4E68-AF66-A4EC86098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3962400"/>
            <a:ext cx="6248400" cy="1975489"/>
          </a:xfrm>
          <a:prstGeom prst="rect">
            <a:avLst/>
          </a:prstGeom>
        </p:spPr>
      </p:pic>
      <p:pic>
        <p:nvPicPr>
          <p:cNvPr id="8" name="Graphic 7" descr="Factory">
            <a:extLst>
              <a:ext uri="{FF2B5EF4-FFF2-40B4-BE49-F238E27FC236}">
                <a16:creationId xmlns:a16="http://schemas.microsoft.com/office/drawing/2014/main" id="{DFB42C24-1A13-45F2-8708-2C1CBE6EA9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64583" y="762000"/>
            <a:ext cx="739633" cy="7396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43B36C2-726D-4246-BC1B-B49E073BA27D}"/>
              </a:ext>
            </a:extLst>
          </p:cNvPr>
          <p:cNvSpPr txBox="1"/>
          <p:nvPr/>
        </p:nvSpPr>
        <p:spPr>
          <a:xfrm>
            <a:off x="165904" y="5995590"/>
            <a:ext cx="8579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Sarah A. </a:t>
            </a:r>
            <a:r>
              <a:rPr lang="en-US" sz="1100" dirty="0" err="1"/>
              <a:t>Khuraibet</a:t>
            </a:r>
            <a:r>
              <a:rPr lang="en-US" sz="1100" dirty="0"/>
              <a:t>, Management of Critical Equipment Reliability Data in Oil &amp; Gas Plants through Digitalization, 2019 ARDC Europe  </a:t>
            </a:r>
          </a:p>
        </p:txBody>
      </p:sp>
    </p:spTree>
    <p:extLst>
      <p:ext uri="{BB962C8B-B14F-4D97-AF65-F5344CB8AC3E}">
        <p14:creationId xmlns:p14="http://schemas.microsoft.com/office/powerpoint/2010/main" val="364727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0AC30A1-B1E4-45A1-9EF7-DEF54C0844B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28600" y="878744"/>
            <a:ext cx="8382000" cy="2895600"/>
          </a:xfrm>
        </p:spPr>
        <p:txBody>
          <a:bodyPr/>
          <a:lstStyle/>
          <a:p>
            <a:r>
              <a:rPr lang="en-US" dirty="0"/>
              <a:t>Reliability Management Information System (RMIS)</a:t>
            </a:r>
          </a:p>
          <a:p>
            <a:pPr lvl="1"/>
            <a:r>
              <a:rPr lang="en-US" dirty="0"/>
              <a:t>Automated real-time equipment data collection &amp; validation</a:t>
            </a:r>
          </a:p>
          <a:p>
            <a:pPr lvl="2"/>
            <a:r>
              <a:rPr lang="en-US" dirty="0"/>
              <a:t>Capture of failures that required repair action and failures that did not require repair actions</a:t>
            </a:r>
          </a:p>
          <a:p>
            <a:pPr lvl="2"/>
            <a:r>
              <a:rPr lang="en-US" dirty="0"/>
              <a:t>Distinguish  between failures and equipment that is on standby or manually shutdown</a:t>
            </a:r>
          </a:p>
          <a:p>
            <a:pPr lvl="1"/>
            <a:r>
              <a:rPr lang="en-US" dirty="0"/>
              <a:t>Real time data reporting and equipment reliability</a:t>
            </a:r>
          </a:p>
          <a:p>
            <a:pPr lvl="1"/>
            <a:r>
              <a:rPr lang="en-US" dirty="0"/>
              <a:t>Integrated all reliability and maintenance software</a:t>
            </a:r>
          </a:p>
          <a:p>
            <a:r>
              <a:rPr lang="en-US" dirty="0"/>
              <a:t>RMIS was integrated with FRACAS system to automatically generate incidences</a:t>
            </a:r>
          </a:p>
          <a:p>
            <a:r>
              <a:rPr lang="en-US" dirty="0"/>
              <a:t>Information from FRACAS was exported to other RCM and reliability analysis tools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11E418-56F3-4D59-9F6A-5F2469B31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Case Study 1 (cont’d)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631075-40F8-42AF-83E9-F7FBF5581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78" y="3581400"/>
            <a:ext cx="8077200" cy="1995195"/>
          </a:xfrm>
          <a:prstGeom prst="rect">
            <a:avLst/>
          </a:prstGeom>
        </p:spPr>
      </p:pic>
      <p:pic>
        <p:nvPicPr>
          <p:cNvPr id="7" name="Graphic 6" descr="Factory">
            <a:extLst>
              <a:ext uri="{FF2B5EF4-FFF2-40B4-BE49-F238E27FC236}">
                <a16:creationId xmlns:a16="http://schemas.microsoft.com/office/drawing/2014/main" id="{ACDA692F-4684-4199-A04A-EE9DB6A989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64583" y="762000"/>
            <a:ext cx="739633" cy="7396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A97F09A-8F8B-4CAB-9B8A-9EF68186C9C3}"/>
              </a:ext>
            </a:extLst>
          </p:cNvPr>
          <p:cNvSpPr txBox="1"/>
          <p:nvPr/>
        </p:nvSpPr>
        <p:spPr>
          <a:xfrm>
            <a:off x="165904" y="5995590"/>
            <a:ext cx="8579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Sarah A. </a:t>
            </a:r>
            <a:r>
              <a:rPr lang="en-US" sz="1100" dirty="0" err="1"/>
              <a:t>Khuraibet</a:t>
            </a:r>
            <a:r>
              <a:rPr lang="en-US" sz="1100" dirty="0"/>
              <a:t>, Management of Critical Equipment Reliability Data in Oil &amp; Gas Plants through Digitalization, 2019 ARDC Europe  </a:t>
            </a:r>
          </a:p>
        </p:txBody>
      </p:sp>
    </p:spTree>
    <p:extLst>
      <p:ext uri="{BB962C8B-B14F-4D97-AF65-F5344CB8AC3E}">
        <p14:creationId xmlns:p14="http://schemas.microsoft.com/office/powerpoint/2010/main" val="57301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0AC30A1-B1E4-45A1-9EF7-DEF54C0844B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28600" y="878744"/>
            <a:ext cx="8382000" cy="2895600"/>
          </a:xfrm>
        </p:spPr>
        <p:txBody>
          <a:bodyPr/>
          <a:lstStyle/>
          <a:p>
            <a:r>
              <a:rPr lang="en-US" dirty="0"/>
              <a:t>Results</a:t>
            </a:r>
          </a:p>
          <a:p>
            <a:pPr lvl="1"/>
            <a:r>
              <a:rPr lang="en-US" dirty="0"/>
              <a:t>Significant time reduction in data gathering and verification</a:t>
            </a:r>
          </a:p>
          <a:p>
            <a:pPr lvl="1"/>
            <a:r>
              <a:rPr lang="en-US" dirty="0"/>
              <a:t>Reliability Technicians are used more efficiently</a:t>
            </a:r>
          </a:p>
          <a:p>
            <a:pPr lvl="1"/>
            <a:r>
              <a:rPr lang="en-US" dirty="0"/>
              <a:t>Origin of data is documented and traceable</a:t>
            </a:r>
          </a:p>
          <a:p>
            <a:pPr lvl="1"/>
            <a:r>
              <a:rPr lang="en-US" dirty="0"/>
              <a:t>Higher quality of data by reducing human error</a:t>
            </a:r>
          </a:p>
          <a:p>
            <a:pPr lvl="1"/>
            <a:r>
              <a:rPr lang="en-US" dirty="0"/>
              <a:t>Improved reliability studies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11E418-56F3-4D59-9F6A-5F2469B31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Case Study 1 (cont’d)</a:t>
            </a:r>
          </a:p>
        </p:txBody>
      </p:sp>
      <p:pic>
        <p:nvPicPr>
          <p:cNvPr id="7" name="Graphic 6" descr="Factory">
            <a:extLst>
              <a:ext uri="{FF2B5EF4-FFF2-40B4-BE49-F238E27FC236}">
                <a16:creationId xmlns:a16="http://schemas.microsoft.com/office/drawing/2014/main" id="{ACDA692F-4684-4199-A04A-EE9DB6A989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05864" y="802900"/>
            <a:ext cx="739633" cy="73963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3378781-8C22-4281-B743-4AF3F063CD2B}"/>
              </a:ext>
            </a:extLst>
          </p:cNvPr>
          <p:cNvGrpSpPr/>
          <p:nvPr/>
        </p:nvGrpSpPr>
        <p:grpSpPr>
          <a:xfrm>
            <a:off x="300917" y="3256200"/>
            <a:ext cx="2845061" cy="345600"/>
            <a:chOff x="2643" y="40560"/>
            <a:chExt cx="2577107" cy="4608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A0FD6DE-D906-4BDC-8531-BB2893B4325A}"/>
                </a:ext>
              </a:extLst>
            </p:cNvPr>
            <p:cNvSpPr/>
            <p:nvPr/>
          </p:nvSpPr>
          <p:spPr>
            <a:xfrm>
              <a:off x="2643" y="40560"/>
              <a:ext cx="2577107" cy="4608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0485F6A-A3AE-4C48-B0ED-D26CCD862067}"/>
                </a:ext>
              </a:extLst>
            </p:cNvPr>
            <p:cNvSpPr/>
            <p:nvPr/>
          </p:nvSpPr>
          <p:spPr>
            <a:xfrm>
              <a:off x="2643" y="40560"/>
              <a:ext cx="2577107" cy="460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48768" rIns="85344" bIns="48768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>
                  <a:latin typeface="Calibri" panose="020F0502020204030204" pitchFamily="34" charset="0"/>
                </a:rPr>
                <a:t>Problem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9AEBF92-B886-4371-9B9A-FACB9AA9C459}"/>
              </a:ext>
            </a:extLst>
          </p:cNvPr>
          <p:cNvGrpSpPr/>
          <p:nvPr/>
        </p:nvGrpSpPr>
        <p:grpSpPr>
          <a:xfrm>
            <a:off x="3185954" y="3256200"/>
            <a:ext cx="2832122" cy="345600"/>
            <a:chOff x="2940546" y="40560"/>
            <a:chExt cx="2577107" cy="4608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7284AAC-2746-409A-951A-F710C1906BDA}"/>
                </a:ext>
              </a:extLst>
            </p:cNvPr>
            <p:cNvSpPr/>
            <p:nvPr/>
          </p:nvSpPr>
          <p:spPr>
            <a:xfrm>
              <a:off x="2940546" y="40560"/>
              <a:ext cx="2577107" cy="4608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D94E462-15DF-4D0E-ADEB-03AA8CE730D6}"/>
                </a:ext>
              </a:extLst>
            </p:cNvPr>
            <p:cNvSpPr/>
            <p:nvPr/>
          </p:nvSpPr>
          <p:spPr>
            <a:xfrm>
              <a:off x="2940546" y="40560"/>
              <a:ext cx="2577107" cy="460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48768" rIns="85344" bIns="48768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>
                  <a:latin typeface="Calibri" panose="020F0502020204030204" pitchFamily="34" charset="0"/>
                </a:rPr>
                <a:t>Solution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A7D0D58-7678-44E2-9FB3-018BE148BCEB}"/>
              </a:ext>
            </a:extLst>
          </p:cNvPr>
          <p:cNvGrpSpPr/>
          <p:nvPr/>
        </p:nvGrpSpPr>
        <p:grpSpPr>
          <a:xfrm>
            <a:off x="3185954" y="3601801"/>
            <a:ext cx="2832122" cy="1635157"/>
            <a:chOff x="2940546" y="501360"/>
            <a:chExt cx="2645812" cy="340338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11D18C2-2EE7-4BE2-9614-8705394DC019}"/>
                </a:ext>
              </a:extLst>
            </p:cNvPr>
            <p:cNvSpPr/>
            <p:nvPr/>
          </p:nvSpPr>
          <p:spPr>
            <a:xfrm>
              <a:off x="2940546" y="501360"/>
              <a:ext cx="2645812" cy="340338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/>
                  </a:solidFill>
                  <a:latin typeface="Calibri" panose="020F0502020204030204" pitchFamily="34" charset="0"/>
                </a:rPr>
                <a:t>FRACAS integrated with DCS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/>
                <a:t>Improved failure data collection process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/>
                  </a:solidFill>
                  <a:latin typeface="Calibri" panose="020F0502020204030204" pitchFamily="34" charset="0"/>
                </a:rPr>
                <a:t>Link to Reliability methods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US" sz="1050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31B0EB7-7447-436B-AB80-A86D2D04A7CC}"/>
                </a:ext>
              </a:extLst>
            </p:cNvPr>
            <p:cNvSpPr/>
            <p:nvPr/>
          </p:nvSpPr>
          <p:spPr>
            <a:xfrm>
              <a:off x="2940546" y="501360"/>
              <a:ext cx="2577107" cy="28108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008" tIns="64008" rIns="85344" bIns="96012" numCol="1" spcCol="1270" anchor="t" anchorCtr="0">
              <a:noAutofit/>
            </a:bodyPr>
            <a:lstStyle/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buChar char="••"/>
              </a:pPr>
              <a:endParaRPr lang="en-US" sz="975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B5C7796-1F3A-4FD7-916B-7B0B9F92ED94}"/>
              </a:ext>
            </a:extLst>
          </p:cNvPr>
          <p:cNvGrpSpPr/>
          <p:nvPr/>
        </p:nvGrpSpPr>
        <p:grpSpPr>
          <a:xfrm>
            <a:off x="300917" y="3609967"/>
            <a:ext cx="2850531" cy="1626991"/>
            <a:chOff x="2643" y="499987"/>
            <a:chExt cx="2577107" cy="281362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F0E032D-B432-4F56-8EA0-934288732E3D}"/>
                </a:ext>
              </a:extLst>
            </p:cNvPr>
            <p:cNvSpPr/>
            <p:nvPr/>
          </p:nvSpPr>
          <p:spPr>
            <a:xfrm>
              <a:off x="2643" y="499987"/>
              <a:ext cx="2577107" cy="2813625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28588" indent="-128588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Calibri" panose="020F0502020204030204" pitchFamily="34" charset="0"/>
                </a:rPr>
                <a:t>Reactive maintenance – not understanding the root cause</a:t>
              </a:r>
            </a:p>
            <a:p>
              <a:pPr marL="128588" indent="-128588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Calibri" panose="020F0502020204030204" pitchFamily="34" charset="0"/>
                </a:rPr>
                <a:t>High maintenance costs – lessons learned not captured</a:t>
              </a:r>
            </a:p>
            <a:p>
              <a:pPr marL="128588" indent="-128588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Calibri" panose="020F0502020204030204" pitchFamily="34" charset="0"/>
                </a:rPr>
                <a:t>Not able to compute asset KPIs – Maximo data non-usable</a:t>
              </a:r>
            </a:p>
            <a:p>
              <a:pPr marL="128588" indent="-128588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Calibri" panose="020F0502020204030204" pitchFamily="34" charset="0"/>
                </a:rPr>
                <a:t>High “flaring” (i.e. production losses)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CB60FD3-F31F-4E7B-96DD-1BE640C71168}"/>
                </a:ext>
              </a:extLst>
            </p:cNvPr>
            <p:cNvSpPr/>
            <p:nvPr/>
          </p:nvSpPr>
          <p:spPr>
            <a:xfrm>
              <a:off x="2643" y="499987"/>
              <a:ext cx="2577107" cy="28136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008" tIns="64008" rIns="85344" bIns="96012" numCol="1" spcCol="1270" anchor="t" anchorCtr="0">
              <a:noAutofit/>
            </a:bodyPr>
            <a:lstStyle/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buChar char="••"/>
              </a:pPr>
              <a:endParaRPr lang="en-US" sz="9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3116E7C-69C7-4A57-9535-02E92F3A1A76}"/>
              </a:ext>
            </a:extLst>
          </p:cNvPr>
          <p:cNvGrpSpPr/>
          <p:nvPr/>
        </p:nvGrpSpPr>
        <p:grpSpPr>
          <a:xfrm>
            <a:off x="6058549" y="3264367"/>
            <a:ext cx="2845562" cy="345600"/>
            <a:chOff x="5878448" y="39187"/>
            <a:chExt cx="2577107" cy="4608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1FB5302-8697-495D-A4D8-0BA5CBAF329A}"/>
                </a:ext>
              </a:extLst>
            </p:cNvPr>
            <p:cNvSpPr/>
            <p:nvPr/>
          </p:nvSpPr>
          <p:spPr>
            <a:xfrm>
              <a:off x="5878448" y="39187"/>
              <a:ext cx="2577107" cy="4608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66FB725-7D98-4174-B42D-9BC302697D1E}"/>
                </a:ext>
              </a:extLst>
            </p:cNvPr>
            <p:cNvSpPr/>
            <p:nvPr/>
          </p:nvSpPr>
          <p:spPr>
            <a:xfrm>
              <a:off x="5878448" y="39187"/>
              <a:ext cx="2577107" cy="460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48768" rIns="85344" bIns="48768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>
                  <a:latin typeface="Calibri" panose="020F0502020204030204" pitchFamily="34" charset="0"/>
                </a:rPr>
                <a:t>Value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1524D2D-F319-4C0C-9075-01F71EB58B20}"/>
              </a:ext>
            </a:extLst>
          </p:cNvPr>
          <p:cNvGrpSpPr/>
          <p:nvPr/>
        </p:nvGrpSpPr>
        <p:grpSpPr>
          <a:xfrm>
            <a:off x="6058549" y="3609966"/>
            <a:ext cx="2845561" cy="1635157"/>
            <a:chOff x="5878448" y="499986"/>
            <a:chExt cx="2577107" cy="308280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867D8CB-1278-4BCC-B8C9-3106A0994618}"/>
                </a:ext>
              </a:extLst>
            </p:cNvPr>
            <p:cNvSpPr/>
            <p:nvPr/>
          </p:nvSpPr>
          <p:spPr>
            <a:xfrm>
              <a:off x="5878448" y="499986"/>
              <a:ext cx="2577107" cy="3082808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28588" indent="-128588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Calibri" panose="020F0502020204030204" pitchFamily="34" charset="0"/>
                </a:rPr>
                <a:t>Robust monitoring and reliability analyses increased output and minimized financial losses resulting in $110M of savings over 5 years.</a:t>
              </a:r>
            </a:p>
            <a:p>
              <a:pPr marL="128588" indent="-128588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Calibri" panose="020F0502020204030204" pitchFamily="34" charset="0"/>
                </a:rPr>
                <a:t>Positive environmental impact - “reduced flaring”</a:t>
              </a:r>
            </a:p>
            <a:p>
              <a:pPr marL="128588" indent="-128588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Calibri" panose="020F0502020204030204" pitchFamily="34" charset="0"/>
                </a:rPr>
                <a:t>Regulatory requirements compliance</a:t>
              </a:r>
            </a:p>
            <a:p>
              <a:pPr marL="128588" indent="-128588">
                <a:buFont typeface="Arial" panose="020B0604020202020204" pitchFamily="34" charset="0"/>
                <a:buChar char="•"/>
              </a:pPr>
              <a:endParaRPr lang="en-US" sz="1125" dirty="0">
                <a:latin typeface="Calibri" panose="020F0502020204030204" pitchFamily="34" charset="0"/>
              </a:endParaRPr>
            </a:p>
            <a:p>
              <a:endParaRPr lang="en-US" sz="1350" dirty="0">
                <a:latin typeface="Calibri" panose="020F050202020403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51F342B-1153-47E5-8699-2E4B68A20ECD}"/>
                </a:ext>
              </a:extLst>
            </p:cNvPr>
            <p:cNvSpPr/>
            <p:nvPr/>
          </p:nvSpPr>
          <p:spPr>
            <a:xfrm>
              <a:off x="5878448" y="499987"/>
              <a:ext cx="2577107" cy="28136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008" tIns="64008" rIns="85344" bIns="96012" numCol="1" spcCol="1270" anchor="t" anchorCtr="0">
              <a:noAutofit/>
            </a:bodyPr>
            <a:lstStyle/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975" dirty="0">
                <a:latin typeface="Calibri" panose="020F0502020204030204" pitchFamily="34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6AF564E-E4AD-4C7D-AEA8-608800B1D1C8}"/>
              </a:ext>
            </a:extLst>
          </p:cNvPr>
          <p:cNvSpPr txBox="1"/>
          <p:nvPr/>
        </p:nvSpPr>
        <p:spPr>
          <a:xfrm>
            <a:off x="165904" y="5995590"/>
            <a:ext cx="8579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Sarah A. </a:t>
            </a:r>
            <a:r>
              <a:rPr lang="en-US" sz="1100" dirty="0" err="1"/>
              <a:t>Khuraibet</a:t>
            </a:r>
            <a:r>
              <a:rPr lang="en-US" sz="1100" dirty="0"/>
              <a:t>, Management of Critical Equipment Reliability Data in Oil &amp; Gas Plants through Digitalization, 2019 ARDC Europe  </a:t>
            </a:r>
          </a:p>
        </p:txBody>
      </p:sp>
    </p:spTree>
    <p:extLst>
      <p:ext uri="{BB962C8B-B14F-4D97-AF65-F5344CB8AC3E}">
        <p14:creationId xmlns:p14="http://schemas.microsoft.com/office/powerpoint/2010/main" val="290806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1AA4B4-EA42-4F0A-ADD3-B3EC2BA81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Case Study 2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8D263B-6E36-4E8E-8C52-43F56288CF83}"/>
              </a:ext>
            </a:extLst>
          </p:cNvPr>
          <p:cNvGrpSpPr/>
          <p:nvPr/>
        </p:nvGrpSpPr>
        <p:grpSpPr>
          <a:xfrm>
            <a:off x="4118926" y="914400"/>
            <a:ext cx="4777742" cy="5228285"/>
            <a:chOff x="4924456" y="914400"/>
            <a:chExt cx="3966416" cy="5228285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7C9C2A7-6A04-488E-BBB5-200F9E76EECC}"/>
                </a:ext>
              </a:extLst>
            </p:cNvPr>
            <p:cNvSpPr/>
            <p:nvPr/>
          </p:nvSpPr>
          <p:spPr>
            <a:xfrm>
              <a:off x="4988628" y="1630287"/>
              <a:ext cx="3902244" cy="541389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EAD7122-264F-4D46-BB8D-B92991FC7755}"/>
                </a:ext>
              </a:extLst>
            </p:cNvPr>
            <p:cNvSpPr/>
            <p:nvPr/>
          </p:nvSpPr>
          <p:spPr>
            <a:xfrm>
              <a:off x="4924456" y="1646866"/>
              <a:ext cx="3902244" cy="5413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3792" tIns="65024" rIns="113792" bIns="65024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dirty="0">
                  <a:latin typeface="Calibri" panose="020F0502020204030204" pitchFamily="34" charset="0"/>
                </a:rPr>
                <a:t>Problem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C8CF99C-D04A-4B81-984C-CDC2CC9CCA6D}"/>
                </a:ext>
              </a:extLst>
            </p:cNvPr>
            <p:cNvSpPr/>
            <p:nvPr/>
          </p:nvSpPr>
          <p:spPr>
            <a:xfrm>
              <a:off x="4981126" y="2171218"/>
              <a:ext cx="3909746" cy="3971467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500" dirty="0">
                  <a:latin typeface="Calibri" panose="020F0502020204030204" pitchFamily="34" charset="0"/>
                </a:rPr>
                <a:t>Non-optimized maintenance strategies</a:t>
              </a:r>
            </a:p>
            <a:p>
              <a:pPr marL="171450" indent="-1714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500" dirty="0">
                  <a:latin typeface="Calibri" panose="020F0502020204030204" pitchFamily="34" charset="0"/>
                </a:rPr>
                <a:t>Currently issues / failures tracked in SAP but not configured to: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Manage issues / failures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Identify problems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Assign, implement, manage &amp; report problem resolution process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Calculate &amp; track reliability KPIs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Link to RCM</a:t>
              </a:r>
            </a:p>
            <a:p>
              <a:pPr marL="228600" indent="-2286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500" dirty="0">
                  <a:latin typeface="Calibri" panose="020F0502020204030204" pitchFamily="34" charset="0"/>
                </a:rPr>
                <a:t>Difficult to compute KPIs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Current maintenance plans time-based (not mileage)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Unable to fully utilize failure / maintenance data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Labor intensive (hours for single system, days for multiple systems)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75915EB-079B-4B4E-80FB-4B0BD58E743B}"/>
                </a:ext>
              </a:extLst>
            </p:cNvPr>
            <p:cNvSpPr/>
            <p:nvPr/>
          </p:nvSpPr>
          <p:spPr>
            <a:xfrm>
              <a:off x="4952791" y="914400"/>
              <a:ext cx="3909746" cy="46568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113792" bIns="128016" numCol="1" spcCol="1270" anchor="t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buChar char="••"/>
              </a:pPr>
              <a:endParaRPr lang="en-US" sz="1200" dirty="0">
                <a:latin typeface="Calibri" panose="020F0502020204030204" pitchFamily="34" charset="0"/>
              </a:endParaRPr>
            </a:p>
          </p:txBody>
        </p:sp>
      </p:grpSp>
      <p:pic>
        <p:nvPicPr>
          <p:cNvPr id="20" name="Graphic 19" descr="Train">
            <a:extLst>
              <a:ext uri="{FF2B5EF4-FFF2-40B4-BE49-F238E27FC236}">
                <a16:creationId xmlns:a16="http://schemas.microsoft.com/office/drawing/2014/main" id="{35623298-9D46-4006-9AC6-7E5AD9A583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83330" y="650799"/>
            <a:ext cx="914400" cy="9144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F260C63-2435-477C-8131-3619F5EB7B9E}"/>
              </a:ext>
            </a:extLst>
          </p:cNvPr>
          <p:cNvSpPr/>
          <p:nvPr/>
        </p:nvSpPr>
        <p:spPr>
          <a:xfrm>
            <a:off x="4881041" y="1107999"/>
            <a:ext cx="649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Fleet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8AC38F7-48E8-4A9B-984C-786306E4FC51}"/>
              </a:ext>
            </a:extLst>
          </p:cNvPr>
          <p:cNvGrpSpPr/>
          <p:nvPr/>
        </p:nvGrpSpPr>
        <p:grpSpPr>
          <a:xfrm>
            <a:off x="218038" y="914400"/>
            <a:ext cx="2895600" cy="3065947"/>
            <a:chOff x="304800" y="972653"/>
            <a:chExt cx="3800708" cy="352904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12E8D6F-B50C-48E4-B9F9-B4B465E78402}"/>
                </a:ext>
              </a:extLst>
            </p:cNvPr>
            <p:cNvGrpSpPr/>
            <p:nvPr/>
          </p:nvGrpSpPr>
          <p:grpSpPr>
            <a:xfrm>
              <a:off x="304800" y="1772976"/>
              <a:ext cx="3793415" cy="460800"/>
              <a:chOff x="2643" y="40560"/>
              <a:chExt cx="2577107" cy="460800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337CA02-0949-44CC-98DB-4E401ACFCB22}"/>
                  </a:ext>
                </a:extLst>
              </p:cNvPr>
              <p:cNvSpPr/>
              <p:nvPr/>
            </p:nvSpPr>
            <p:spPr>
              <a:xfrm>
                <a:off x="2643" y="40560"/>
                <a:ext cx="2577107" cy="4608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9F197391-9EB0-4E61-B0BD-0A3F845CD9FE}"/>
                  </a:ext>
                </a:extLst>
              </p:cNvPr>
              <p:cNvSpPr/>
              <p:nvPr/>
            </p:nvSpPr>
            <p:spPr>
              <a:xfrm>
                <a:off x="2643" y="40560"/>
                <a:ext cx="2577107" cy="46080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13792" tIns="65024" rIns="113792" bIns="65024" numCol="1" spcCol="1270" anchor="ctr" anchorCtr="0">
                <a:noAutofit/>
              </a:bodyPr>
              <a:lstStyle/>
              <a:p>
                <a:pPr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dirty="0">
                    <a:latin typeface="Calibri" panose="020F0502020204030204" pitchFamily="34" charset="0"/>
                  </a:rPr>
                  <a:t>Problem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BEB1C1B-9310-4E7B-A012-9D72DA7220B0}"/>
                </a:ext>
              </a:extLst>
            </p:cNvPr>
            <p:cNvGrpSpPr/>
            <p:nvPr/>
          </p:nvGrpSpPr>
          <p:grpSpPr>
            <a:xfrm>
              <a:off x="304800" y="2244665"/>
              <a:ext cx="3800708" cy="2257030"/>
              <a:chOff x="2643" y="499987"/>
              <a:chExt cx="2577107" cy="2927385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0987724-8332-4DE1-B19C-3E8927FCDB9E}"/>
                  </a:ext>
                </a:extLst>
              </p:cNvPr>
              <p:cNvSpPr/>
              <p:nvPr/>
            </p:nvSpPr>
            <p:spPr>
              <a:xfrm>
                <a:off x="2643" y="499987"/>
                <a:ext cx="2572162" cy="2927385"/>
              </a:xfrm>
              <a:prstGeom prst="rect">
                <a:avLst/>
              </a:prstGeom>
              <a:solidFill>
                <a:srgbClr val="F4F4F6">
                  <a:alpha val="89804"/>
                </a:srgbClr>
              </a:solidFill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Calibri" panose="020F0502020204030204" pitchFamily="34" charset="0"/>
                  </a:rPr>
                  <a:t>Reactive maintenance – not understanding the root cause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Calibri" panose="020F0502020204030204" pitchFamily="34" charset="0"/>
                  </a:rPr>
                  <a:t>High maintenance costs – lessons learned not captured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Calibri" panose="020F0502020204030204" pitchFamily="34" charset="0"/>
                  </a:rPr>
                  <a:t>Not able to compute asset KPIs – Maximo data non-usable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Calibri" panose="020F0502020204030204" pitchFamily="34" charset="0"/>
                  </a:rPr>
                  <a:t>High “flaring” (i.e. production losses)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FA479389-E81F-4CD8-BE0C-57566E8AD549}"/>
                  </a:ext>
                </a:extLst>
              </p:cNvPr>
              <p:cNvSpPr/>
              <p:nvPr/>
            </p:nvSpPr>
            <p:spPr>
              <a:xfrm>
                <a:off x="2643" y="499987"/>
                <a:ext cx="2577107" cy="28136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85344" tIns="85344" rIns="113792" bIns="128016" numCol="1" spcCol="1270" anchor="t" anchorCtr="0">
                <a:noAutofit/>
              </a:bodyPr>
              <a:lstStyle/>
              <a:p>
                <a:pPr marL="171450" lvl="1" indent="-171450" defTabSz="711200">
                  <a:lnSpc>
                    <a:spcPct val="90000"/>
                  </a:lnSpc>
                  <a:spcBef>
                    <a:spcPct val="0"/>
                  </a:spcBef>
                  <a:buChar char="••"/>
                </a:pPr>
                <a:endParaRPr lang="en-US" sz="1200" dirty="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19E669A-48A0-42D2-9186-67612563F7BD}"/>
                </a:ext>
              </a:extLst>
            </p:cNvPr>
            <p:cNvSpPr/>
            <p:nvPr/>
          </p:nvSpPr>
          <p:spPr>
            <a:xfrm>
              <a:off x="1028700" y="1326867"/>
              <a:ext cx="1382075" cy="3542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Fixed Assets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B504C65-96E3-4F0B-A59C-89EC013C4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4800" y="972653"/>
              <a:ext cx="723900" cy="752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973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Case Study 2 (cont’d)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" y="5867400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38233F7D-713A-40E0-B9AC-C5389E7A3EC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2400" y="690126"/>
            <a:ext cx="3124200" cy="416656"/>
          </a:xfrm>
        </p:spPr>
        <p:txBody>
          <a:bodyPr/>
          <a:lstStyle/>
          <a:p>
            <a:r>
              <a:rPr lang="en-US" dirty="0"/>
              <a:t>Current Environment</a:t>
            </a:r>
          </a:p>
        </p:txBody>
      </p:sp>
      <p:pic>
        <p:nvPicPr>
          <p:cNvPr id="7" name="Graphic 6" descr="Train">
            <a:extLst>
              <a:ext uri="{FF2B5EF4-FFF2-40B4-BE49-F238E27FC236}">
                <a16:creationId xmlns:a16="http://schemas.microsoft.com/office/drawing/2014/main" id="{8E053AF6-F410-46AF-BF10-54ECBB5E60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46768" y="762000"/>
            <a:ext cx="759107" cy="7591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6AC635-F209-4EE8-97B4-5D2EF35C61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2986" y="1141553"/>
            <a:ext cx="4886325" cy="498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48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DA53864-3DBE-4ECB-A95E-6A1EF63AD9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Vocabulary</a:t>
            </a:r>
          </a:p>
          <a:p>
            <a:r>
              <a:rPr lang="en-US" dirty="0"/>
              <a:t>Define FRACAS</a:t>
            </a:r>
          </a:p>
          <a:p>
            <a:r>
              <a:rPr lang="en-US" dirty="0"/>
              <a:t>System Integration</a:t>
            </a:r>
          </a:p>
          <a:p>
            <a:r>
              <a:rPr lang="en-US" dirty="0"/>
              <a:t>Case Study 1</a:t>
            </a:r>
          </a:p>
          <a:p>
            <a:r>
              <a:rPr lang="en-US" dirty="0"/>
              <a:t>Case Study 1</a:t>
            </a:r>
          </a:p>
          <a:p>
            <a:r>
              <a:rPr lang="en-US" dirty="0"/>
              <a:t>Summary</a:t>
            </a:r>
          </a:p>
          <a:p>
            <a:r>
              <a:rPr lang="en-US" dirty="0"/>
              <a:t>Questions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AB7890-E9AF-46F8-A59C-DA1512D40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66421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E3F39F5-FCDD-488F-A825-8CA59352A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066800"/>
            <a:ext cx="1238250" cy="1080029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Case Study 2 (cont’d)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747129" y="2753474"/>
            <a:ext cx="1244471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Problem Resolution Process (8D)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71561" y="4069494"/>
            <a:ext cx="896039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/>
              <a:t>Report</a:t>
            </a:r>
            <a:r>
              <a:rPr lang="en-US" sz="1400" dirty="0"/>
              <a:t>:</a:t>
            </a:r>
          </a:p>
          <a:p>
            <a:pPr algn="ctr"/>
            <a:r>
              <a:rPr lang="en-US" sz="1400" dirty="0"/>
              <a:t>MDBF</a:t>
            </a:r>
          </a:p>
          <a:p>
            <a:pPr algn="ctr"/>
            <a:r>
              <a:rPr lang="en-US" sz="1400" dirty="0"/>
              <a:t>MDBSF</a:t>
            </a:r>
          </a:p>
          <a:p>
            <a:pPr algn="ctr"/>
            <a:r>
              <a:rPr lang="en-US" sz="1400" dirty="0"/>
              <a:t>MTTR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867400" y="5552536"/>
            <a:ext cx="502257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Line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22057" y="5552536"/>
            <a:ext cx="564543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Car Type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207740" y="5552536"/>
            <a:ext cx="71706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System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077199" y="5552536"/>
            <a:ext cx="990601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Component</a:t>
            </a:r>
          </a:p>
        </p:txBody>
      </p:sp>
      <p:cxnSp>
        <p:nvCxnSpPr>
          <p:cNvPr id="17" name="Elbow Connector 16"/>
          <p:cNvCxnSpPr>
            <a:stCxn id="2" idx="3"/>
            <a:endCxn id="33" idx="0"/>
          </p:cNvCxnSpPr>
          <p:nvPr/>
        </p:nvCxnSpPr>
        <p:spPr>
          <a:xfrm rot="16200000" flipH="1">
            <a:off x="6771481" y="3821394"/>
            <a:ext cx="493692" cy="250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33" idx="2"/>
            <a:endCxn id="34" idx="0"/>
          </p:cNvCxnSpPr>
          <p:nvPr/>
        </p:nvCxnSpPr>
        <p:spPr>
          <a:xfrm rot="5400000">
            <a:off x="6304588" y="4837542"/>
            <a:ext cx="528935" cy="90105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33" idx="2"/>
            <a:endCxn id="35" idx="0"/>
          </p:cNvCxnSpPr>
          <p:nvPr/>
        </p:nvCxnSpPr>
        <p:spPr>
          <a:xfrm rot="5400000">
            <a:off x="6647488" y="5180442"/>
            <a:ext cx="528935" cy="21525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33" idx="2"/>
            <a:endCxn id="36" idx="0"/>
          </p:cNvCxnSpPr>
          <p:nvPr/>
        </p:nvCxnSpPr>
        <p:spPr>
          <a:xfrm rot="16200000" flipH="1">
            <a:off x="7028458" y="5014723"/>
            <a:ext cx="528935" cy="54668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3" idx="2"/>
            <a:endCxn id="38" idx="0"/>
          </p:cNvCxnSpPr>
          <p:nvPr/>
        </p:nvCxnSpPr>
        <p:spPr>
          <a:xfrm rot="16200000" flipH="1">
            <a:off x="7531573" y="4511608"/>
            <a:ext cx="528935" cy="155291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cxnSpLocks/>
            <a:endCxn id="2" idx="2"/>
          </p:cNvCxnSpPr>
          <p:nvPr/>
        </p:nvCxnSpPr>
        <p:spPr>
          <a:xfrm>
            <a:off x="5759852" y="3118602"/>
            <a:ext cx="8158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lowchart: Magnetic Disk 1"/>
          <p:cNvSpPr/>
          <p:nvPr/>
        </p:nvSpPr>
        <p:spPr>
          <a:xfrm>
            <a:off x="6575729" y="2661402"/>
            <a:ext cx="882690" cy="914400"/>
          </a:xfrm>
          <a:prstGeom prst="flowChartMagneticDis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FRACAS</a:t>
            </a:r>
          </a:p>
        </p:txBody>
      </p:sp>
      <p:cxnSp>
        <p:nvCxnSpPr>
          <p:cNvPr id="27" name="Elbow Connector 26"/>
          <p:cNvCxnSpPr>
            <a:cxnSpLocks/>
            <a:stCxn id="2" idx="4"/>
            <a:endCxn id="32" idx="1"/>
          </p:cNvCxnSpPr>
          <p:nvPr/>
        </p:nvCxnSpPr>
        <p:spPr>
          <a:xfrm>
            <a:off x="7458419" y="3118602"/>
            <a:ext cx="288710" cy="420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cxnSpLocks/>
            <a:stCxn id="2" idx="1"/>
            <a:endCxn id="12" idx="2"/>
          </p:cNvCxnSpPr>
          <p:nvPr/>
        </p:nvCxnSpPr>
        <p:spPr>
          <a:xfrm rot="5400000" flipH="1" flipV="1">
            <a:off x="6761213" y="2402691"/>
            <a:ext cx="514573" cy="285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76200" y="5867400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Placeholder 1">
            <a:extLst>
              <a:ext uri="{FF2B5EF4-FFF2-40B4-BE49-F238E27FC236}">
                <a16:creationId xmlns:a16="http://schemas.microsoft.com/office/drawing/2014/main" id="{EA24DCE3-967E-42AE-BB32-5825E3A60ED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2400" y="767708"/>
            <a:ext cx="3124200" cy="416656"/>
          </a:xfrm>
        </p:spPr>
        <p:txBody>
          <a:bodyPr/>
          <a:lstStyle/>
          <a:p>
            <a:r>
              <a:rPr lang="en-US" dirty="0"/>
              <a:t>Integration of FRACAS</a:t>
            </a:r>
          </a:p>
        </p:txBody>
      </p:sp>
      <p:pic>
        <p:nvPicPr>
          <p:cNvPr id="44" name="Graphic 43" descr="Train">
            <a:extLst>
              <a:ext uri="{FF2B5EF4-FFF2-40B4-BE49-F238E27FC236}">
                <a16:creationId xmlns:a16="http://schemas.microsoft.com/office/drawing/2014/main" id="{29852592-5684-4969-A08B-EDE15930DF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48650" y="828754"/>
            <a:ext cx="759107" cy="7591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EE8F21B-7A53-46D9-A6EF-33921CA821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1363040"/>
            <a:ext cx="5734050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0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Case Study 2 (cont’d)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" y="5867400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59EC5D7-21D4-43D1-8276-B1A76A89D878}"/>
              </a:ext>
            </a:extLst>
          </p:cNvPr>
          <p:cNvSpPr/>
          <p:nvPr/>
        </p:nvSpPr>
        <p:spPr>
          <a:xfrm>
            <a:off x="3037437" y="2326801"/>
            <a:ext cx="2758579" cy="24551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4008" tIns="64008" rIns="85344" bIns="96012" numCol="1" spcCol="1270" anchor="t" anchorCtr="0">
            <a:noAutofit/>
          </a:bodyPr>
          <a:lstStyle/>
          <a:p>
            <a:pPr marL="128588" lvl="1" indent="-128588" defTabSz="533400">
              <a:lnSpc>
                <a:spcPct val="90000"/>
              </a:lnSpc>
              <a:spcBef>
                <a:spcPct val="0"/>
              </a:spcBef>
              <a:buChar char="••"/>
            </a:pPr>
            <a:endParaRPr lang="en-US" sz="975" dirty="0">
              <a:latin typeface="Calibri" panose="020F0502020204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792DD0D-7050-40ED-98FB-BB81E1ADA66D}"/>
              </a:ext>
            </a:extLst>
          </p:cNvPr>
          <p:cNvSpPr/>
          <p:nvPr/>
        </p:nvSpPr>
        <p:spPr>
          <a:xfrm>
            <a:off x="152400" y="2361288"/>
            <a:ext cx="2850531" cy="297271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4008" tIns="64008" rIns="85344" bIns="96012" numCol="1" spcCol="1270" anchor="t" anchorCtr="0">
            <a:noAutofit/>
          </a:bodyPr>
          <a:lstStyle/>
          <a:p>
            <a:pPr marL="128588" lvl="1" indent="-128588" defTabSz="533400">
              <a:lnSpc>
                <a:spcPct val="90000"/>
              </a:lnSpc>
              <a:spcBef>
                <a:spcPct val="0"/>
              </a:spcBef>
              <a:buChar char="••"/>
            </a:pPr>
            <a:endParaRPr lang="en-US" sz="900" dirty="0">
              <a:latin typeface="Calibri" panose="020F050202020403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8EE0603-9B5A-4C7F-8E8F-BB2FEAC3FC79}"/>
              </a:ext>
            </a:extLst>
          </p:cNvPr>
          <p:cNvSpPr/>
          <p:nvPr/>
        </p:nvSpPr>
        <p:spPr>
          <a:xfrm>
            <a:off x="5910032" y="2334967"/>
            <a:ext cx="2845561" cy="271314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4008" tIns="64008" rIns="85344" bIns="96012" numCol="1" spcCol="1270" anchor="t" anchorCtr="0">
            <a:noAutofit/>
          </a:bodyPr>
          <a:lstStyle/>
          <a:p>
            <a:pPr marL="128588" lvl="1" indent="-128588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975" dirty="0">
              <a:latin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D63D27-DC95-400B-A0CF-707A781BDFC7}"/>
              </a:ext>
            </a:extLst>
          </p:cNvPr>
          <p:cNvSpPr txBox="1"/>
          <p:nvPr/>
        </p:nvSpPr>
        <p:spPr>
          <a:xfrm>
            <a:off x="304800" y="1325976"/>
            <a:ext cx="588752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/>
              <a:t>Value - Fleet Management</a:t>
            </a:r>
          </a:p>
        </p:txBody>
      </p:sp>
      <p:pic>
        <p:nvPicPr>
          <p:cNvPr id="28" name="Graphic 27" descr="Train">
            <a:extLst>
              <a:ext uri="{FF2B5EF4-FFF2-40B4-BE49-F238E27FC236}">
                <a16:creationId xmlns:a16="http://schemas.microsoft.com/office/drawing/2014/main" id="{D03A83C8-F5D5-4F06-8C4B-37FAF0967B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32493" y="820785"/>
            <a:ext cx="759107" cy="759107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227E1B69-9605-45B7-B0AE-CCE4507D6944}"/>
              </a:ext>
            </a:extLst>
          </p:cNvPr>
          <p:cNvGrpSpPr/>
          <p:nvPr/>
        </p:nvGrpSpPr>
        <p:grpSpPr>
          <a:xfrm>
            <a:off x="147044" y="1945591"/>
            <a:ext cx="2811494" cy="3796642"/>
            <a:chOff x="147044" y="1945591"/>
            <a:chExt cx="2811494" cy="379664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24473BA-614C-47CE-A450-5965A3AB514C}"/>
                </a:ext>
              </a:extLst>
            </p:cNvPr>
            <p:cNvSpPr/>
            <p:nvPr/>
          </p:nvSpPr>
          <p:spPr>
            <a:xfrm>
              <a:off x="147044" y="2286000"/>
              <a:ext cx="2811494" cy="3456233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28588" indent="-128588">
                <a:buFont typeface="Arial" panose="020B0604020202020204" pitchFamily="34" charset="0"/>
                <a:buChar char="•"/>
              </a:pPr>
              <a:r>
                <a:rPr lang="en-US" sz="1125" dirty="0">
                  <a:latin typeface="Calibri" panose="020F0502020204030204" pitchFamily="34" charset="0"/>
                </a:rPr>
                <a:t>Non-optimized maintenance strategies</a:t>
              </a:r>
            </a:p>
            <a:p>
              <a:pPr marL="128588" indent="-128588">
                <a:spcBef>
                  <a:spcPts val="450"/>
                </a:spcBef>
                <a:buFont typeface="Arial" panose="020B0604020202020204" pitchFamily="34" charset="0"/>
                <a:buChar char="•"/>
              </a:pPr>
              <a:r>
                <a:rPr lang="en-US" sz="1125" dirty="0">
                  <a:latin typeface="Calibri" panose="020F0502020204030204" pitchFamily="34" charset="0"/>
                </a:rPr>
                <a:t>Currently issues / failures tracked in SAP but not configured to:</a:t>
              </a:r>
            </a:p>
            <a:p>
              <a:pPr lvl="1" indent="-128588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FF"/>
                  </a:solidFill>
                  <a:latin typeface="Calibri" panose="020F0502020204030204" pitchFamily="34" charset="0"/>
                </a:rPr>
                <a:t>Manage issues / failures</a:t>
              </a:r>
            </a:p>
            <a:p>
              <a:pPr lvl="1" indent="-128588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FF"/>
                  </a:solidFill>
                  <a:latin typeface="Calibri" panose="020F0502020204030204" pitchFamily="34" charset="0"/>
                </a:rPr>
                <a:t>Identify problems</a:t>
              </a:r>
            </a:p>
            <a:p>
              <a:pPr lvl="1" indent="-128588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FF"/>
                  </a:solidFill>
                  <a:latin typeface="Calibri" panose="020F0502020204030204" pitchFamily="34" charset="0"/>
                </a:rPr>
                <a:t>Assign, implement, manage &amp; report problem resolution process</a:t>
              </a:r>
            </a:p>
            <a:p>
              <a:pPr lvl="1" indent="-128588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FF"/>
                  </a:solidFill>
                  <a:latin typeface="Calibri" panose="020F0502020204030204" pitchFamily="34" charset="0"/>
                </a:rPr>
                <a:t>Calculate &amp; track reliability KPIs</a:t>
              </a:r>
            </a:p>
            <a:p>
              <a:pPr lvl="1" indent="-128588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FF"/>
                  </a:solidFill>
                  <a:latin typeface="Calibri" panose="020F0502020204030204" pitchFamily="34" charset="0"/>
                </a:rPr>
                <a:t>Link to RCM</a:t>
              </a:r>
            </a:p>
            <a:p>
              <a:pPr marL="171450" indent="-171450">
                <a:spcBef>
                  <a:spcPts val="450"/>
                </a:spcBef>
                <a:buFont typeface="Arial" panose="020B0604020202020204" pitchFamily="34" charset="0"/>
                <a:buChar char="•"/>
              </a:pPr>
              <a:r>
                <a:rPr lang="en-US" sz="1125" dirty="0">
                  <a:latin typeface="Calibri" panose="020F0502020204030204" pitchFamily="34" charset="0"/>
                </a:rPr>
                <a:t>Difficult to compute KPIs</a:t>
              </a:r>
            </a:p>
            <a:p>
              <a:pPr lvl="1" indent="-128588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FF"/>
                  </a:solidFill>
                  <a:latin typeface="Calibri" panose="020F0502020204030204" pitchFamily="34" charset="0"/>
                </a:rPr>
                <a:t>Current maintenance plans time-based (not mileage)</a:t>
              </a:r>
            </a:p>
            <a:p>
              <a:pPr lvl="1" indent="-128588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FF"/>
                  </a:solidFill>
                  <a:latin typeface="Calibri" panose="020F0502020204030204" pitchFamily="34" charset="0"/>
                </a:rPr>
                <a:t>Unable to fully utilize failure / maintenance data</a:t>
              </a:r>
            </a:p>
            <a:p>
              <a:pPr lvl="1" indent="-128588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FF"/>
                  </a:solidFill>
                  <a:latin typeface="Calibri" panose="020F0502020204030204" pitchFamily="34" charset="0"/>
                </a:rPr>
                <a:t>Labor intensive (hours for single system, days for multiple systems)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16FB267-E3F2-463D-9DE9-E6E7AC795DFC}"/>
                </a:ext>
              </a:extLst>
            </p:cNvPr>
            <p:cNvGrpSpPr/>
            <p:nvPr/>
          </p:nvGrpSpPr>
          <p:grpSpPr>
            <a:xfrm>
              <a:off x="147044" y="1945591"/>
              <a:ext cx="2811494" cy="345600"/>
              <a:chOff x="141688" y="1945591"/>
              <a:chExt cx="2811494" cy="345600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F63C54C-360C-439D-AB28-2AA388AF9556}"/>
                  </a:ext>
                </a:extLst>
              </p:cNvPr>
              <p:cNvSpPr/>
              <p:nvPr/>
            </p:nvSpPr>
            <p:spPr>
              <a:xfrm>
                <a:off x="141688" y="1945591"/>
                <a:ext cx="2811494" cy="345600"/>
              </a:xfrm>
              <a:prstGeom prst="rect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F48F9F5-F0B2-4BC5-8A17-E4568466A1FE}"/>
                  </a:ext>
                </a:extLst>
              </p:cNvPr>
              <p:cNvSpPr/>
              <p:nvPr/>
            </p:nvSpPr>
            <p:spPr>
              <a:xfrm>
                <a:off x="141688" y="1945591"/>
                <a:ext cx="2811494" cy="34560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5344" tIns="48768" rIns="85344" bIns="48768" numCol="1" spcCol="1270" anchor="ctr" anchorCtr="0">
                <a:noAutofit/>
              </a:bodyPr>
              <a:lstStyle/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dirty="0">
                    <a:latin typeface="Calibri" panose="020F0502020204030204" pitchFamily="34" charset="0"/>
                  </a:rPr>
                  <a:t>Problem</a:t>
                </a: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7B9A4B6-5FDF-4B88-9B35-97A3B76F50AA}"/>
              </a:ext>
            </a:extLst>
          </p:cNvPr>
          <p:cNvGrpSpPr/>
          <p:nvPr/>
        </p:nvGrpSpPr>
        <p:grpSpPr>
          <a:xfrm>
            <a:off x="3007221" y="1945591"/>
            <a:ext cx="2811495" cy="3810001"/>
            <a:chOff x="3045841" y="1981199"/>
            <a:chExt cx="2811495" cy="38100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258B6C-3D90-4CF2-8515-BBDAD6C447E9}"/>
                </a:ext>
              </a:extLst>
            </p:cNvPr>
            <p:cNvSpPr/>
            <p:nvPr/>
          </p:nvSpPr>
          <p:spPr>
            <a:xfrm>
              <a:off x="3045841" y="2334966"/>
              <a:ext cx="2811495" cy="3456234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25" dirty="0">
                  <a:latin typeface="Calibri" panose="020F0502020204030204" pitchFamily="34" charset="0"/>
                </a:rPr>
                <a:t>FRACAS linked to SAP and Operational data, structured architecture:</a:t>
              </a:r>
            </a:p>
            <a:p>
              <a:pPr lvl="1" indent="-128588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FF"/>
                  </a:solidFill>
                  <a:latin typeface="Calibri" panose="020F0502020204030204" pitchFamily="34" charset="0"/>
                </a:rPr>
                <a:t>Interfaced daily with SAP to retrieve incidents </a:t>
              </a:r>
            </a:p>
            <a:p>
              <a:pPr lvl="1" indent="-128588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FF"/>
                  </a:solidFill>
                  <a:latin typeface="Calibri" panose="020F0502020204030204" pitchFamily="34" charset="0"/>
                </a:rPr>
                <a:t>Interfaced with Operational data to retrieve mileage</a:t>
              </a:r>
            </a:p>
            <a:p>
              <a:pPr lvl="1" indent="-128588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FF"/>
                  </a:solidFill>
                  <a:latin typeface="Calibri" panose="020F0502020204030204" pitchFamily="34" charset="0"/>
                </a:rPr>
                <a:t>Usage / mileage / time based reliability calculations 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FF"/>
                  </a:solidFill>
                  <a:latin typeface="Calibri" panose="020F0502020204030204" pitchFamily="34" charset="0"/>
                </a:rPr>
                <a:t>Predefined reports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FF"/>
                  </a:solidFill>
                  <a:latin typeface="Calibri" panose="020F0502020204030204" pitchFamily="34" charset="0"/>
                </a:rPr>
                <a:t>“Off line” analytic tools for advanced modeling and “what-if” scenario investigations – “trade space”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F87CDC2-5023-4C8E-AFDB-B4CF133DEE5E}"/>
                </a:ext>
              </a:extLst>
            </p:cNvPr>
            <p:cNvGrpSpPr/>
            <p:nvPr/>
          </p:nvGrpSpPr>
          <p:grpSpPr>
            <a:xfrm>
              <a:off x="3046920" y="1981199"/>
              <a:ext cx="2809337" cy="345600"/>
              <a:chOff x="2949194" y="1981199"/>
              <a:chExt cx="2832122" cy="345600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2D5B2D2-F8F1-4C4A-A47D-D7AE46F16093}"/>
                  </a:ext>
                </a:extLst>
              </p:cNvPr>
              <p:cNvSpPr/>
              <p:nvPr/>
            </p:nvSpPr>
            <p:spPr>
              <a:xfrm>
                <a:off x="2949194" y="1981199"/>
                <a:ext cx="2832122" cy="345600"/>
              </a:xfrm>
              <a:prstGeom prst="rect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9687179-8F3A-43E0-9DC7-7248BA21F083}"/>
                  </a:ext>
                </a:extLst>
              </p:cNvPr>
              <p:cNvSpPr/>
              <p:nvPr/>
            </p:nvSpPr>
            <p:spPr>
              <a:xfrm>
                <a:off x="2949194" y="1981199"/>
                <a:ext cx="2832122" cy="34560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5344" tIns="48768" rIns="85344" bIns="48768" numCol="1" spcCol="1270" anchor="ctr" anchorCtr="0">
                <a:noAutofit/>
              </a:bodyPr>
              <a:lstStyle/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dirty="0">
                    <a:latin typeface="Calibri" panose="020F0502020204030204" pitchFamily="34" charset="0"/>
                  </a:rPr>
                  <a:t>Solution</a:t>
                </a:r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7B85DA4-4A50-4D16-8324-1266ECD5BD92}"/>
              </a:ext>
            </a:extLst>
          </p:cNvPr>
          <p:cNvGrpSpPr/>
          <p:nvPr/>
        </p:nvGrpSpPr>
        <p:grpSpPr>
          <a:xfrm>
            <a:off x="5867400" y="1945591"/>
            <a:ext cx="3081568" cy="3805917"/>
            <a:chOff x="6192329" y="2011605"/>
            <a:chExt cx="3081568" cy="380591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C5C45F3-93B2-4093-92AF-BC61CA68914C}"/>
                </a:ext>
              </a:extLst>
            </p:cNvPr>
            <p:cNvSpPr/>
            <p:nvPr/>
          </p:nvSpPr>
          <p:spPr>
            <a:xfrm>
              <a:off x="6192329" y="2361288"/>
              <a:ext cx="3081568" cy="3456234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71450" indent="-171450">
                <a:spcBef>
                  <a:spcPts val="450"/>
                </a:spcBef>
                <a:buFont typeface="Arial" panose="020B0604020202020204" pitchFamily="34" charset="0"/>
                <a:buChar char="•"/>
              </a:pPr>
              <a:r>
                <a:rPr lang="en-US" sz="1125" dirty="0">
                  <a:latin typeface="Calibri" panose="020F0502020204030204" pitchFamily="34" charset="0"/>
                </a:rPr>
                <a:t>Easily identify and address emerging problems</a:t>
              </a:r>
            </a:p>
            <a:p>
              <a:pPr marL="171450" indent="-171450">
                <a:spcBef>
                  <a:spcPts val="450"/>
                </a:spcBef>
                <a:buFont typeface="Arial" panose="020B0604020202020204" pitchFamily="34" charset="0"/>
                <a:buChar char="•"/>
              </a:pPr>
              <a:r>
                <a:rPr lang="en-US" sz="1125" dirty="0">
                  <a:latin typeface="Calibri" panose="020F0502020204030204" pitchFamily="34" charset="0"/>
                </a:rPr>
                <a:t>Track impact of improvements</a:t>
              </a:r>
            </a:p>
            <a:p>
              <a:pPr marL="128588" indent="-128588">
                <a:spcBef>
                  <a:spcPts val="450"/>
                </a:spcBef>
                <a:buFont typeface="Arial" panose="020B0604020202020204" pitchFamily="34" charset="0"/>
                <a:buChar char="•"/>
              </a:pPr>
              <a:r>
                <a:rPr lang="en-US" sz="1125" dirty="0">
                  <a:latin typeface="Calibri" panose="020F0502020204030204" pitchFamily="34" charset="0"/>
                </a:rPr>
                <a:t>Reliability calculations based on appropriate metric (usage)</a:t>
              </a:r>
            </a:p>
            <a:p>
              <a:pPr marL="128588" indent="-128588">
                <a:spcBef>
                  <a:spcPts val="450"/>
                </a:spcBef>
                <a:buFont typeface="Arial" panose="020B0604020202020204" pitchFamily="34" charset="0"/>
                <a:buChar char="•"/>
              </a:pPr>
              <a:r>
                <a:rPr lang="en-US" sz="1125" dirty="0">
                  <a:latin typeface="Calibri" panose="020F0502020204030204" pitchFamily="34" charset="0"/>
                </a:rPr>
                <a:t>Reduced analysis time to seconds: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FF"/>
                  </a:solidFill>
                  <a:latin typeface="Calibri" panose="020F0502020204030204" pitchFamily="34" charset="0"/>
                </a:rPr>
                <a:t>Ease of identifying problems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0000FF"/>
                  </a:solidFill>
                  <a:latin typeface="Calibri" panose="020F0502020204030204" pitchFamily="34" charset="0"/>
                </a:rPr>
                <a:t>Allows engineers to focus on identifying &amp; resolving problems, rather than data extraction &amp; formatting</a:t>
              </a:r>
            </a:p>
            <a:p>
              <a:pPr marL="171450" indent="-171450">
                <a:spcBef>
                  <a:spcPts val="450"/>
                </a:spcBef>
                <a:buFont typeface="Arial" panose="020B0604020202020204" pitchFamily="34" charset="0"/>
                <a:buChar char="•"/>
              </a:pPr>
              <a:r>
                <a:rPr lang="en-US" sz="1125" dirty="0">
                  <a:solidFill>
                    <a:schemeClr val="tx1"/>
                  </a:solidFill>
                  <a:latin typeface="Calibri" panose="020F0502020204030204" pitchFamily="34" charset="0"/>
                </a:rPr>
                <a:t>Ease of access to results / reports for stakeholders</a:t>
              </a:r>
              <a:endParaRPr lang="en-US" sz="1125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  <a:p>
              <a:pPr marL="171450" indent="-171450">
                <a:spcBef>
                  <a:spcPts val="450"/>
                </a:spcBef>
                <a:buFont typeface="Arial" panose="020B0604020202020204" pitchFamily="34" charset="0"/>
                <a:buChar char="•"/>
              </a:pPr>
              <a:r>
                <a:rPr lang="en-US" sz="1125" dirty="0">
                  <a:latin typeface="Calibri" panose="020F0502020204030204" pitchFamily="34" charset="0"/>
                </a:rPr>
                <a:t>Overall higher fleet availability and reduced downtime</a:t>
              </a:r>
            </a:p>
            <a:p>
              <a:pPr marL="171450" indent="-171450">
                <a:spcBef>
                  <a:spcPts val="450"/>
                </a:spcBef>
                <a:buFont typeface="Arial" panose="020B0604020202020204" pitchFamily="34" charset="0"/>
                <a:buChar char="•"/>
              </a:pPr>
              <a:r>
                <a:rPr lang="en-US" sz="1125" dirty="0">
                  <a:latin typeface="Calibri" panose="020F0502020204030204" pitchFamily="34" charset="0"/>
                </a:rPr>
                <a:t>Scalable framework to implement process for problem investigation &amp; resolution</a:t>
              </a:r>
            </a:p>
            <a:p>
              <a:pPr marL="171450" indent="-171450">
                <a:spcBef>
                  <a:spcPts val="450"/>
                </a:spcBef>
                <a:buFont typeface="Arial" panose="020B0604020202020204" pitchFamily="34" charset="0"/>
                <a:buChar char="•"/>
              </a:pPr>
              <a:r>
                <a:rPr lang="en-US" sz="1125" dirty="0">
                  <a:latin typeface="Calibri" panose="020F0502020204030204" pitchFamily="34" charset="0"/>
                </a:rPr>
                <a:t>Assess &amp; optimize maintenance / operational strategies</a:t>
              </a:r>
            </a:p>
            <a:p>
              <a:endParaRPr lang="en-US" sz="1350" dirty="0">
                <a:latin typeface="Calibri" panose="020F0502020204030204" pitchFamily="34" charset="0"/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661ECCE-B88E-43BC-AB59-2B44E9DBC226}"/>
                </a:ext>
              </a:extLst>
            </p:cNvPr>
            <p:cNvGrpSpPr/>
            <p:nvPr/>
          </p:nvGrpSpPr>
          <p:grpSpPr>
            <a:xfrm>
              <a:off x="6192330" y="2011605"/>
              <a:ext cx="3081567" cy="345600"/>
              <a:chOff x="5910031" y="1985283"/>
              <a:chExt cx="3081567" cy="345600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76776DA-3508-41C7-B345-2FEAAA90F696}"/>
                  </a:ext>
                </a:extLst>
              </p:cNvPr>
              <p:cNvSpPr/>
              <p:nvPr/>
            </p:nvSpPr>
            <p:spPr>
              <a:xfrm>
                <a:off x="5910031" y="1985283"/>
                <a:ext cx="3081567" cy="345600"/>
              </a:xfrm>
              <a:prstGeom prst="rect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EC45BA7-4BC2-426A-96BB-85F896194951}"/>
                  </a:ext>
                </a:extLst>
              </p:cNvPr>
              <p:cNvSpPr/>
              <p:nvPr/>
            </p:nvSpPr>
            <p:spPr>
              <a:xfrm>
                <a:off x="6028033" y="1985283"/>
                <a:ext cx="2845562" cy="34560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5344" tIns="48768" rIns="85344" bIns="48768" numCol="1" spcCol="1270" anchor="ctr" anchorCtr="0">
                <a:noAutofit/>
              </a:bodyPr>
              <a:lstStyle/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dirty="0">
                    <a:latin typeface="Calibri" panose="020F0502020204030204" pitchFamily="34" charset="0"/>
                  </a:rPr>
                  <a:t>Value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7907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Summary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" y="5867400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B95EC68-7BAA-4C94-A2F3-FA540618F61D}"/>
              </a:ext>
            </a:extLst>
          </p:cNvPr>
          <p:cNvSpPr/>
          <p:nvPr/>
        </p:nvSpPr>
        <p:spPr>
          <a:xfrm>
            <a:off x="321334" y="838416"/>
            <a:ext cx="2656666" cy="4590833"/>
          </a:xfrm>
          <a:custGeom>
            <a:avLst/>
            <a:gdLst>
              <a:gd name="connsiteX0" fmla="*/ 0 w 2656666"/>
              <a:gd name="connsiteY0" fmla="*/ 0 h 3282352"/>
              <a:gd name="connsiteX1" fmla="*/ 2656666 w 2656666"/>
              <a:gd name="connsiteY1" fmla="*/ 0 h 3282352"/>
              <a:gd name="connsiteX2" fmla="*/ 2656666 w 2656666"/>
              <a:gd name="connsiteY2" fmla="*/ 3282352 h 3282352"/>
              <a:gd name="connsiteX3" fmla="*/ 0 w 2656666"/>
              <a:gd name="connsiteY3" fmla="*/ 3282352 h 3282352"/>
              <a:gd name="connsiteX4" fmla="*/ 0 w 2656666"/>
              <a:gd name="connsiteY4" fmla="*/ 0 h 328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6666" h="3282352">
                <a:moveTo>
                  <a:pt x="0" y="0"/>
                </a:moveTo>
                <a:lnTo>
                  <a:pt x="2656666" y="0"/>
                </a:lnTo>
                <a:lnTo>
                  <a:pt x="2656666" y="3282352"/>
                </a:lnTo>
                <a:lnTo>
                  <a:pt x="0" y="328235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7124" tIns="1577493" rIns="207124" bIns="395848" numCol="1" spcCol="1270" anchor="t" anchorCtr="0">
            <a:noAutofit/>
          </a:bodyPr>
          <a:lstStyle/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/>
              <a:t>Drives reliability improvement throughout the asset lifecycle: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kern="1200" dirty="0"/>
              <a:t>Capital equipment installation – reduce costs &amp; time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kern="1200" dirty="0"/>
              <a:t>Identify and eliminate chronic issues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74EE9D6-2861-491B-8513-D1A51EC03C4D}"/>
              </a:ext>
            </a:extLst>
          </p:cNvPr>
          <p:cNvSpPr/>
          <p:nvPr/>
        </p:nvSpPr>
        <p:spPr>
          <a:xfrm>
            <a:off x="1165734" y="1037982"/>
            <a:ext cx="984705" cy="984705"/>
          </a:xfrm>
          <a:custGeom>
            <a:avLst/>
            <a:gdLst>
              <a:gd name="connsiteX0" fmla="*/ 0 w 984705"/>
              <a:gd name="connsiteY0" fmla="*/ 492353 h 984705"/>
              <a:gd name="connsiteX1" fmla="*/ 492353 w 984705"/>
              <a:gd name="connsiteY1" fmla="*/ 0 h 984705"/>
              <a:gd name="connsiteX2" fmla="*/ 984706 w 984705"/>
              <a:gd name="connsiteY2" fmla="*/ 492353 h 984705"/>
              <a:gd name="connsiteX3" fmla="*/ 492353 w 984705"/>
              <a:gd name="connsiteY3" fmla="*/ 984706 h 984705"/>
              <a:gd name="connsiteX4" fmla="*/ 0 w 984705"/>
              <a:gd name="connsiteY4" fmla="*/ 492353 h 984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4705" h="984705">
                <a:moveTo>
                  <a:pt x="0" y="492353"/>
                </a:moveTo>
                <a:cubicBezTo>
                  <a:pt x="0" y="220434"/>
                  <a:pt x="220434" y="0"/>
                  <a:pt x="492353" y="0"/>
                </a:cubicBezTo>
                <a:cubicBezTo>
                  <a:pt x="764272" y="0"/>
                  <a:pt x="984706" y="220434"/>
                  <a:pt x="984706" y="492353"/>
                </a:cubicBezTo>
                <a:cubicBezTo>
                  <a:pt x="984706" y="764272"/>
                  <a:pt x="764272" y="984706"/>
                  <a:pt x="492353" y="984706"/>
                </a:cubicBezTo>
                <a:cubicBezTo>
                  <a:pt x="220434" y="984706"/>
                  <a:pt x="0" y="764272"/>
                  <a:pt x="0" y="492353"/>
                </a:cubicBez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0978" tIns="156907" rIns="220978" bIns="156907" numCol="1" spcCol="1270" anchor="ctr" anchorCtr="0">
            <a:noAutofit/>
          </a:bodyPr>
          <a:lstStyle/>
          <a:p>
            <a:pPr marL="0" lvl="0" indent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800" kern="1200" dirty="0"/>
              <a:t>1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B868100-AA84-4F8E-91BC-4C067BE64A54}"/>
              </a:ext>
            </a:extLst>
          </p:cNvPr>
          <p:cNvSpPr/>
          <p:nvPr/>
        </p:nvSpPr>
        <p:spPr>
          <a:xfrm>
            <a:off x="321334" y="5429177"/>
            <a:ext cx="2656666" cy="72"/>
          </a:xfrm>
          <a:prstGeom prst="rect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5E877794-2A0E-47EC-B77A-7C9F237DFC90}"/>
              </a:ext>
            </a:extLst>
          </p:cNvPr>
          <p:cNvSpPr/>
          <p:nvPr/>
        </p:nvSpPr>
        <p:spPr>
          <a:xfrm>
            <a:off x="3243666" y="838416"/>
            <a:ext cx="2656666" cy="4590833"/>
          </a:xfrm>
          <a:custGeom>
            <a:avLst/>
            <a:gdLst>
              <a:gd name="connsiteX0" fmla="*/ 0 w 2656666"/>
              <a:gd name="connsiteY0" fmla="*/ 0 h 3282352"/>
              <a:gd name="connsiteX1" fmla="*/ 2656666 w 2656666"/>
              <a:gd name="connsiteY1" fmla="*/ 0 h 3282352"/>
              <a:gd name="connsiteX2" fmla="*/ 2656666 w 2656666"/>
              <a:gd name="connsiteY2" fmla="*/ 3282352 h 3282352"/>
              <a:gd name="connsiteX3" fmla="*/ 0 w 2656666"/>
              <a:gd name="connsiteY3" fmla="*/ 3282352 h 3282352"/>
              <a:gd name="connsiteX4" fmla="*/ 0 w 2656666"/>
              <a:gd name="connsiteY4" fmla="*/ 0 h 328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6666" h="3282352">
                <a:moveTo>
                  <a:pt x="0" y="0"/>
                </a:moveTo>
                <a:lnTo>
                  <a:pt x="2656666" y="0"/>
                </a:lnTo>
                <a:lnTo>
                  <a:pt x="2656666" y="3282352"/>
                </a:lnTo>
                <a:lnTo>
                  <a:pt x="0" y="328235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7124" tIns="1577493" rIns="207124" bIns="395848" numCol="1" spcCol="1270" anchor="t" anchorCtr="0">
            <a:noAutofit/>
          </a:bodyPr>
          <a:lstStyle/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/>
              <a:t>Provides Context and improves data quality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kern="1200" dirty="0"/>
              <a:t>Provides a knowledge base of lessons learned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kern="1200" dirty="0"/>
              <a:t>Provides engineering data for corrective and </a:t>
            </a:r>
            <a:br>
              <a:rPr lang="en-US" sz="1600" kern="1200" dirty="0"/>
            </a:br>
            <a:r>
              <a:rPr lang="en-US" sz="1600" kern="1200" dirty="0"/>
              <a:t>preventive actions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kern="1200" dirty="0"/>
              <a:t>Provides failure data for </a:t>
            </a:r>
            <a:br>
              <a:rPr lang="en-US" sz="1600" kern="1200" dirty="0"/>
            </a:br>
            <a:r>
              <a:rPr lang="en-US" sz="1600" kern="1200" dirty="0"/>
              <a:t>reliability analytics</a:t>
            </a: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5AB6A547-1066-49EC-856F-E0EE4F8B8379}"/>
              </a:ext>
            </a:extLst>
          </p:cNvPr>
          <p:cNvSpPr/>
          <p:nvPr/>
        </p:nvSpPr>
        <p:spPr>
          <a:xfrm>
            <a:off x="4088067" y="1037982"/>
            <a:ext cx="984705" cy="984705"/>
          </a:xfrm>
          <a:custGeom>
            <a:avLst/>
            <a:gdLst>
              <a:gd name="connsiteX0" fmla="*/ 0 w 984705"/>
              <a:gd name="connsiteY0" fmla="*/ 492353 h 984705"/>
              <a:gd name="connsiteX1" fmla="*/ 492353 w 984705"/>
              <a:gd name="connsiteY1" fmla="*/ 0 h 984705"/>
              <a:gd name="connsiteX2" fmla="*/ 984706 w 984705"/>
              <a:gd name="connsiteY2" fmla="*/ 492353 h 984705"/>
              <a:gd name="connsiteX3" fmla="*/ 492353 w 984705"/>
              <a:gd name="connsiteY3" fmla="*/ 984706 h 984705"/>
              <a:gd name="connsiteX4" fmla="*/ 0 w 984705"/>
              <a:gd name="connsiteY4" fmla="*/ 492353 h 984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4705" h="984705">
                <a:moveTo>
                  <a:pt x="0" y="492353"/>
                </a:moveTo>
                <a:cubicBezTo>
                  <a:pt x="0" y="220434"/>
                  <a:pt x="220434" y="0"/>
                  <a:pt x="492353" y="0"/>
                </a:cubicBezTo>
                <a:cubicBezTo>
                  <a:pt x="764272" y="0"/>
                  <a:pt x="984706" y="220434"/>
                  <a:pt x="984706" y="492353"/>
                </a:cubicBezTo>
                <a:cubicBezTo>
                  <a:pt x="984706" y="764272"/>
                  <a:pt x="764272" y="984706"/>
                  <a:pt x="492353" y="984706"/>
                </a:cubicBezTo>
                <a:cubicBezTo>
                  <a:pt x="220434" y="984706"/>
                  <a:pt x="0" y="764272"/>
                  <a:pt x="0" y="492353"/>
                </a:cubicBez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0978" tIns="156907" rIns="220978" bIns="156907" numCol="1" spcCol="1270" anchor="ctr" anchorCtr="0">
            <a:noAutofit/>
          </a:bodyPr>
          <a:lstStyle/>
          <a:p>
            <a:pPr marL="0" lvl="0" indent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800" kern="1200" dirty="0"/>
              <a:t>2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2E8F2F3-796D-458E-B347-EEB699D7FD0E}"/>
              </a:ext>
            </a:extLst>
          </p:cNvPr>
          <p:cNvSpPr/>
          <p:nvPr/>
        </p:nvSpPr>
        <p:spPr>
          <a:xfrm>
            <a:off x="3243666" y="5429177"/>
            <a:ext cx="2656666" cy="72"/>
          </a:xfrm>
          <a:prstGeom prst="rect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DB48D8E-C609-41E9-ACB1-336C39209436}"/>
              </a:ext>
            </a:extLst>
          </p:cNvPr>
          <p:cNvSpPr/>
          <p:nvPr/>
        </p:nvSpPr>
        <p:spPr>
          <a:xfrm>
            <a:off x="6165999" y="838416"/>
            <a:ext cx="2656666" cy="4590833"/>
          </a:xfrm>
          <a:custGeom>
            <a:avLst/>
            <a:gdLst>
              <a:gd name="connsiteX0" fmla="*/ 0 w 2656666"/>
              <a:gd name="connsiteY0" fmla="*/ 0 h 3282352"/>
              <a:gd name="connsiteX1" fmla="*/ 2656666 w 2656666"/>
              <a:gd name="connsiteY1" fmla="*/ 0 h 3282352"/>
              <a:gd name="connsiteX2" fmla="*/ 2656666 w 2656666"/>
              <a:gd name="connsiteY2" fmla="*/ 3282352 h 3282352"/>
              <a:gd name="connsiteX3" fmla="*/ 0 w 2656666"/>
              <a:gd name="connsiteY3" fmla="*/ 3282352 h 3282352"/>
              <a:gd name="connsiteX4" fmla="*/ 0 w 2656666"/>
              <a:gd name="connsiteY4" fmla="*/ 0 h 328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6666" h="3282352">
                <a:moveTo>
                  <a:pt x="0" y="0"/>
                </a:moveTo>
                <a:lnTo>
                  <a:pt x="2656666" y="0"/>
                </a:lnTo>
                <a:lnTo>
                  <a:pt x="2656666" y="3282352"/>
                </a:lnTo>
                <a:lnTo>
                  <a:pt x="0" y="328235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7124" tIns="1577493" rIns="207124" bIns="395848" numCol="1" spcCol="1270" anchor="t" anchorCtr="0">
            <a:noAutofit/>
          </a:bodyPr>
          <a:lstStyle/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/>
              <a:t>Establishes a formal process followed by the </a:t>
            </a:r>
            <a:br>
              <a:rPr lang="en-US" sz="2000" kern="1200" dirty="0"/>
            </a:br>
            <a:r>
              <a:rPr lang="en-US" sz="2000" kern="1200" dirty="0"/>
              <a:t>entire organization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kern="1200" dirty="0"/>
              <a:t>Traceability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kern="1200" dirty="0"/>
              <a:t>Regulatory Compliance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kern="1200" dirty="0"/>
              <a:t>Auditing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kern="1200" dirty="0"/>
              <a:t>Data Culture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kern="1200" dirty="0"/>
              <a:t>Reliability Culture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3412E32-6474-4B50-859B-D0AFF611A68A}"/>
              </a:ext>
            </a:extLst>
          </p:cNvPr>
          <p:cNvSpPr/>
          <p:nvPr/>
        </p:nvSpPr>
        <p:spPr>
          <a:xfrm>
            <a:off x="7010400" y="1037982"/>
            <a:ext cx="984705" cy="984705"/>
          </a:xfrm>
          <a:custGeom>
            <a:avLst/>
            <a:gdLst>
              <a:gd name="connsiteX0" fmla="*/ 0 w 984705"/>
              <a:gd name="connsiteY0" fmla="*/ 492353 h 984705"/>
              <a:gd name="connsiteX1" fmla="*/ 492353 w 984705"/>
              <a:gd name="connsiteY1" fmla="*/ 0 h 984705"/>
              <a:gd name="connsiteX2" fmla="*/ 984706 w 984705"/>
              <a:gd name="connsiteY2" fmla="*/ 492353 h 984705"/>
              <a:gd name="connsiteX3" fmla="*/ 492353 w 984705"/>
              <a:gd name="connsiteY3" fmla="*/ 984706 h 984705"/>
              <a:gd name="connsiteX4" fmla="*/ 0 w 984705"/>
              <a:gd name="connsiteY4" fmla="*/ 492353 h 984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4705" h="984705">
                <a:moveTo>
                  <a:pt x="0" y="492353"/>
                </a:moveTo>
                <a:cubicBezTo>
                  <a:pt x="0" y="220434"/>
                  <a:pt x="220434" y="0"/>
                  <a:pt x="492353" y="0"/>
                </a:cubicBezTo>
                <a:cubicBezTo>
                  <a:pt x="764272" y="0"/>
                  <a:pt x="984706" y="220434"/>
                  <a:pt x="984706" y="492353"/>
                </a:cubicBezTo>
                <a:cubicBezTo>
                  <a:pt x="984706" y="764272"/>
                  <a:pt x="764272" y="984706"/>
                  <a:pt x="492353" y="984706"/>
                </a:cubicBezTo>
                <a:cubicBezTo>
                  <a:pt x="220434" y="984706"/>
                  <a:pt x="0" y="764272"/>
                  <a:pt x="0" y="492353"/>
                </a:cubicBez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0978" tIns="156907" rIns="220978" bIns="156907" numCol="1" spcCol="1270" anchor="ctr" anchorCtr="0">
            <a:noAutofit/>
          </a:bodyPr>
          <a:lstStyle/>
          <a:p>
            <a:pPr marL="0" lvl="0" indent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800" kern="1200" dirty="0"/>
              <a:t>3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03EB180-0F46-41F3-8006-680D67C9CD30}"/>
              </a:ext>
            </a:extLst>
          </p:cNvPr>
          <p:cNvSpPr/>
          <p:nvPr/>
        </p:nvSpPr>
        <p:spPr>
          <a:xfrm>
            <a:off x="6165999" y="5429177"/>
            <a:ext cx="2656666" cy="72"/>
          </a:xfrm>
          <a:prstGeom prst="rect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786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8B2BCA-4578-4514-9C54-0E15EB5C4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2139554"/>
            <a:ext cx="7886700" cy="2139553"/>
          </a:xfrm>
        </p:spPr>
        <p:txBody>
          <a:bodyPr/>
          <a:lstStyle/>
          <a:p>
            <a:r>
              <a:rPr lang="en-US" dirty="0"/>
              <a:t>Thank you for your attention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F23574-B0BE-41AF-954D-2F6BFBB1B4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299348"/>
            <a:ext cx="7886700" cy="1125140"/>
          </a:xfrm>
        </p:spPr>
        <p:txBody>
          <a:bodyPr/>
          <a:lstStyle/>
          <a:p>
            <a:r>
              <a:rPr lang="en-US" sz="2400" dirty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187053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48647EE-BEFB-40B0-B5B3-4F24A21B34F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04800" y="704850"/>
            <a:ext cx="3962400" cy="5411031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 err="1"/>
              <a:t>Adamantios</a:t>
            </a:r>
            <a:r>
              <a:rPr lang="en-US" sz="1400" dirty="0"/>
              <a:t> Mettas</a:t>
            </a:r>
          </a:p>
          <a:p>
            <a:r>
              <a:rPr lang="en-US" sz="1400" dirty="0"/>
              <a:t>Vice President of Business Development at HBM Prenscia. </a:t>
            </a:r>
          </a:p>
          <a:p>
            <a:r>
              <a:rPr lang="en-US" sz="1400" dirty="0"/>
              <a:t>20 years of experience in reliability tools and methods, researching, lecturing, designing, delivering and implementing Reliability and Asset Performance Management solutions worldwide.  </a:t>
            </a:r>
          </a:p>
          <a:p>
            <a:r>
              <a:rPr lang="en-US" sz="1400" dirty="0"/>
              <a:t>More than 35 publications in journals and proceedings, co-authored 4 books, and trained more than 2000 engineers in reliability methods. </a:t>
            </a:r>
          </a:p>
          <a:p>
            <a:r>
              <a:rPr lang="en-US" sz="1400" dirty="0"/>
              <a:t>Directly involved as a Project Manager, Implementation Manager, and Primary Consultant/Analyst in major Design for Reliability and Asset Performance Management projects/initiatives worldwide and across different industries, including Oil &amp; Gas, Power Generation, Automotive, Rail, Semiconductor, Defense and Aerospace, and for clients such as XEROX, DELPHI, FORD Motor Company, VOLVO Cars, Chevron, Kuwait Oil Company, </a:t>
            </a:r>
            <a:r>
              <a:rPr lang="en-US" sz="1400" dirty="0" err="1"/>
              <a:t>Ma’aden</a:t>
            </a:r>
            <a:r>
              <a:rPr lang="en-US" sz="1400" dirty="0"/>
              <a:t> Phosphate Company, and others. </a:t>
            </a:r>
          </a:p>
          <a:p>
            <a:endParaRPr lang="en-US" sz="1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540B0-01A4-48DC-838C-56942B3991E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400" dirty="0"/>
              <a:t>Tearesa Wegscheid</a:t>
            </a:r>
          </a:p>
          <a:p>
            <a:r>
              <a:rPr lang="en-US" sz="1400" dirty="0"/>
              <a:t>Sr. Reliability Solution Consultant at HBM Prenscia. </a:t>
            </a:r>
          </a:p>
          <a:p>
            <a:r>
              <a:rPr lang="en-US" sz="1400" dirty="0"/>
              <a:t>Involved in product engineering for over 33 years, including statistical analysis, reliability testing and data analysis, and quality control. </a:t>
            </a:r>
          </a:p>
          <a:p>
            <a:r>
              <a:rPr lang="en-US" sz="1400" dirty="0"/>
              <a:t>Provided training Certified Reliability/Quality Engineering exam, the use of FMEA in the product development cycle, quality control techniques, life data analysis, and Design for Reliability. </a:t>
            </a:r>
          </a:p>
          <a:p>
            <a:r>
              <a:rPr lang="en-US" sz="1400" dirty="0"/>
              <a:t>B.S. from Western Michigan University in Experimental Psychology and Computer Science. M.S. in Computer Science, Educational Leadership and Manufacturing &amp; Industrial Engineering. </a:t>
            </a:r>
          </a:p>
          <a:p>
            <a:r>
              <a:rPr lang="en-US" sz="1400" dirty="0"/>
              <a:t>Certified Reliability Engineer (ASQ) and a Certified Quality Engineer (ASQ). She is also a Certified Reliability Professional (CRP).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AA45FD-9AEB-48E5-A881-9B0CD3DD6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480925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1AA4B4-EA42-4F0A-ADD3-B3EC2BA81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Introduction (cont’d)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12E8D6F-B50C-48E4-B9F9-B4B465E78402}"/>
              </a:ext>
            </a:extLst>
          </p:cNvPr>
          <p:cNvGrpSpPr/>
          <p:nvPr/>
        </p:nvGrpSpPr>
        <p:grpSpPr>
          <a:xfrm>
            <a:off x="304800" y="1772976"/>
            <a:ext cx="3793415" cy="460800"/>
            <a:chOff x="2643" y="40560"/>
            <a:chExt cx="2577107" cy="46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337CA02-0949-44CC-98DB-4E401ACFCB22}"/>
                </a:ext>
              </a:extLst>
            </p:cNvPr>
            <p:cNvSpPr/>
            <p:nvPr/>
          </p:nvSpPr>
          <p:spPr>
            <a:xfrm>
              <a:off x="2643" y="40560"/>
              <a:ext cx="2577107" cy="4608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F197391-9EB0-4E61-B0BD-0A3F845CD9FE}"/>
                </a:ext>
              </a:extLst>
            </p:cNvPr>
            <p:cNvSpPr/>
            <p:nvPr/>
          </p:nvSpPr>
          <p:spPr>
            <a:xfrm>
              <a:off x="2643" y="40560"/>
              <a:ext cx="2577107" cy="460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3792" tIns="65024" rIns="113792" bIns="65024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dirty="0">
                  <a:latin typeface="Calibri" panose="020F0502020204030204" pitchFamily="34" charset="0"/>
                </a:rPr>
                <a:t>Problem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BEB1C1B-9310-4E7B-A012-9D72DA7220B0}"/>
              </a:ext>
            </a:extLst>
          </p:cNvPr>
          <p:cNvGrpSpPr/>
          <p:nvPr/>
        </p:nvGrpSpPr>
        <p:grpSpPr>
          <a:xfrm>
            <a:off x="304800" y="2244665"/>
            <a:ext cx="3800708" cy="2169321"/>
            <a:chOff x="2643" y="499987"/>
            <a:chExt cx="2577107" cy="28136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987724-8332-4DE1-B19C-3E8927FCDB9E}"/>
                </a:ext>
              </a:extLst>
            </p:cNvPr>
            <p:cNvSpPr/>
            <p:nvPr/>
          </p:nvSpPr>
          <p:spPr>
            <a:xfrm>
              <a:off x="2643" y="499987"/>
              <a:ext cx="2577107" cy="2813625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Calibri" panose="020F0502020204030204" pitchFamily="34" charset="0"/>
                </a:rPr>
                <a:t>Reactive maintenance – not understanding the root cause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Calibri" panose="020F0502020204030204" pitchFamily="34" charset="0"/>
                </a:rPr>
                <a:t>High maintenance costs – lessons learned not captured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Calibri" panose="020F0502020204030204" pitchFamily="34" charset="0"/>
                </a:rPr>
                <a:t>Not able to compute asset KPIs – Maximo data non-usable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Calibri" panose="020F0502020204030204" pitchFamily="34" charset="0"/>
                </a:rPr>
                <a:t>High “flaring” (i.e. production losses)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A479389-E81F-4CD8-BE0C-57566E8AD549}"/>
                </a:ext>
              </a:extLst>
            </p:cNvPr>
            <p:cNvSpPr/>
            <p:nvPr/>
          </p:nvSpPr>
          <p:spPr>
            <a:xfrm>
              <a:off x="2643" y="499987"/>
              <a:ext cx="2577107" cy="28136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113792" bIns="128016" numCol="1" spcCol="1270" anchor="t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buChar char="••"/>
              </a:pPr>
              <a:endParaRPr lang="en-US" sz="1200" dirty="0">
                <a:latin typeface="Calibri" panose="020F0502020204030204" pitchFamily="34" charset="0"/>
              </a:endParaRPr>
            </a:p>
          </p:txBody>
        </p:sp>
      </p:grpSp>
      <p:pic>
        <p:nvPicPr>
          <p:cNvPr id="13" name="Graphic 12" descr="Factory">
            <a:extLst>
              <a:ext uri="{FF2B5EF4-FFF2-40B4-BE49-F238E27FC236}">
                <a16:creationId xmlns:a16="http://schemas.microsoft.com/office/drawing/2014/main" id="{24E1EA54-4AE2-41F2-B17B-0CD6F780CB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4800" y="739216"/>
            <a:ext cx="914400" cy="9144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4EA0B97-18A8-499C-B60D-A6D3461D7D81}"/>
              </a:ext>
            </a:extLst>
          </p:cNvPr>
          <p:cNvGrpSpPr/>
          <p:nvPr/>
        </p:nvGrpSpPr>
        <p:grpSpPr>
          <a:xfrm>
            <a:off x="5061829" y="1748543"/>
            <a:ext cx="3793415" cy="460800"/>
            <a:chOff x="2643" y="40560"/>
            <a:chExt cx="2577107" cy="4608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7C9C2A7-6A04-488E-BBB5-200F9E76EECC}"/>
                </a:ext>
              </a:extLst>
            </p:cNvPr>
            <p:cNvSpPr/>
            <p:nvPr/>
          </p:nvSpPr>
          <p:spPr>
            <a:xfrm>
              <a:off x="2643" y="40560"/>
              <a:ext cx="2577107" cy="4608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EAD7122-264F-4D46-BB8D-B92991FC7755}"/>
                </a:ext>
              </a:extLst>
            </p:cNvPr>
            <p:cNvSpPr/>
            <p:nvPr/>
          </p:nvSpPr>
          <p:spPr>
            <a:xfrm>
              <a:off x="2643" y="40560"/>
              <a:ext cx="2577107" cy="460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3792" tIns="65024" rIns="113792" bIns="65024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dirty="0">
                  <a:latin typeface="Calibri" panose="020F0502020204030204" pitchFamily="34" charset="0"/>
                </a:rPr>
                <a:t>Problem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F7BA6F5-3D37-4FF6-9312-BDB6FF27A184}"/>
              </a:ext>
            </a:extLst>
          </p:cNvPr>
          <p:cNvGrpSpPr/>
          <p:nvPr/>
        </p:nvGrpSpPr>
        <p:grpSpPr>
          <a:xfrm>
            <a:off x="5061829" y="2220231"/>
            <a:ext cx="3800708" cy="3963615"/>
            <a:chOff x="2643" y="499987"/>
            <a:chExt cx="2577107" cy="2813625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C8CF99C-D04A-4B81-984C-CDC2CC9CCA6D}"/>
                </a:ext>
              </a:extLst>
            </p:cNvPr>
            <p:cNvSpPr/>
            <p:nvPr/>
          </p:nvSpPr>
          <p:spPr>
            <a:xfrm>
              <a:off x="2643" y="499987"/>
              <a:ext cx="2577107" cy="2813625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500" dirty="0">
                  <a:latin typeface="Calibri" panose="020F0502020204030204" pitchFamily="34" charset="0"/>
                </a:rPr>
                <a:t>Non-optimized maintenance strategies</a:t>
              </a:r>
            </a:p>
            <a:p>
              <a:pPr marL="171450" indent="-1714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500" dirty="0">
                  <a:latin typeface="Calibri" panose="020F0502020204030204" pitchFamily="34" charset="0"/>
                </a:rPr>
                <a:t>Currently issues / failures tracked in SAP but not configured to: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Manage issues / failures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Identify problems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Assign, implement, manage &amp; report problem resolution process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Calculate &amp; track reliability KPIs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Link to RCM</a:t>
              </a:r>
            </a:p>
            <a:p>
              <a:pPr marL="228600" indent="-2286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500" dirty="0">
                  <a:latin typeface="Calibri" panose="020F0502020204030204" pitchFamily="34" charset="0"/>
                </a:rPr>
                <a:t>Difficult to compute KPIs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Current maintenance plans time-based (not mileage)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Unable to fully utilize failure / maintenance data</a:t>
              </a:r>
            </a:p>
            <a:p>
              <a:pPr lvl="1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Labor intensive (hours for single system, days for multiple systems)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75915EB-079B-4B4E-80FB-4B0BD58E743B}"/>
                </a:ext>
              </a:extLst>
            </p:cNvPr>
            <p:cNvSpPr/>
            <p:nvPr/>
          </p:nvSpPr>
          <p:spPr>
            <a:xfrm>
              <a:off x="2643" y="499987"/>
              <a:ext cx="2577107" cy="28136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113792" bIns="128016" numCol="1" spcCol="1270" anchor="t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buChar char="••"/>
              </a:pPr>
              <a:endParaRPr lang="en-US" sz="1200" dirty="0">
                <a:latin typeface="Calibri" panose="020F0502020204030204" pitchFamily="34" charset="0"/>
              </a:endParaRPr>
            </a:p>
          </p:txBody>
        </p:sp>
      </p:grpSp>
      <p:pic>
        <p:nvPicPr>
          <p:cNvPr id="20" name="Graphic 19" descr="Train">
            <a:extLst>
              <a:ext uri="{FF2B5EF4-FFF2-40B4-BE49-F238E27FC236}">
                <a16:creationId xmlns:a16="http://schemas.microsoft.com/office/drawing/2014/main" id="{35623298-9D46-4006-9AC6-7E5AD9A583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61829" y="759269"/>
            <a:ext cx="914400" cy="9144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B19E669A-48A0-42D2-9186-67612563F7BD}"/>
              </a:ext>
            </a:extLst>
          </p:cNvPr>
          <p:cNvSpPr/>
          <p:nvPr/>
        </p:nvSpPr>
        <p:spPr>
          <a:xfrm>
            <a:off x="1162227" y="1250249"/>
            <a:ext cx="1320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Fixed Assets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F260C63-2435-477C-8131-3619F5EB7B9E}"/>
              </a:ext>
            </a:extLst>
          </p:cNvPr>
          <p:cNvSpPr/>
          <p:nvPr/>
        </p:nvSpPr>
        <p:spPr>
          <a:xfrm>
            <a:off x="5859540" y="1216469"/>
            <a:ext cx="649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Fleet</a:t>
            </a:r>
          </a:p>
        </p:txBody>
      </p:sp>
    </p:spTree>
    <p:extLst>
      <p:ext uri="{BB962C8B-B14F-4D97-AF65-F5344CB8AC3E}">
        <p14:creationId xmlns:p14="http://schemas.microsoft.com/office/powerpoint/2010/main" val="283357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808100E-07E0-44A8-9158-54894F5A6A8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2400" y="838200"/>
            <a:ext cx="4191000" cy="5405978"/>
          </a:xfrm>
        </p:spPr>
        <p:txBody>
          <a:bodyPr/>
          <a:lstStyle/>
          <a:p>
            <a:r>
              <a:rPr lang="en-US" dirty="0"/>
              <a:t>CAPA – Corrective Action Preventive Action</a:t>
            </a:r>
          </a:p>
          <a:p>
            <a:r>
              <a:rPr lang="en-US" dirty="0"/>
              <a:t>CMMS – Computerized Maintenance Management System</a:t>
            </a:r>
          </a:p>
          <a:p>
            <a:r>
              <a:rPr lang="en-US" dirty="0"/>
              <a:t>DCS – Distributed Control System </a:t>
            </a:r>
          </a:p>
          <a:p>
            <a:r>
              <a:rPr lang="en-US" dirty="0"/>
              <a:t>ERP – Enterprise Resource Planning</a:t>
            </a:r>
          </a:p>
          <a:p>
            <a:r>
              <a:rPr lang="en-US" dirty="0"/>
              <a:t>EAM – Enterprise Asset Management (similar to CMMS)</a:t>
            </a:r>
          </a:p>
          <a:p>
            <a:r>
              <a:rPr lang="en-US" dirty="0"/>
              <a:t>FA – Failure Analysis</a:t>
            </a:r>
          </a:p>
          <a:p>
            <a:r>
              <a:rPr lang="en-US" dirty="0"/>
              <a:t>FMEA – Failure Mode and Effects Analysis</a:t>
            </a:r>
          </a:p>
          <a:p>
            <a:r>
              <a:rPr lang="en-US" dirty="0"/>
              <a:t>Historian - Capture instrumentation and control data</a:t>
            </a:r>
          </a:p>
          <a:p>
            <a:r>
              <a:rPr lang="en-US" dirty="0"/>
              <a:t>KPI – Key Performance Indicators</a:t>
            </a:r>
          </a:p>
          <a:p>
            <a:r>
              <a:rPr lang="en-US" dirty="0"/>
              <a:t>MDBF – Mean D? Between Failures</a:t>
            </a:r>
          </a:p>
          <a:p>
            <a:r>
              <a:rPr lang="en-US" dirty="0"/>
              <a:t>MDBSF – Mean D? Between Significant Failures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1AA4B4-EA42-4F0A-ADD3-B3EC2BA81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Vocabulary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E5E4623-A16F-48B1-8DD8-3EAC69929862}"/>
              </a:ext>
            </a:extLst>
          </p:cNvPr>
          <p:cNvSpPr txBox="1">
            <a:spLocks/>
          </p:cNvSpPr>
          <p:nvPr/>
        </p:nvSpPr>
        <p:spPr>
          <a:xfrm>
            <a:off x="4572000" y="838200"/>
            <a:ext cx="4419600" cy="540597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800" kern="12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SzPct val="100000"/>
              <a:buFont typeface="Arial" pitchFamily="34" charset="0"/>
              <a:buChar char="•"/>
              <a:defRPr sz="1600" kern="12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400" kern="12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400" kern="12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400" kern="12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MTFB – Mean Time Between Failure</a:t>
            </a:r>
          </a:p>
          <a:p>
            <a:r>
              <a:rPr lang="en-US" dirty="0"/>
              <a:t>MTBI – Mean Time Between Incident</a:t>
            </a:r>
          </a:p>
          <a:p>
            <a:r>
              <a:rPr lang="en-US" dirty="0"/>
              <a:t>MTBCF – Mean Time Between Critical Failure</a:t>
            </a:r>
          </a:p>
          <a:p>
            <a:r>
              <a:rPr lang="en-US" dirty="0"/>
              <a:t>MTBNCF – Mean Time Between Non-critical Failure</a:t>
            </a:r>
          </a:p>
          <a:p>
            <a:r>
              <a:rPr lang="en-US" dirty="0"/>
              <a:t>MTTR – Mean Time to Repair</a:t>
            </a:r>
          </a:p>
          <a:p>
            <a:r>
              <a:rPr lang="en-US" dirty="0"/>
              <a:t>RBD – Reliability Block Diagrams</a:t>
            </a:r>
          </a:p>
          <a:p>
            <a:r>
              <a:rPr lang="en-US" dirty="0"/>
              <a:t>RCM – Reliability Centered Maintenance</a:t>
            </a:r>
          </a:p>
          <a:p>
            <a:r>
              <a:rPr lang="en-US" dirty="0"/>
              <a:t>RGA – Reliability Growth Analysis</a:t>
            </a:r>
          </a:p>
          <a:p>
            <a:r>
              <a:rPr lang="en-US" dirty="0"/>
              <a:t>SAP – System Applications and Products in Data Processing (ERP software)</a:t>
            </a:r>
          </a:p>
          <a:p>
            <a:r>
              <a:rPr lang="en-US" dirty="0"/>
              <a:t>W.O. – Work Order</a:t>
            </a:r>
          </a:p>
          <a:p>
            <a:r>
              <a:rPr lang="en-US" dirty="0"/>
              <a:t>W.N. – Work Notification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56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808100E-07E0-44A8-9158-54894F5A6A8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-51632" y="726011"/>
            <a:ext cx="5250275" cy="5405978"/>
          </a:xfrm>
        </p:spPr>
        <p:txBody>
          <a:bodyPr/>
          <a:lstStyle/>
          <a:p>
            <a:r>
              <a:rPr lang="en-US" altLang="en-US" sz="2000" dirty="0"/>
              <a:t>Failure Reporting, Analysis and Corrective Action System (FRACAS) is a closed-loop feedback path used to collect, record, analyze and correct failures</a:t>
            </a:r>
          </a:p>
          <a:p>
            <a:r>
              <a:rPr lang="en-US" altLang="en-US" sz="2000" dirty="0"/>
              <a:t>The fundamental characteristics of FRACAS are:</a:t>
            </a:r>
          </a:p>
          <a:p>
            <a:pPr lvl="1"/>
            <a:r>
              <a:rPr lang="en-US" altLang="en-US" sz="1800" dirty="0"/>
              <a:t>Recording and capturing failures and problems</a:t>
            </a:r>
          </a:p>
          <a:p>
            <a:pPr lvl="1"/>
            <a:r>
              <a:rPr lang="en-US" altLang="en-US" sz="1800" dirty="0"/>
              <a:t>Identifying, selecting and prioritizing failures and problems</a:t>
            </a:r>
          </a:p>
          <a:p>
            <a:pPr lvl="1"/>
            <a:r>
              <a:rPr lang="en-US" altLang="en-US" sz="1800" dirty="0"/>
              <a:t>Identifying, implementing and verifying corrective actions to prevent recurrence of failures</a:t>
            </a:r>
          </a:p>
          <a:p>
            <a:pPr lvl="1"/>
            <a:r>
              <a:rPr lang="en-US" altLang="en-US" sz="1800" dirty="0"/>
              <a:t>Providing failure analysis and corrective action information to support reliability data analysis</a:t>
            </a:r>
          </a:p>
          <a:p>
            <a:pPr lvl="1"/>
            <a:r>
              <a:rPr lang="en-US" altLang="en-US" sz="1800" dirty="0"/>
              <a:t>Providing report summaries of incidents counts and reliability and quality metrics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1AA4B4-EA42-4F0A-ADD3-B3EC2BA81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FRACAS Definition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19E7120-ABEE-421E-93CB-B170FDD46AD3}"/>
              </a:ext>
            </a:extLst>
          </p:cNvPr>
          <p:cNvGrpSpPr/>
          <p:nvPr/>
        </p:nvGrpSpPr>
        <p:grpSpPr>
          <a:xfrm>
            <a:off x="5198643" y="1447800"/>
            <a:ext cx="3784512" cy="2438400"/>
            <a:chOff x="6096000" y="1219200"/>
            <a:chExt cx="4167649" cy="2483199"/>
          </a:xfrm>
        </p:grpSpPr>
        <p:sp>
          <p:nvSpPr>
            <p:cNvPr id="6" name="Flowchart: Multidocument 5">
              <a:extLst>
                <a:ext uri="{FF2B5EF4-FFF2-40B4-BE49-F238E27FC236}">
                  <a16:creationId xmlns:a16="http://schemas.microsoft.com/office/drawing/2014/main" id="{44D7D707-0EC5-4404-9C62-F72762BABC6A}"/>
                </a:ext>
              </a:extLst>
            </p:cNvPr>
            <p:cNvSpPr/>
            <p:nvPr/>
          </p:nvSpPr>
          <p:spPr>
            <a:xfrm>
              <a:off x="8991601" y="1828800"/>
              <a:ext cx="1272048" cy="882999"/>
            </a:xfrm>
            <a:prstGeom prst="flowChartMultidocumen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latin typeface="Calibri" panose="020F0502020204030204" pitchFamily="34" charset="0"/>
                </a:rPr>
                <a:t>Incident Reporting</a:t>
              </a:r>
            </a:p>
          </p:txBody>
        </p:sp>
        <p:sp>
          <p:nvSpPr>
            <p:cNvPr id="17" name="Flowchart: Multidocument 16">
              <a:extLst>
                <a:ext uri="{FF2B5EF4-FFF2-40B4-BE49-F238E27FC236}">
                  <a16:creationId xmlns:a16="http://schemas.microsoft.com/office/drawing/2014/main" id="{4CAF173B-5955-40E4-875E-EA8203B141C7}"/>
                </a:ext>
              </a:extLst>
            </p:cNvPr>
            <p:cNvSpPr/>
            <p:nvPr/>
          </p:nvSpPr>
          <p:spPr>
            <a:xfrm>
              <a:off x="6096000" y="1828800"/>
              <a:ext cx="1272047" cy="882999"/>
            </a:xfrm>
            <a:prstGeom prst="flowChartMultidocumen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latin typeface="Calibri" panose="020F0502020204030204" pitchFamily="34" charset="0"/>
                </a:rPr>
                <a:t>Analysis &amp; Problem Management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3245FC2-92D4-4B91-B118-0E5AC576FE13}"/>
                </a:ext>
              </a:extLst>
            </p:cNvPr>
            <p:cNvGrpSpPr/>
            <p:nvPr/>
          </p:nvGrpSpPr>
          <p:grpSpPr>
            <a:xfrm>
              <a:off x="7470784" y="1219200"/>
              <a:ext cx="1447800" cy="2483199"/>
              <a:chOff x="7108114" y="1219200"/>
              <a:chExt cx="1447800" cy="2483199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31E6BE1-61E7-4A8E-B1A3-AF2224A34B07}"/>
                  </a:ext>
                </a:extLst>
              </p:cNvPr>
              <p:cNvSpPr/>
              <p:nvPr/>
            </p:nvSpPr>
            <p:spPr>
              <a:xfrm>
                <a:off x="7162080" y="1219200"/>
                <a:ext cx="1314450" cy="5238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>
                    <a:latin typeface="Calibri" panose="020F0502020204030204" pitchFamily="34" charset="0"/>
                  </a:rPr>
                  <a:t>Reliable Products</a:t>
                </a:r>
              </a:p>
            </p:txBody>
          </p:sp>
          <p:sp>
            <p:nvSpPr>
              <p:cNvPr id="18" name="Flowchart: Multidocument 17">
                <a:extLst>
                  <a:ext uri="{FF2B5EF4-FFF2-40B4-BE49-F238E27FC236}">
                    <a16:creationId xmlns:a16="http://schemas.microsoft.com/office/drawing/2014/main" id="{082F44AC-1EF0-41D4-8FFA-BC24D2C8C92B}"/>
                  </a:ext>
                </a:extLst>
              </p:cNvPr>
              <p:cNvSpPr/>
              <p:nvPr/>
            </p:nvSpPr>
            <p:spPr>
              <a:xfrm>
                <a:off x="7181130" y="2819400"/>
                <a:ext cx="1272048" cy="882999"/>
              </a:xfrm>
              <a:prstGeom prst="flowChartMultidocumen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</a:rPr>
                  <a:t>Corrective Action</a:t>
                </a:r>
              </a:p>
            </p:txBody>
          </p:sp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BAF06065-1432-4D2A-B535-AB1E3ADEA8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108114" y="1839738"/>
                <a:ext cx="1447800" cy="882999"/>
              </a:xfrm>
              <a:prstGeom prst="rect">
                <a:avLst/>
              </a:prstGeom>
            </p:spPr>
          </p:pic>
        </p:grpSp>
      </p:grp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B9960882-5083-4144-9C3B-3084F43AC185}"/>
              </a:ext>
            </a:extLst>
          </p:cNvPr>
          <p:cNvCxnSpPr>
            <a:cxnSpLocks/>
            <a:stCxn id="5" idx="3"/>
            <a:endCxn id="6" idx="0"/>
          </p:cNvCxnSpPr>
          <p:nvPr/>
        </p:nvCxnSpPr>
        <p:spPr>
          <a:xfrm>
            <a:off x="7689657" y="1705012"/>
            <a:ext cx="795412" cy="341390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D0E1D426-5170-40F6-A02F-191932E319EC}"/>
              </a:ext>
            </a:extLst>
          </p:cNvPr>
          <p:cNvCxnSpPr>
            <a:cxnSpLocks/>
            <a:stCxn id="6" idx="2"/>
            <a:endCxn id="18" idx="3"/>
          </p:cNvCxnSpPr>
          <p:nvPr/>
        </p:nvCxnSpPr>
        <p:spPr>
          <a:xfrm rot="5400000">
            <a:off x="7710851" y="2838237"/>
            <a:ext cx="572031" cy="65682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C9095789-5CCD-4F5A-BA0C-C89BE8389C8E}"/>
              </a:ext>
            </a:extLst>
          </p:cNvPr>
          <p:cNvCxnSpPr>
            <a:cxnSpLocks/>
            <a:stCxn id="18" idx="1"/>
            <a:endCxn id="17" idx="2"/>
          </p:cNvCxnSpPr>
          <p:nvPr/>
        </p:nvCxnSpPr>
        <p:spPr>
          <a:xfrm rot="10800000">
            <a:off x="5695873" y="2880636"/>
            <a:ext cx="817472" cy="572031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DF171262-0DAD-4591-8F00-9EB371FB018C}"/>
              </a:ext>
            </a:extLst>
          </p:cNvPr>
          <p:cNvCxnSpPr>
            <a:cxnSpLocks/>
            <a:stCxn id="17" idx="0"/>
            <a:endCxn id="5" idx="1"/>
          </p:cNvCxnSpPr>
          <p:nvPr/>
        </p:nvCxnSpPr>
        <p:spPr>
          <a:xfrm rot="5400000" flipH="1" flipV="1">
            <a:off x="6005159" y="1555516"/>
            <a:ext cx="341390" cy="640383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3617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808100E-07E0-44A8-9158-54894F5A6A8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9169" y="685800"/>
            <a:ext cx="8382000" cy="557667"/>
          </a:xfrm>
        </p:spPr>
        <p:txBody>
          <a:bodyPr/>
          <a:lstStyle/>
          <a:p>
            <a:pPr marL="35158" indent="0">
              <a:buNone/>
            </a:pPr>
            <a:r>
              <a:rPr lang="en-US" altLang="en-US" sz="2200" dirty="0"/>
              <a:t>MANY INCIDENTS…..SAME PROBLEM?</a:t>
            </a:r>
            <a:endParaRPr lang="en-US" sz="2200" dirty="0"/>
          </a:p>
          <a:p>
            <a:endParaRPr lang="en-US" altLang="en-US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1AA4B4-EA42-4F0A-ADD3-B3EC2BA81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FRACAS Definition (cont’d)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103F94-B3E9-4EF6-ADAF-304E4CE3D9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169" y="1143000"/>
            <a:ext cx="5939242" cy="319234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CBB4944-4FF8-4833-9B95-4FAAF07D56C9}"/>
              </a:ext>
            </a:extLst>
          </p:cNvPr>
          <p:cNvGrpSpPr>
            <a:grpSpLocks noChangeAspect="1"/>
          </p:cNvGrpSpPr>
          <p:nvPr/>
        </p:nvGrpSpPr>
        <p:grpSpPr>
          <a:xfrm>
            <a:off x="4283242" y="4451649"/>
            <a:ext cx="4553020" cy="1798724"/>
            <a:chOff x="1524000" y="3796145"/>
            <a:chExt cx="6172200" cy="24384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2EDDEF0-4081-4958-86D4-65765F9B6CD2}"/>
                </a:ext>
              </a:extLst>
            </p:cNvPr>
            <p:cNvSpPr/>
            <p:nvPr/>
          </p:nvSpPr>
          <p:spPr>
            <a:xfrm>
              <a:off x="1524000" y="3796145"/>
              <a:ext cx="6172200" cy="24384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91EABFB-BF3E-49AD-8C1E-D32FDE351BDB}"/>
                </a:ext>
              </a:extLst>
            </p:cNvPr>
            <p:cNvGrpSpPr/>
            <p:nvPr/>
          </p:nvGrpSpPr>
          <p:grpSpPr>
            <a:xfrm>
              <a:off x="1730042" y="3980536"/>
              <a:ext cx="5760116" cy="2097329"/>
              <a:chOff x="304800" y="4114559"/>
              <a:chExt cx="5760116" cy="2097329"/>
            </a:xfrm>
          </p:grpSpPr>
          <p:pic>
            <p:nvPicPr>
              <p:cNvPr id="8" name="Picture 3" descr="\\hyperion\rsmarketing\Edited\Graphics_Photos\Websites\ReliaSoftCom\English\XFRACAS\5-Step-XFRACAS.png">
                <a:extLst>
                  <a:ext uri="{FF2B5EF4-FFF2-40B4-BE49-F238E27FC236}">
                    <a16:creationId xmlns:a16="http://schemas.microsoft.com/office/drawing/2014/main" id="{9A4B77E8-F75C-40A1-91CD-AE77451D858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14446" y="4114800"/>
                <a:ext cx="1708612" cy="20970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4" descr="\\hyperion\rsmarketing\Edited\Graphics_Photos\Websites\ReliaSoftCom\English\XFRACAS\4-Step-XFRACAS.png">
                <a:extLst>
                  <a:ext uri="{FF2B5EF4-FFF2-40B4-BE49-F238E27FC236}">
                    <a16:creationId xmlns:a16="http://schemas.microsoft.com/office/drawing/2014/main" id="{3F5FF075-6528-4853-9BCE-945781DFB0B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4800" y="4114800"/>
                <a:ext cx="1642298" cy="20970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5" descr="\\hyperion\rsmarketing\Edited\Graphics_Photos\Websites\ReliaSoftCom\English\XFRACAS\8-Step-XFRACAS.png">
                <a:extLst>
                  <a:ext uri="{FF2B5EF4-FFF2-40B4-BE49-F238E27FC236}">
                    <a16:creationId xmlns:a16="http://schemas.microsoft.com/office/drawing/2014/main" id="{4864CFDE-BF0B-472E-9C47-5ABB5B2A5A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84446" y="4114559"/>
                <a:ext cx="1680470" cy="209732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11" name="Graphic 10" descr="Arrow: Clockwise curve">
            <a:extLst>
              <a:ext uri="{FF2B5EF4-FFF2-40B4-BE49-F238E27FC236}">
                <a16:creationId xmlns:a16="http://schemas.microsoft.com/office/drawing/2014/main" id="{42002ED9-981D-44D8-BB8B-B8CB05BEA9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8308666">
            <a:off x="6317201" y="3087986"/>
            <a:ext cx="914400" cy="91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1B90480-DE2F-469E-A422-76CF8DC86EC8}"/>
              </a:ext>
            </a:extLst>
          </p:cNvPr>
          <p:cNvSpPr txBox="1"/>
          <p:nvPr/>
        </p:nvSpPr>
        <p:spPr>
          <a:xfrm>
            <a:off x="259169" y="5105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84654A-BF85-41A0-9F40-681F6E6AA4BA}"/>
              </a:ext>
            </a:extLst>
          </p:cNvPr>
          <p:cNvSpPr txBox="1"/>
          <p:nvPr/>
        </p:nvSpPr>
        <p:spPr>
          <a:xfrm>
            <a:off x="6400800" y="1359772"/>
            <a:ext cx="259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Facilitates more in-depth analysis and team-based problem resolution for broader underlying issues.</a:t>
            </a:r>
          </a:p>
        </p:txBody>
      </p:sp>
    </p:spTree>
    <p:extLst>
      <p:ext uri="{BB962C8B-B14F-4D97-AF65-F5344CB8AC3E}">
        <p14:creationId xmlns:p14="http://schemas.microsoft.com/office/powerpoint/2010/main" val="83820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808100E-07E0-44A8-9158-54894F5A6A8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7200" y="685800"/>
            <a:ext cx="8382000" cy="533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FRACAS </a:t>
            </a:r>
            <a:r>
              <a:rPr lang="en-US" sz="2200" dirty="0"/>
              <a:t>WORKFLOW</a:t>
            </a:r>
            <a:endParaRPr lang="en-US" altLang="en-US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1AA4B4-EA42-4F0A-ADD3-B3EC2BA81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FRACAS Definition (cont’d)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336D31-BC0C-4E8B-A1F9-72A2175DD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358" y="1219200"/>
            <a:ext cx="7010400" cy="48518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882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808100E-07E0-44A8-9158-54894F5A6A8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96462" y="766222"/>
            <a:ext cx="4070738" cy="5558378"/>
          </a:xfrm>
        </p:spPr>
        <p:txBody>
          <a:bodyPr/>
          <a:lstStyle/>
          <a:p>
            <a:r>
              <a:rPr lang="en-US" altLang="en-US" dirty="0"/>
              <a:t>Facilitates reporting and resolution of downing events and interruptions to production – problem resolution</a:t>
            </a:r>
          </a:p>
          <a:p>
            <a:r>
              <a:rPr lang="en-US" altLang="en-US" dirty="0"/>
              <a:t>Eliminates the reliance on inefficient, </a:t>
            </a:r>
            <a:br>
              <a:rPr lang="en-US" altLang="en-US" dirty="0"/>
            </a:br>
            <a:r>
              <a:rPr lang="en-US" altLang="en-US" dirty="0"/>
              <a:t>non-integrated ways of reporting problems – streamlines reporting</a:t>
            </a:r>
          </a:p>
          <a:p>
            <a:r>
              <a:rPr lang="en-US" altLang="en-US" dirty="0"/>
              <a:t>Compiles a log of problems caused by suppliers’ equipment – tracking supplier quality and reliability</a:t>
            </a:r>
          </a:p>
          <a:p>
            <a:r>
              <a:rPr lang="en-US" altLang="en-US" dirty="0"/>
              <a:t>Provides a formal process for problem resolution</a:t>
            </a:r>
          </a:p>
          <a:p>
            <a:r>
              <a:rPr lang="en-US" altLang="en-US" dirty="0"/>
              <a:t>Supports Reliability analytics – equipment insight</a:t>
            </a:r>
          </a:p>
          <a:p>
            <a:r>
              <a:rPr lang="en-US" altLang="en-US" dirty="0"/>
              <a:t>Supports Reliability Centered Maintenance activities – maintenance optimization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1AA4B4-EA42-4F0A-ADD3-B3EC2BA81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Benefits of FRACAS</a:t>
            </a:r>
          </a:p>
        </p:txBody>
      </p:sp>
      <p:pic>
        <p:nvPicPr>
          <p:cNvPr id="4" name="Picture 3" descr="MPj04026900000[1]">
            <a:extLst>
              <a:ext uri="{FF2B5EF4-FFF2-40B4-BE49-F238E27FC236}">
                <a16:creationId xmlns:a16="http://schemas.microsoft.com/office/drawing/2014/main" id="{49A54B03-D9BA-4C3F-B2AF-184857149B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0" r="2" b="2"/>
          <a:stretch/>
        </p:blipFill>
        <p:spPr>
          <a:xfrm>
            <a:off x="4724400" y="990600"/>
            <a:ext cx="4223138" cy="4312919"/>
          </a:xfrm>
          <a:prstGeom prst="rect">
            <a:avLst/>
          </a:prstGeom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03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theme/theme1.xml><?xml version="1.0" encoding="utf-8"?>
<a:theme xmlns:a="http://schemas.openxmlformats.org/drawingml/2006/main" name="1_Custom Design">
  <a:themeElements>
    <a:clrScheme name="HBM Prenscia">
      <a:dk1>
        <a:sysClr val="windowText" lastClr="000000"/>
      </a:dk1>
      <a:lt1>
        <a:srgbClr val="FFFFFF"/>
      </a:lt1>
      <a:dk2>
        <a:srgbClr val="002E6E"/>
      </a:dk2>
      <a:lt2>
        <a:srgbClr val="D5E0E7"/>
      </a:lt2>
      <a:accent1>
        <a:srgbClr val="002E6E"/>
      </a:accent1>
      <a:accent2>
        <a:srgbClr val="1A5193"/>
      </a:accent2>
      <a:accent3>
        <a:srgbClr val="75A7D3"/>
      </a:accent3>
      <a:accent4>
        <a:srgbClr val="D6E1E7"/>
      </a:accent4>
      <a:accent5>
        <a:srgbClr val="ECF1F4"/>
      </a:accent5>
      <a:accent6>
        <a:srgbClr val="CF1F25"/>
      </a:accent6>
      <a:hlink>
        <a:srgbClr val="0000FF"/>
      </a:hlink>
      <a:folHlink>
        <a:srgbClr val="195192"/>
      </a:folHlink>
    </a:clrScheme>
    <a:fontScheme name="HBM Prenscia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nscia Solutions2" id="{A73BD164-4918-4369-9B67-558C3A86AC65}" vid="{D1734A0C-4DB7-4C0A-9822-01C8B177249F}"/>
    </a:ext>
  </a:extLst>
</a:theme>
</file>

<file path=ppt/theme/theme2.xml><?xml version="1.0" encoding="utf-8"?>
<a:theme xmlns:a="http://schemas.openxmlformats.org/drawingml/2006/main" name="HBM Prenscia_Powerpoint Template_PRENSCIA_ACCESS">
  <a:themeElements>
    <a:clrScheme name="HBM Prenscia colors 1">
      <a:dk1>
        <a:sysClr val="windowText" lastClr="000000"/>
      </a:dk1>
      <a:lt1>
        <a:srgbClr val="FFFFFF"/>
      </a:lt1>
      <a:dk2>
        <a:srgbClr val="002E6E"/>
      </a:dk2>
      <a:lt2>
        <a:srgbClr val="D5E0E7"/>
      </a:lt2>
      <a:accent1>
        <a:srgbClr val="002E6E"/>
      </a:accent1>
      <a:accent2>
        <a:srgbClr val="1A5193"/>
      </a:accent2>
      <a:accent3>
        <a:srgbClr val="75A7D3"/>
      </a:accent3>
      <a:accent4>
        <a:srgbClr val="D6E1E7"/>
      </a:accent4>
      <a:accent5>
        <a:srgbClr val="ECF1F4"/>
      </a:accent5>
      <a:accent6>
        <a:srgbClr val="CF1F25"/>
      </a:accent6>
      <a:hlink>
        <a:srgbClr val="0000FF"/>
      </a:hlink>
      <a:folHlink>
        <a:srgbClr val="195192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nscia Solutions2" id="{A73BD164-4918-4369-9B67-558C3A86AC65}" vid="{913FAD68-8307-4E55-8A06-7AF76A62BD66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Prenscia Solutions3</Template>
  <TotalTime>0</TotalTime>
  <Words>1828</Words>
  <Application>Microsoft Office PowerPoint</Application>
  <PresentationFormat>On-screen Show (4:3)</PresentationFormat>
  <Paragraphs>311</Paragraphs>
  <Slides>23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Arial</vt:lpstr>
      <vt:lpstr>Calibri</vt:lpstr>
      <vt:lpstr>Roboto</vt:lpstr>
      <vt:lpstr>Ubuntu Light</vt:lpstr>
      <vt:lpstr>1_Custom Design</vt:lpstr>
      <vt:lpstr>HBM Prenscia_Powerpoint Template_PRENSCIA_ACCESS</vt:lpstr>
      <vt:lpstr>FRACAS: An Essential Ingredient for Reliability Success</vt:lpstr>
      <vt:lpstr>Agenda</vt:lpstr>
      <vt:lpstr>Introduction</vt:lpstr>
      <vt:lpstr>Introduction (cont’d)</vt:lpstr>
      <vt:lpstr>Vocabulary</vt:lpstr>
      <vt:lpstr>FRACAS Definition</vt:lpstr>
      <vt:lpstr>FRACAS Definition (cont’d)</vt:lpstr>
      <vt:lpstr>FRACAS Definition (cont’d)</vt:lpstr>
      <vt:lpstr>Benefits of FRACAS</vt:lpstr>
      <vt:lpstr>Today’s Challenge</vt:lpstr>
      <vt:lpstr>Today’s Challenge (cont’d)</vt:lpstr>
      <vt:lpstr>PowerPoint Presentation</vt:lpstr>
      <vt:lpstr>FRACAS Link to Reliability Engineering Methods </vt:lpstr>
      <vt:lpstr>Case Studies</vt:lpstr>
      <vt:lpstr>Case Study 1</vt:lpstr>
      <vt:lpstr>Case Study 1 (cont’d)</vt:lpstr>
      <vt:lpstr>Case Study 1 (cont’d)</vt:lpstr>
      <vt:lpstr>Case Study 2</vt:lpstr>
      <vt:lpstr>Case Study 2 (cont’d)</vt:lpstr>
      <vt:lpstr>Case Study 2 (cont’d)</vt:lpstr>
      <vt:lpstr>Case Study 2 (cont’d)</vt:lpstr>
      <vt:lpstr>Summary</vt:lpstr>
      <vt:lpstr>Thank you for your attention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2019-04-08T14:24:37Z</dcterms:created>
  <dcterms:modified xsi:type="dcterms:W3CDTF">2019-09-04T18:08:44Z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73d44fa8-a07e-49a7-9bd2-e8334969f716</vt:lpwstr>
  </property>
  <property fmtid="{D5CDD505-2E9C-101B-9397-08002B2CF9AE}" pid="3" name="HBMPRENSCIAClassification">
    <vt:lpwstr>HBM Prenscia: Business Document</vt:lpwstr>
  </property>
  <property fmtid="{D5CDD505-2E9C-101B-9397-08002B2CF9AE}" pid="4" name="HBMNCODEClassification">
    <vt:lpwstr>HBM Prenscia: Work In Progress</vt:lpwstr>
  </property>
</Properties>
</file>