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ink/ink1.xml" ContentType="application/inkml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41" r:id="rId1"/>
    <p:sldMasterId id="2147483660" r:id="rId2"/>
  </p:sldMasterIdLst>
  <p:notesMasterIdLst>
    <p:notesMasterId r:id="rId26"/>
  </p:notesMasterIdLst>
  <p:handoutMasterIdLst>
    <p:handoutMasterId r:id="rId27"/>
  </p:handoutMasterIdLst>
  <p:sldIdLst>
    <p:sldId id="256" r:id="rId3"/>
    <p:sldId id="3206" r:id="rId4"/>
    <p:sldId id="3205" r:id="rId5"/>
    <p:sldId id="3207" r:id="rId6"/>
    <p:sldId id="407" r:id="rId7"/>
    <p:sldId id="3218" r:id="rId8"/>
    <p:sldId id="3209" r:id="rId9"/>
    <p:sldId id="3210" r:id="rId10"/>
    <p:sldId id="3225" r:id="rId11"/>
    <p:sldId id="257" r:id="rId12"/>
    <p:sldId id="3230" r:id="rId13"/>
    <p:sldId id="326" r:id="rId14"/>
    <p:sldId id="3231" r:id="rId15"/>
    <p:sldId id="351" r:id="rId16"/>
    <p:sldId id="379" r:id="rId17"/>
    <p:sldId id="3213" r:id="rId18"/>
    <p:sldId id="3216" r:id="rId19"/>
    <p:sldId id="3212" r:id="rId20"/>
    <p:sldId id="3220" r:id="rId21"/>
    <p:sldId id="3232" r:id="rId22"/>
    <p:sldId id="408" r:id="rId23"/>
    <p:sldId id="409" r:id="rId24"/>
    <p:sldId id="2314" r:id="rId25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44546A"/>
    <a:srgbClr val="FF0000"/>
    <a:srgbClr val="78A0CC"/>
    <a:srgbClr val="528ACC"/>
    <a:srgbClr val="527EBB"/>
    <a:srgbClr val="386AB0"/>
    <a:srgbClr val="245190"/>
    <a:srgbClr val="1B42BF"/>
    <a:srgbClr val="2066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623" autoAdjust="0"/>
    <p:restoredTop sz="73969" autoAdjust="0"/>
  </p:normalViewPr>
  <p:slideViewPr>
    <p:cSldViewPr>
      <p:cViewPr varScale="1">
        <p:scale>
          <a:sx n="73" d="100"/>
          <a:sy n="73" d="100"/>
        </p:scale>
        <p:origin x="54" y="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05" d="100"/>
          <a:sy n="105" d="100"/>
        </p:scale>
        <p:origin x="2502" y="9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2.4262270504575172E-2"/>
          <c:y val="3.7141065862436255E-2"/>
          <c:w val="0.92374714290587789"/>
          <c:h val="0.68954063473530403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>
              <a:noFill/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1B90-4528-B5E6-331B60BD0559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1B90-4528-B5E6-331B60BD0559}"/>
              </c:ext>
            </c:extLst>
          </c:dPt>
          <c:cat>
            <c:strRef>
              <c:f>Sheet1!$A$2:$A$4</c:f>
              <c:strCache>
                <c:ptCount val="3"/>
                <c:pt idx="0">
                  <c:v>Current</c:v>
                </c:pt>
                <c:pt idx="2">
                  <c:v>Future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10</c:v>
                </c:pt>
                <c:pt idx="2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B90-4528-B5E6-331B60BD055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Current</c:v>
                </c:pt>
                <c:pt idx="2">
                  <c:v>Future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5-1B90-4528-B5E6-331B60BD0559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Current</c:v>
                </c:pt>
                <c:pt idx="2">
                  <c:v>Future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</c:numCache>
            </c:numRef>
          </c:val>
          <c:extLst>
            <c:ext xmlns:c16="http://schemas.microsoft.com/office/drawing/2014/chart" uri="{C3380CC4-5D6E-409C-BE32-E72D297353CC}">
              <c16:uniqueId val="{00000006-1B90-4528-B5E6-331B60BD055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29209088"/>
        <c:axId val="561059552"/>
      </c:barChart>
      <c:catAx>
        <c:axId val="6292090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pPr>
            <a:endParaRPr lang="en-US"/>
          </a:p>
        </c:txPr>
        <c:crossAx val="561059552"/>
        <c:crosses val="autoZero"/>
        <c:auto val="1"/>
        <c:lblAlgn val="ctr"/>
        <c:lblOffset val="100"/>
        <c:noMultiLvlLbl val="0"/>
      </c:catAx>
      <c:valAx>
        <c:axId val="561059552"/>
        <c:scaling>
          <c:orientation val="minMax"/>
          <c:min val="0"/>
        </c:scaling>
        <c:delete val="1"/>
        <c:axPos val="l"/>
        <c:numFmt formatCode="General" sourceLinked="1"/>
        <c:majorTickMark val="out"/>
        <c:minorTickMark val="none"/>
        <c:tickLblPos val="nextTo"/>
        <c:crossAx val="6292090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Title 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14F1C2-A7CB-48ED-B06F-8257C963CA8E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B7F16B-0B1E-44C4-9715-FF7D2CF585FA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6" name="fl" descr="HBM Prenscia: Business Document    "/>
          <p:cNvSpPr txBox="1"/>
          <p:nvPr/>
        </p:nvSpPr>
        <p:spPr>
          <a:xfrm>
            <a:off x="0" y="8931910"/>
            <a:ext cx="6858000" cy="24237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z="975">
                <a:solidFill>
                  <a:srgbClr val="000000"/>
                </a:solidFill>
                <a:latin typeface="arial" panose="020B0604020202020204" pitchFamily="34" charset="0"/>
              </a:rPr>
              <a:t>HBM Prenscia: Business Document    </a:t>
            </a:r>
          </a:p>
        </p:txBody>
      </p:sp>
    </p:spTree>
    <p:extLst>
      <p:ext uri="{BB962C8B-B14F-4D97-AF65-F5344CB8AC3E}">
        <p14:creationId xmlns:p14="http://schemas.microsoft.com/office/powerpoint/2010/main" val="886691427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19-06-20T13:42:22.474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3 6 4000 0 0,'0'0'88'0'0,"0"0"16"0"0,7-2 8 0 0,-3-2 0 0 0,-4 4-112 0 0,0 0 0 0 0,0 0 0 0 0,0 0 0 0 0,0 0 0 0 0,0 0 72 0 0,0 0-72 0 0,0 0 64 0 0,3 6-64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Title </a:t>
            </a:r>
            <a:endParaRPr lang="en-US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C3F0C5-BAE3-4150-B7F9-337A359778B5}" type="datetimeFigureOut">
              <a:rPr lang="en-US" smtClean="0"/>
              <a:t>9/4/2019</a:t>
            </a:fld>
            <a:endParaRPr lang="en-US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8EED65-F1B2-4EE2-83C5-5CF8CCB3505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fl" descr="HBM Prenscia: Business Document    "/>
          <p:cNvSpPr txBox="1"/>
          <p:nvPr/>
        </p:nvSpPr>
        <p:spPr>
          <a:xfrm>
            <a:off x="0" y="8931910"/>
            <a:ext cx="6858000" cy="242374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pPr algn="l"/>
            <a:r>
              <a:rPr lang="en-US" sz="975" b="0" i="0" u="none" baseline="0">
                <a:solidFill>
                  <a:srgbClr val="000000"/>
                </a:solidFill>
                <a:latin typeface="arial" panose="020B0604020202020204" pitchFamily="34" charset="0"/>
              </a:rPr>
              <a:t>HBM Prenscia: Business Document    </a:t>
            </a:r>
          </a:p>
        </p:txBody>
      </p:sp>
    </p:spTree>
    <p:extLst>
      <p:ext uri="{BB962C8B-B14F-4D97-AF65-F5344CB8AC3E}">
        <p14:creationId xmlns:p14="http://schemas.microsoft.com/office/powerpoint/2010/main" val="1513681418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Title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8EED65-F1B2-4EE2-83C5-5CF8CCB3505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90326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Title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8EED65-F1B2-4EE2-83C5-5CF8CCB35055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28069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Title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8EED65-F1B2-4EE2-83C5-5CF8CCB35055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72976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Title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8EED65-F1B2-4EE2-83C5-5CF8CCB35055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054943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Title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8EED65-F1B2-4EE2-83C5-5CF8CCB35055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92168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Title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8EED65-F1B2-4EE2-83C5-5CF8CCB35055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615709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Title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8EED65-F1B2-4EE2-83C5-5CF8CCB35055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081014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Title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8EED65-F1B2-4EE2-83C5-5CF8CCB35055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79313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Title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8EED65-F1B2-4EE2-83C5-5CF8CCB35055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65294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Title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8EED65-F1B2-4EE2-83C5-5CF8CCB3505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78954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Title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8EED65-F1B2-4EE2-83C5-5CF8CCB3505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35174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Title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8EED65-F1B2-4EE2-83C5-5CF8CCB3505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25853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Title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8EED65-F1B2-4EE2-83C5-5CF8CCB3505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82845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Title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8EED65-F1B2-4EE2-83C5-5CF8CCB3505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330786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Title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8EED65-F1B2-4EE2-83C5-5CF8CCB3505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6614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/>
              <a:t>Title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48EED65-F1B2-4EE2-83C5-5CF8CCB35055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22607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D6C813-6CE4-44C1-BD0F-4DB42D57E0FC}" type="slidenum">
              <a:rPr lang="en-CA" smtClean="0"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361046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utions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 userDrawn="1"/>
        </p:nvGrpSpPr>
        <p:grpSpPr>
          <a:xfrm>
            <a:off x="0" y="2590800"/>
            <a:ext cx="9144000" cy="1371600"/>
            <a:chOff x="0" y="2438400"/>
            <a:chExt cx="9144000" cy="1371600"/>
          </a:xfrm>
        </p:grpSpPr>
        <p:sp>
          <p:nvSpPr>
            <p:cNvPr id="18" name="Rectangle 17"/>
            <p:cNvSpPr/>
            <p:nvPr userDrawn="1"/>
          </p:nvSpPr>
          <p:spPr>
            <a:xfrm>
              <a:off x="0" y="2438400"/>
              <a:ext cx="9144000" cy="1371600"/>
            </a:xfrm>
            <a:prstGeom prst="rect">
              <a:avLst/>
            </a:prstGeom>
            <a:solidFill>
              <a:srgbClr val="ECF1F4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cxnSp>
          <p:nvCxnSpPr>
            <p:cNvPr id="19" name="Straight Connector 18"/>
            <p:cNvCxnSpPr/>
            <p:nvPr userDrawn="1"/>
          </p:nvCxnSpPr>
          <p:spPr>
            <a:xfrm>
              <a:off x="0" y="2438400"/>
              <a:ext cx="9144000" cy="0"/>
            </a:xfrm>
            <a:prstGeom prst="line">
              <a:avLst/>
            </a:prstGeom>
            <a:noFill/>
            <a:ln w="50800" cap="flat" cmpd="sng" algn="ctr">
              <a:solidFill>
                <a:srgbClr val="FFFFFF"/>
              </a:solidFill>
              <a:prstDash val="solid"/>
            </a:ln>
            <a:effectLst/>
          </p:spPr>
        </p:cxnSp>
        <p:cxnSp>
          <p:nvCxnSpPr>
            <p:cNvPr id="20" name="Straight Connector 19"/>
            <p:cNvCxnSpPr/>
            <p:nvPr userDrawn="1"/>
          </p:nvCxnSpPr>
          <p:spPr>
            <a:xfrm>
              <a:off x="0" y="3810000"/>
              <a:ext cx="9144000" cy="0"/>
            </a:xfrm>
            <a:prstGeom prst="line">
              <a:avLst/>
            </a:prstGeom>
            <a:noFill/>
            <a:ln w="50800" cap="flat" cmpd="sng" algn="ctr">
              <a:solidFill>
                <a:srgbClr val="FFFFFF"/>
              </a:solidFill>
              <a:prstDash val="solid"/>
            </a:ln>
            <a:effectLst/>
          </p:spPr>
        </p:cxnSp>
      </p:grpSp>
      <p:sp>
        <p:nvSpPr>
          <p:cNvPr id="32" name="Titel 1"/>
          <p:cNvSpPr>
            <a:spLocks noGrp="1"/>
          </p:cNvSpPr>
          <p:nvPr>
            <p:ph type="ctrTitle" hasCustomPrompt="1"/>
          </p:nvPr>
        </p:nvSpPr>
        <p:spPr>
          <a:xfrm>
            <a:off x="457200" y="2662064"/>
            <a:ext cx="8229600" cy="1224136"/>
          </a:xfrm>
          <a:prstGeom prst="rect">
            <a:avLst/>
          </a:prstGeom>
        </p:spPr>
        <p:txBody>
          <a:bodyPr lIns="107287" tIns="53643" rIns="107287" bIns="53643" anchor="ctr">
            <a:noAutofit/>
          </a:bodyPr>
          <a:lstStyle>
            <a:lvl1pPr algn="l">
              <a:defRPr sz="2800" b="1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Title (required) [28pt, bold]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98" y="4648200"/>
            <a:ext cx="1663720" cy="8229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98" y="5541293"/>
            <a:ext cx="1188720" cy="402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8200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0288523F-6CC3-431C-B4B8-4A841DF14FD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9/4/2019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A29C5F1-487E-4EDF-8535-1560BE2DEC5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225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25B897-6B41-3F43-82FA-80D71D9F7E66}" type="datetimeFigureOut">
              <a:rPr lang="en-US" smtClean="0"/>
              <a:t>9/4/2019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E4B3C6-245C-644B-9074-60488D8304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547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57200" y="685800"/>
            <a:ext cx="8382000" cy="5405978"/>
          </a:xfrm>
          <a:prstGeom prst="rect">
            <a:avLst/>
          </a:prstGeom>
        </p:spPr>
        <p:txBody>
          <a:bodyPr/>
          <a:lstStyle>
            <a:lvl1pPr>
              <a:spcBef>
                <a:spcPts val="450"/>
              </a:spcBef>
              <a:defRPr sz="1350" baseline="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1pPr>
            <a:lvl2pPr marL="557213" indent="-214313">
              <a:spcBef>
                <a:spcPts val="450"/>
              </a:spcBef>
              <a:buSzPct val="100000"/>
              <a:buFont typeface="Arial" pitchFamily="34" charset="0"/>
              <a:buChar char="•"/>
              <a:defRPr sz="120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2pPr>
            <a:lvl3pPr>
              <a:spcBef>
                <a:spcPts val="450"/>
              </a:spcBef>
              <a:defRPr sz="105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3pPr>
            <a:lvl4pPr marL="1200150" indent="-171450">
              <a:spcBef>
                <a:spcPts val="450"/>
              </a:spcBef>
              <a:buFont typeface="Arial" pitchFamily="34" charset="0"/>
              <a:buChar char="•"/>
              <a:defRPr sz="1050" baseline="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4pPr>
            <a:lvl5pPr marL="1543050" indent="-171450">
              <a:spcBef>
                <a:spcPts val="450"/>
              </a:spcBef>
              <a:buFont typeface="Arial" pitchFamily="34" charset="0"/>
              <a:buChar char="•"/>
              <a:defRPr sz="105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de-DE" dirty="0"/>
              <a:t>Level 1 [18pt]</a:t>
            </a:r>
          </a:p>
          <a:p>
            <a:pPr lvl="1"/>
            <a:r>
              <a:rPr lang="de-DE" dirty="0"/>
              <a:t>Level 2 [16pt]</a:t>
            </a:r>
          </a:p>
          <a:p>
            <a:pPr lvl="2"/>
            <a:r>
              <a:rPr lang="de-DE" dirty="0"/>
              <a:t>Level 3 [14pt]</a:t>
            </a:r>
          </a:p>
          <a:p>
            <a:pPr lvl="3"/>
            <a:r>
              <a:rPr lang="de-DE" dirty="0"/>
              <a:t>Level 4 [14pt]</a:t>
            </a:r>
          </a:p>
          <a:p>
            <a:pPr lvl="4"/>
            <a:r>
              <a:rPr lang="de-DE" dirty="0"/>
              <a:t>Level 5 [14pt]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52400" y="76200"/>
            <a:ext cx="8229600" cy="346050"/>
          </a:xfrm>
          <a:prstGeom prst="rect">
            <a:avLst/>
          </a:prstGeo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tabLst/>
              <a:defRPr sz="1350" b="1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1pPr>
          </a:lstStyle>
          <a:p>
            <a:pPr marL="0" marR="0" lvl="0" indent="0" defTabSz="685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tabLst/>
              <a:defRPr/>
            </a:pPr>
            <a:r>
              <a:rPr lang="de-DE" dirty="0"/>
              <a:t>Headline (required)</a:t>
            </a:r>
            <a:r>
              <a:rPr lang="en-US" dirty="0"/>
              <a:t> </a:t>
            </a:r>
            <a:r>
              <a:rPr lang="de-DE" dirty="0"/>
              <a:t>[18pt]</a:t>
            </a:r>
            <a:endParaRPr lang="en-US" dirty="0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0" y="457201"/>
            <a:ext cx="8382000" cy="0"/>
          </a:xfrm>
          <a:prstGeom prst="line">
            <a:avLst/>
          </a:prstGeom>
          <a:ln w="25400">
            <a:solidFill>
              <a:srgbClr val="D6E1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 userDrawn="1"/>
        </p:nvSpPr>
        <p:spPr>
          <a:xfrm>
            <a:off x="8458200" y="279486"/>
            <a:ext cx="609600" cy="253916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fld id="{65028953-7058-414D-A0CB-3C437792B971}" type="slidenum">
              <a:rPr lang="en-US" sz="1050" b="1" smtClean="0">
                <a:solidFill>
                  <a:srgbClr val="D6E1E7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rPr>
              <a:t>‹#›</a:t>
            </a:fld>
            <a:endParaRPr lang="en-US" sz="1050" b="1" dirty="0">
              <a:solidFill>
                <a:srgbClr val="D6E1E7"/>
              </a:solidFill>
              <a:latin typeface="Calibri" panose="020F0502020204030204" pitchFamily="34" charset="0"/>
              <a:ea typeface="Roboto" panose="02000000000000000000" pitchFamily="2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2191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0A907312-FD22-496F-A565-C480531E88F9}"/>
              </a:ext>
            </a:extLst>
          </p:cNvPr>
          <p:cNvSpPr/>
          <p:nvPr userDrawn="1"/>
        </p:nvSpPr>
        <p:spPr>
          <a:xfrm>
            <a:off x="0" y="6470132"/>
            <a:ext cx="9144000" cy="387868"/>
          </a:xfrm>
          <a:prstGeom prst="rect">
            <a:avLst/>
          </a:prstGeom>
          <a:solidFill>
            <a:srgbClr val="76717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38576" tIns="19289" rIns="38576" bIns="1928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760"/>
          </a:p>
        </p:txBody>
      </p:sp>
      <p:sp>
        <p:nvSpPr>
          <p:cNvPr id="11" name="TextBox 8">
            <a:extLst>
              <a:ext uri="{FF2B5EF4-FFF2-40B4-BE49-F238E27FC236}">
                <a16:creationId xmlns:a16="http://schemas.microsoft.com/office/drawing/2014/main" id="{31F39408-E69D-42F8-A5B2-FD1E2C2F77C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8369113" y="6558387"/>
            <a:ext cx="285656" cy="196208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marR="0" indent="0" algn="ctr" defTabSz="914400" eaLnBrk="0" latinLnBrk="0" hangingPunct="0">
              <a:lnSpc>
                <a:spcPct val="100000"/>
              </a:lnSpc>
              <a:buClrTx/>
              <a:buSzTx/>
              <a:buFontTx/>
              <a:buNone/>
              <a:tabLst/>
              <a:defRPr sz="1050" i="1"/>
            </a:lvl1pPr>
          </a:lstStyle>
          <a:p>
            <a:pPr lvl="0"/>
            <a:fld id="{9A9DD6EC-C79E-4E47-BDEA-65E9D69A9141}" type="slidenum">
              <a:rPr lang="en-US" altLang="en-US" sz="675" i="0" smtClean="0">
                <a:solidFill>
                  <a:schemeClr val="bg1"/>
                </a:solidFill>
                <a:latin typeface="Ubuntu Light" panose="020B0304030602030204" pitchFamily="34" charset="0"/>
              </a:rPr>
              <a:pPr lvl="0"/>
              <a:t>‹#›</a:t>
            </a:fld>
            <a:endParaRPr lang="en-CA" altLang="en-US" sz="675" i="0">
              <a:solidFill>
                <a:schemeClr val="bg1"/>
              </a:solidFill>
              <a:latin typeface="Ubuntu Light" panose="020B030403060203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854" y="6"/>
            <a:ext cx="5426912" cy="840499"/>
          </a:xfrm>
        </p:spPr>
        <p:txBody>
          <a:bodyPr anchor="ctr">
            <a:noAutofit/>
          </a:bodyPr>
          <a:lstStyle>
            <a:lvl1pPr marL="0" indent="0" algn="l">
              <a:defRPr sz="210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744E789-505C-4B8C-84E3-B907B69BDE27}"/>
              </a:ext>
            </a:extLst>
          </p:cNvPr>
          <p:cNvCxnSpPr>
            <a:cxnSpLocks/>
          </p:cNvCxnSpPr>
          <p:nvPr userDrawn="1"/>
        </p:nvCxnSpPr>
        <p:spPr>
          <a:xfrm>
            <a:off x="0" y="707149"/>
            <a:ext cx="7912519" cy="0"/>
          </a:xfrm>
          <a:prstGeom prst="line">
            <a:avLst/>
          </a:prstGeom>
          <a:ln w="1905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47"/>
          <p:cNvSpPr txBox="1"/>
          <p:nvPr userDrawn="1"/>
        </p:nvSpPr>
        <p:spPr>
          <a:xfrm>
            <a:off x="2876791" y="6507005"/>
            <a:ext cx="291230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900" dirty="0">
                <a:solidFill>
                  <a:schemeClr val="bg1"/>
                </a:solidFill>
                <a:latin typeface="Ubuntu Light" panose="020B0304030602030204" pitchFamily="34" charset="0"/>
              </a:rPr>
              <a:t>www.spectrisadvance.com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3E4A9B2-79B2-4800-9E15-DE96DDFBEB6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23852" y="877888"/>
            <a:ext cx="8334375" cy="622300"/>
          </a:xfrm>
        </p:spPr>
        <p:txBody>
          <a:bodyPr>
            <a:normAutofit/>
          </a:bodyPr>
          <a:lstStyle>
            <a:lvl1pPr marL="0" indent="0">
              <a:buNone/>
              <a:defRPr sz="1350" b="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257175" indent="0">
              <a:buNone/>
              <a:defRPr/>
            </a:lvl2pPr>
            <a:lvl3pPr marL="514350" indent="0">
              <a:buNone/>
              <a:defRPr/>
            </a:lvl3pPr>
            <a:lvl4pPr marL="771525" indent="0">
              <a:buNone/>
              <a:defRPr/>
            </a:lvl4pPr>
            <a:lvl5pPr marL="10287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E7F42093-9A8C-4F4D-97BF-E2CB0A55848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5753" y="6510178"/>
            <a:ext cx="527390" cy="344743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0F7BF937-1643-427D-A811-0D79DD263C69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6552528" y="92853"/>
            <a:ext cx="1419748" cy="511441"/>
            <a:chOff x="528108" y="1252266"/>
            <a:chExt cx="3920068" cy="1059103"/>
          </a:xfrm>
        </p:grpSpPr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6264DC6F-DAF3-4F15-91AE-C4EB9CE643E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81026" y="1252266"/>
              <a:ext cx="3867150" cy="1059103"/>
            </a:xfrm>
            <a:prstGeom prst="rect">
              <a:avLst/>
            </a:prstGeom>
            <a:solidFill>
              <a:schemeClr val="bg1">
                <a:alpha val="10000"/>
              </a:schemeClr>
            </a:solidFill>
          </p:spPr>
        </p:pic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47419CC2-3902-49A4-8D9B-F6146CDCC6BD}"/>
                </a:ext>
              </a:extLst>
            </p:cNvPr>
            <p:cNvSpPr/>
            <p:nvPr/>
          </p:nvSpPr>
          <p:spPr>
            <a:xfrm>
              <a:off x="528108" y="1252267"/>
              <a:ext cx="52918" cy="1059102"/>
            </a:xfrm>
            <a:prstGeom prst="rect">
              <a:avLst/>
            </a:prstGeom>
            <a:solidFill>
              <a:schemeClr val="bg1">
                <a:alpha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6DDF0188-6068-4CF6-BD35-F93C5DDDB612}"/>
              </a:ext>
            </a:extLst>
          </p:cNvPr>
          <p:cNvGrpSpPr>
            <a:grpSpLocks noChangeAspect="1"/>
          </p:cNvGrpSpPr>
          <p:nvPr userDrawn="1"/>
        </p:nvGrpSpPr>
        <p:grpSpPr>
          <a:xfrm>
            <a:off x="8087511" y="0"/>
            <a:ext cx="1056490" cy="704850"/>
            <a:chOff x="6982838" y="0"/>
            <a:chExt cx="2161161" cy="1081384"/>
          </a:xfrm>
        </p:grpSpPr>
        <p:sp>
          <p:nvSpPr>
            <p:cNvPr id="31" name="Flowchart: Connector 30">
              <a:extLst>
                <a:ext uri="{FF2B5EF4-FFF2-40B4-BE49-F238E27FC236}">
                  <a16:creationId xmlns:a16="http://schemas.microsoft.com/office/drawing/2014/main" id="{F0D438F3-E8B4-493E-8416-8D8048A514C9}"/>
                </a:ext>
              </a:extLst>
            </p:cNvPr>
            <p:cNvSpPr/>
            <p:nvPr userDrawn="1"/>
          </p:nvSpPr>
          <p:spPr>
            <a:xfrm>
              <a:off x="6982838" y="43905"/>
              <a:ext cx="642201" cy="642201"/>
            </a:xfrm>
            <a:prstGeom prst="flowChartConnector">
              <a:avLst/>
            </a:prstGeom>
            <a:solidFill>
              <a:srgbClr val="34B2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1350"/>
            </a:p>
          </p:txBody>
        </p:sp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1ABFE151-D962-4188-87C4-7A3F8CA59482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t="42792" r="48882"/>
            <a:stretch/>
          </p:blipFill>
          <p:spPr>
            <a:xfrm>
              <a:off x="8178617" y="0"/>
              <a:ext cx="965382" cy="1081384"/>
            </a:xfrm>
            <a:prstGeom prst="rect">
              <a:avLst/>
            </a:prstGeom>
          </p:spPr>
        </p:pic>
        <p:sp>
          <p:nvSpPr>
            <p:cNvPr id="33" name="Flowchart: Connector 32">
              <a:extLst>
                <a:ext uri="{FF2B5EF4-FFF2-40B4-BE49-F238E27FC236}">
                  <a16:creationId xmlns:a16="http://schemas.microsoft.com/office/drawing/2014/main" id="{BA80F342-AB08-4AB3-8461-650C5F1726DF}"/>
                </a:ext>
              </a:extLst>
            </p:cNvPr>
            <p:cNvSpPr/>
            <p:nvPr userDrawn="1"/>
          </p:nvSpPr>
          <p:spPr>
            <a:xfrm>
              <a:off x="7706905" y="555583"/>
              <a:ext cx="190766" cy="190766"/>
            </a:xfrm>
            <a:prstGeom prst="flowChartConnector">
              <a:avLst/>
            </a:prstGeom>
            <a:solidFill>
              <a:srgbClr val="34B2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1350"/>
            </a:p>
          </p:txBody>
        </p:sp>
        <p:sp>
          <p:nvSpPr>
            <p:cNvPr id="34" name="Flowchart: Connector 33">
              <a:extLst>
                <a:ext uri="{FF2B5EF4-FFF2-40B4-BE49-F238E27FC236}">
                  <a16:creationId xmlns:a16="http://schemas.microsoft.com/office/drawing/2014/main" id="{A9C3DFF3-6984-41C0-854C-F516D4E42EEC}"/>
                </a:ext>
              </a:extLst>
            </p:cNvPr>
            <p:cNvSpPr/>
            <p:nvPr userDrawn="1"/>
          </p:nvSpPr>
          <p:spPr>
            <a:xfrm>
              <a:off x="7983002" y="383714"/>
              <a:ext cx="89273" cy="89273"/>
            </a:xfrm>
            <a:prstGeom prst="flowChartConnector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 sz="1350"/>
            </a:p>
          </p:txBody>
        </p:sp>
      </p:grpSp>
      <p:sp>
        <p:nvSpPr>
          <p:cNvPr id="18" name="TextBox 47">
            <a:extLst>
              <a:ext uri="{FF2B5EF4-FFF2-40B4-BE49-F238E27FC236}">
                <a16:creationId xmlns:a16="http://schemas.microsoft.com/office/drawing/2014/main" id="{13D92D5E-1A36-4CC2-9214-3C63D80FD07D}"/>
              </a:ext>
            </a:extLst>
          </p:cNvPr>
          <p:cNvSpPr txBox="1"/>
          <p:nvPr userDrawn="1"/>
        </p:nvSpPr>
        <p:spPr>
          <a:xfrm>
            <a:off x="6405574" y="6550358"/>
            <a:ext cx="2912306" cy="196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675">
                <a:solidFill>
                  <a:schemeClr val="bg1"/>
                </a:solidFill>
                <a:latin typeface="Ubuntu Light" panose="020B0304030602030204" pitchFamily="34" charset="0"/>
              </a:rPr>
              <a:t>Prepared for Vale AI Center    |</a:t>
            </a:r>
          </a:p>
        </p:txBody>
      </p:sp>
    </p:spTree>
    <p:extLst>
      <p:ext uri="{BB962C8B-B14F-4D97-AF65-F5344CB8AC3E}">
        <p14:creationId xmlns:p14="http://schemas.microsoft.com/office/powerpoint/2010/main" val="3880019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9144000" cy="1481328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ctrTitle" hasCustomPrompt="1"/>
          </p:nvPr>
        </p:nvSpPr>
        <p:spPr>
          <a:xfrm>
            <a:off x="457200" y="1581936"/>
            <a:ext cx="8229600" cy="1224136"/>
          </a:xfrm>
          <a:prstGeom prst="rect">
            <a:avLst/>
          </a:prstGeom>
        </p:spPr>
        <p:txBody>
          <a:bodyPr lIns="107287" tIns="53643" rIns="107287" bIns="53643" anchor="ctr">
            <a:noAutofit/>
          </a:bodyPr>
          <a:lstStyle>
            <a:lvl1pPr algn="l">
              <a:defRPr sz="2600" b="1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Central topic (required) [26pt, bold]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7" hasCustomPrompt="1"/>
          </p:nvPr>
        </p:nvSpPr>
        <p:spPr>
          <a:xfrm>
            <a:off x="457200" y="3212455"/>
            <a:ext cx="3600400" cy="180072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00" b="1" baseline="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1pPr>
          </a:lstStyle>
          <a:p>
            <a:pPr lvl="0"/>
            <a:r>
              <a:rPr lang="de-DE" dirty="0"/>
              <a:t>Subline (optional) </a:t>
            </a:r>
            <a:br>
              <a:rPr lang="de-DE" dirty="0"/>
            </a:br>
            <a:r>
              <a:rPr lang="de-DE" dirty="0"/>
              <a:t>[22pt bold]</a:t>
            </a:r>
          </a:p>
        </p:txBody>
      </p:sp>
      <p:sp>
        <p:nvSpPr>
          <p:cNvPr id="5" name="Bildplatzhalter 19"/>
          <p:cNvSpPr>
            <a:spLocks noGrp="1"/>
          </p:cNvSpPr>
          <p:nvPr>
            <p:ph type="pic" sz="quarter" idx="15" hasCustomPrompt="1"/>
          </p:nvPr>
        </p:nvSpPr>
        <p:spPr>
          <a:xfrm>
            <a:off x="4126099" y="3212976"/>
            <a:ext cx="4141217" cy="2982049"/>
          </a:xfrm>
          <a:prstGeom prst="rect">
            <a:avLst/>
          </a:prstGeom>
          <a:effectLst/>
        </p:spPr>
        <p:txBody>
          <a:bodyPr/>
          <a:lstStyle>
            <a:lvl1pPr marL="0" indent="0" algn="l">
              <a:buNone/>
              <a:defRPr sz="2000" b="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Image (required)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029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platzhalt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457200" y="685800"/>
            <a:ext cx="8231808" cy="5410200"/>
          </a:xfrm>
          <a:prstGeom prst="rect">
            <a:avLst/>
          </a:prstGeom>
        </p:spPr>
        <p:txBody>
          <a:bodyPr/>
          <a:lstStyle>
            <a:lvl1pPr marL="342900" indent="-342900">
              <a:buFont typeface="+mj-lt"/>
              <a:buAutoNum type="arabicPeriod"/>
              <a:defRPr sz="2000" b="0" baseline="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1pPr>
            <a:lvl2pPr marL="457200" indent="0">
              <a:buFont typeface="Arial" pitchFamily="34" charset="0"/>
              <a:buNone/>
              <a:defRPr sz="1800">
                <a:latin typeface="Arial" pitchFamily="34" charset="0"/>
                <a:cs typeface="Arial" pitchFamily="34" charset="0"/>
              </a:defRPr>
            </a:lvl2pPr>
            <a:lvl3pPr marL="914400" indent="0">
              <a:buNone/>
              <a:defRPr sz="1800">
                <a:solidFill>
                  <a:srgbClr val="21245F"/>
                </a:solidFill>
                <a:latin typeface="Arial" pitchFamily="34" charset="0"/>
                <a:cs typeface="Arial" pitchFamily="34" charset="0"/>
              </a:defRPr>
            </a:lvl3pPr>
          </a:lstStyle>
          <a:p>
            <a:pPr lvl="0"/>
            <a:r>
              <a:rPr lang="de-DE" dirty="0"/>
              <a:t>Chapter 1 (required) [20pt]</a:t>
            </a:r>
          </a:p>
          <a:p>
            <a:pPr lvl="0"/>
            <a:endParaRPr lang="de-DE" dirty="0"/>
          </a:p>
          <a:p>
            <a:pPr lvl="0"/>
            <a:r>
              <a:rPr lang="de-DE" dirty="0"/>
              <a:t>Chapter 2</a:t>
            </a:r>
          </a:p>
          <a:p>
            <a:pPr lvl="0"/>
            <a:endParaRPr lang="de-DE" dirty="0"/>
          </a:p>
          <a:p>
            <a:pPr lvl="0"/>
            <a:r>
              <a:rPr lang="de-DE" dirty="0"/>
              <a:t>Chapter 3</a:t>
            </a:r>
          </a:p>
          <a:p>
            <a:pPr lvl="0"/>
            <a:endParaRPr lang="de-DE" dirty="0"/>
          </a:p>
          <a:p>
            <a:pPr lvl="0"/>
            <a:r>
              <a:rPr lang="de-DE" dirty="0"/>
              <a:t>Chapter 4</a:t>
            </a:r>
          </a:p>
          <a:p>
            <a:pPr lvl="0"/>
            <a:endParaRPr lang="de-DE" dirty="0"/>
          </a:p>
          <a:p>
            <a:pPr lvl="0"/>
            <a:r>
              <a:rPr lang="de-DE" dirty="0"/>
              <a:t>Chapter 5</a:t>
            </a:r>
          </a:p>
          <a:p>
            <a:pPr lvl="0"/>
            <a:endParaRPr lang="de-DE" dirty="0"/>
          </a:p>
          <a:p>
            <a:pPr lvl="0"/>
            <a:r>
              <a:rPr lang="de-DE" dirty="0"/>
              <a:t>Chapter 6</a:t>
            </a:r>
          </a:p>
          <a:p>
            <a:pPr lvl="0"/>
            <a:endParaRPr lang="de-DE" dirty="0"/>
          </a:p>
          <a:p>
            <a:pPr lvl="0"/>
            <a:r>
              <a:rPr lang="de-DE" dirty="0"/>
              <a:t>Chapter 7</a:t>
            </a:r>
          </a:p>
          <a:p>
            <a:pPr lvl="0"/>
            <a:endParaRPr lang="de-DE" dirty="0"/>
          </a:p>
          <a:p>
            <a:pPr lvl="0"/>
            <a:r>
              <a:rPr lang="de-DE" dirty="0"/>
              <a:t>Chapter 8</a:t>
            </a:r>
          </a:p>
        </p:txBody>
      </p:sp>
      <p:cxnSp>
        <p:nvCxnSpPr>
          <p:cNvPr id="16" name="Straight Connector 15"/>
          <p:cNvCxnSpPr/>
          <p:nvPr userDrawn="1"/>
        </p:nvCxnSpPr>
        <p:spPr>
          <a:xfrm>
            <a:off x="0" y="457201"/>
            <a:ext cx="8382000" cy="0"/>
          </a:xfrm>
          <a:prstGeom prst="line">
            <a:avLst/>
          </a:prstGeom>
          <a:ln w="25400">
            <a:solidFill>
              <a:srgbClr val="D6E1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 userDrawn="1"/>
        </p:nvSpPr>
        <p:spPr>
          <a:xfrm>
            <a:off x="8458200" y="225624"/>
            <a:ext cx="609600" cy="30777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fld id="{65028953-7058-414D-A0CB-3C437792B971}" type="slidenum">
              <a:rPr lang="en-US" sz="1400" b="1" smtClean="0">
                <a:solidFill>
                  <a:srgbClr val="D6E1E7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rPr>
              <a:t>‹#›</a:t>
            </a:fld>
            <a:endParaRPr lang="en-US" sz="1400" b="1" dirty="0">
              <a:solidFill>
                <a:srgbClr val="D6E1E7"/>
              </a:solidFill>
              <a:latin typeface="Calibri" panose="020F0502020204030204" pitchFamily="34" charset="0"/>
              <a:ea typeface="Roboto" panose="02000000000000000000" pitchFamily="2" charset="0"/>
              <a:cs typeface="Calibri" panose="020F0502020204030204" pitchFamily="34" charset="0"/>
            </a:endParaRPr>
          </a:p>
        </p:txBody>
      </p:sp>
      <p:sp>
        <p:nvSpPr>
          <p:cNvPr id="14" name="Titel 1"/>
          <p:cNvSpPr>
            <a:spLocks noGrp="1"/>
          </p:cNvSpPr>
          <p:nvPr>
            <p:ph type="title" hasCustomPrompt="1"/>
          </p:nvPr>
        </p:nvSpPr>
        <p:spPr>
          <a:xfrm>
            <a:off x="152400" y="76200"/>
            <a:ext cx="8229600" cy="34605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tabLst/>
              <a:defRPr sz="1800" b="1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tabLst/>
              <a:defRPr/>
            </a:pPr>
            <a:r>
              <a:rPr lang="de-DE" dirty="0"/>
              <a:t>Agenda (required)</a:t>
            </a:r>
            <a:r>
              <a:rPr lang="en-US" dirty="0"/>
              <a:t> </a:t>
            </a:r>
            <a:r>
              <a:rPr lang="de-DE" dirty="0"/>
              <a:t>[18pt]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1096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447800"/>
            <a:ext cx="9144000" cy="1481328"/>
          </a:xfrm>
          <a:prstGeom prst="rect">
            <a:avLst/>
          </a:prstGeom>
          <a:solidFill>
            <a:srgbClr val="ECF1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itel 1"/>
          <p:cNvSpPr>
            <a:spLocks noGrp="1"/>
          </p:cNvSpPr>
          <p:nvPr>
            <p:ph type="ctrTitle" hasCustomPrompt="1"/>
          </p:nvPr>
        </p:nvSpPr>
        <p:spPr>
          <a:xfrm>
            <a:off x="457200" y="1600200"/>
            <a:ext cx="8229600" cy="1224136"/>
          </a:xfrm>
          <a:prstGeom prst="rect">
            <a:avLst/>
          </a:prstGeom>
        </p:spPr>
        <p:txBody>
          <a:bodyPr lIns="107287" tIns="53643" rIns="107287" bIns="53643" anchor="ctr">
            <a:noAutofit/>
          </a:bodyPr>
          <a:lstStyle>
            <a:lvl1pPr algn="l">
              <a:defRPr sz="2600" b="1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1pPr>
          </a:lstStyle>
          <a:p>
            <a:r>
              <a:rPr lang="de-DE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870198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57200" y="685800"/>
            <a:ext cx="8382000" cy="5405978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1800" baseline="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1pPr>
            <a:lvl2pPr marL="742950" indent="-285750">
              <a:spcBef>
                <a:spcPts val="600"/>
              </a:spcBef>
              <a:buSzPct val="100000"/>
              <a:buFont typeface="Arial" pitchFamily="34" charset="0"/>
              <a:buChar char="•"/>
              <a:defRPr sz="160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2pPr>
            <a:lvl3pPr>
              <a:spcBef>
                <a:spcPts val="600"/>
              </a:spcBef>
              <a:defRPr sz="140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3pPr>
            <a:lvl4pPr marL="1600200" indent="-228600">
              <a:spcBef>
                <a:spcPts val="600"/>
              </a:spcBef>
              <a:buFont typeface="Arial" pitchFamily="34" charset="0"/>
              <a:buChar char="•"/>
              <a:defRPr sz="1400" baseline="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4pPr>
            <a:lvl5pPr marL="2057400" indent="-228600">
              <a:spcBef>
                <a:spcPts val="600"/>
              </a:spcBef>
              <a:buFont typeface="Arial" pitchFamily="34" charset="0"/>
              <a:buChar char="•"/>
              <a:defRPr sz="140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de-DE" dirty="0"/>
              <a:t>Level 1 [18pt]</a:t>
            </a:r>
          </a:p>
          <a:p>
            <a:pPr lvl="1"/>
            <a:r>
              <a:rPr lang="de-DE" dirty="0"/>
              <a:t>Level 2 [16pt]</a:t>
            </a:r>
          </a:p>
          <a:p>
            <a:pPr lvl="2"/>
            <a:r>
              <a:rPr lang="de-DE" dirty="0"/>
              <a:t>Level 3 [14pt]</a:t>
            </a:r>
          </a:p>
          <a:p>
            <a:pPr lvl="3"/>
            <a:r>
              <a:rPr lang="de-DE" dirty="0"/>
              <a:t>Level 4 [14pt]</a:t>
            </a:r>
          </a:p>
          <a:p>
            <a:pPr lvl="4"/>
            <a:r>
              <a:rPr lang="de-DE" dirty="0"/>
              <a:t>Level 5 [14pt]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52400" y="76200"/>
            <a:ext cx="8229600" cy="34605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tabLst/>
              <a:defRPr sz="1800" b="1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tabLst/>
              <a:defRPr/>
            </a:pPr>
            <a:r>
              <a:rPr lang="de-DE" dirty="0"/>
              <a:t>Headline (required)</a:t>
            </a:r>
            <a:r>
              <a:rPr lang="en-US" dirty="0"/>
              <a:t> </a:t>
            </a:r>
            <a:r>
              <a:rPr lang="de-DE" dirty="0"/>
              <a:t>[18pt]</a:t>
            </a:r>
            <a:endParaRPr lang="en-US" dirty="0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0" y="457201"/>
            <a:ext cx="8382000" cy="0"/>
          </a:xfrm>
          <a:prstGeom prst="line">
            <a:avLst/>
          </a:prstGeom>
          <a:ln w="25400">
            <a:solidFill>
              <a:srgbClr val="D6E1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 userDrawn="1"/>
        </p:nvSpPr>
        <p:spPr>
          <a:xfrm>
            <a:off x="8458200" y="225624"/>
            <a:ext cx="609600" cy="30777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fld id="{65028953-7058-414D-A0CB-3C437792B971}" type="slidenum">
              <a:rPr lang="en-US" sz="1400" b="1" smtClean="0">
                <a:solidFill>
                  <a:srgbClr val="D6E1E7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rPr>
              <a:t>‹#›</a:t>
            </a:fld>
            <a:endParaRPr lang="en-US" sz="1400" b="1" dirty="0">
              <a:solidFill>
                <a:srgbClr val="D6E1E7"/>
              </a:solidFill>
              <a:latin typeface="Calibri" panose="020F0502020204030204" pitchFamily="34" charset="0"/>
              <a:ea typeface="Roboto" panose="02000000000000000000" pitchFamily="2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5527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 Box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7" hasCustomPrompt="1"/>
          </p:nvPr>
        </p:nvSpPr>
        <p:spPr>
          <a:xfrm>
            <a:off x="457200" y="686072"/>
            <a:ext cx="3962400" cy="5411031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1800" baseline="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1pPr>
            <a:lvl2pPr marL="742950" indent="-285750">
              <a:spcBef>
                <a:spcPts val="600"/>
              </a:spcBef>
              <a:buSzPct val="100000"/>
              <a:buFont typeface="Arial" pitchFamily="34" charset="0"/>
              <a:buChar char="•"/>
              <a:defRPr sz="160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2pPr>
            <a:lvl3pPr>
              <a:spcBef>
                <a:spcPts val="600"/>
              </a:spcBef>
              <a:defRPr sz="140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3pPr>
            <a:lvl4pPr marL="1600200" indent="-228600">
              <a:spcBef>
                <a:spcPts val="600"/>
              </a:spcBef>
              <a:buFont typeface="Arial" pitchFamily="34" charset="0"/>
              <a:buChar char="•"/>
              <a:defRPr sz="1400" baseline="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4pPr>
            <a:lvl5pPr marL="2057400" indent="-228600">
              <a:spcBef>
                <a:spcPts val="600"/>
              </a:spcBef>
              <a:buFont typeface="Arial" pitchFamily="34" charset="0"/>
              <a:buChar char="•"/>
              <a:defRPr sz="140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de-DE" dirty="0"/>
              <a:t>Level 1 [18pt]</a:t>
            </a:r>
          </a:p>
          <a:p>
            <a:pPr lvl="1"/>
            <a:r>
              <a:rPr lang="de-DE" dirty="0"/>
              <a:t>Level 2 [16pt]</a:t>
            </a:r>
          </a:p>
          <a:p>
            <a:pPr lvl="2"/>
            <a:r>
              <a:rPr lang="de-DE" dirty="0"/>
              <a:t>Level 3 [14pt]</a:t>
            </a:r>
          </a:p>
          <a:p>
            <a:pPr lvl="3"/>
            <a:r>
              <a:rPr lang="de-DE" dirty="0"/>
              <a:t>Level 4 [14pt]</a:t>
            </a:r>
          </a:p>
          <a:p>
            <a:pPr lvl="4"/>
            <a:r>
              <a:rPr lang="de-DE" dirty="0"/>
              <a:t>Level 5 [14pt]</a:t>
            </a:r>
          </a:p>
        </p:txBody>
      </p:sp>
      <p:sp>
        <p:nvSpPr>
          <p:cNvPr id="7" name="Textplatzhalter 2"/>
          <p:cNvSpPr>
            <a:spLocks noGrp="1"/>
          </p:cNvSpPr>
          <p:nvPr>
            <p:ph type="body" sz="quarter" idx="18" hasCustomPrompt="1"/>
          </p:nvPr>
        </p:nvSpPr>
        <p:spPr>
          <a:xfrm>
            <a:off x="4724400" y="685800"/>
            <a:ext cx="4038600" cy="5411303"/>
          </a:xfrm>
          <a:prstGeom prst="rect">
            <a:avLst/>
          </a:prstGeom>
        </p:spPr>
        <p:txBody>
          <a:bodyPr/>
          <a:lstStyle>
            <a:lvl1pPr>
              <a:spcBef>
                <a:spcPts val="600"/>
              </a:spcBef>
              <a:defRPr sz="1800" baseline="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1pPr>
            <a:lvl2pPr marL="742950" indent="-285750">
              <a:spcBef>
                <a:spcPts val="600"/>
              </a:spcBef>
              <a:buSzPct val="100000"/>
              <a:buFont typeface="Arial" pitchFamily="34" charset="0"/>
              <a:buChar char="•"/>
              <a:defRPr sz="160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2pPr>
            <a:lvl3pPr>
              <a:spcBef>
                <a:spcPts val="600"/>
              </a:spcBef>
              <a:defRPr sz="140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3pPr>
            <a:lvl4pPr marL="1600200" indent="-228600">
              <a:spcBef>
                <a:spcPts val="600"/>
              </a:spcBef>
              <a:buFont typeface="Arial" pitchFamily="34" charset="0"/>
              <a:buChar char="•"/>
              <a:defRPr sz="1400" baseline="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4pPr>
            <a:lvl5pPr marL="2057400" indent="-228600">
              <a:spcBef>
                <a:spcPts val="600"/>
              </a:spcBef>
              <a:buFont typeface="Arial" pitchFamily="34" charset="0"/>
              <a:buChar char="•"/>
              <a:defRPr sz="140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5pPr>
          </a:lstStyle>
          <a:p>
            <a:pPr lvl="0"/>
            <a:r>
              <a:rPr lang="de-DE" dirty="0"/>
              <a:t>Level 1 [18pt]</a:t>
            </a:r>
          </a:p>
          <a:p>
            <a:pPr lvl="1"/>
            <a:r>
              <a:rPr lang="de-DE" dirty="0"/>
              <a:t>Level 2 [16pt]</a:t>
            </a:r>
          </a:p>
          <a:p>
            <a:pPr lvl="2"/>
            <a:r>
              <a:rPr lang="de-DE" dirty="0"/>
              <a:t>Level 3 [14pt]</a:t>
            </a:r>
          </a:p>
          <a:p>
            <a:pPr lvl="3"/>
            <a:r>
              <a:rPr lang="de-DE" dirty="0"/>
              <a:t>Level 4 [14pt]</a:t>
            </a:r>
          </a:p>
          <a:p>
            <a:pPr lvl="4"/>
            <a:r>
              <a:rPr lang="de-DE" dirty="0"/>
              <a:t>Level 5 [14pt]</a:t>
            </a:r>
          </a:p>
        </p:txBody>
      </p:sp>
      <p:sp>
        <p:nvSpPr>
          <p:cNvPr id="10" name="Titel 1"/>
          <p:cNvSpPr>
            <a:spLocks noGrp="1"/>
          </p:cNvSpPr>
          <p:nvPr>
            <p:ph type="title" hasCustomPrompt="1"/>
          </p:nvPr>
        </p:nvSpPr>
        <p:spPr>
          <a:xfrm>
            <a:off x="152400" y="76200"/>
            <a:ext cx="8229600" cy="346050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tabLst/>
              <a:defRPr sz="1800" b="1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1pPr>
          </a:lstStyle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tabLst/>
              <a:defRPr/>
            </a:pPr>
            <a:r>
              <a:rPr lang="de-DE" dirty="0"/>
              <a:t>Headline (required)</a:t>
            </a:r>
            <a:r>
              <a:rPr lang="en-US" dirty="0"/>
              <a:t> </a:t>
            </a:r>
            <a:r>
              <a:rPr lang="de-DE" dirty="0"/>
              <a:t>[18pt]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0" y="457201"/>
            <a:ext cx="8382000" cy="0"/>
          </a:xfrm>
          <a:prstGeom prst="line">
            <a:avLst/>
          </a:prstGeom>
          <a:ln w="25400">
            <a:solidFill>
              <a:srgbClr val="D6E1E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 userDrawn="1"/>
        </p:nvSpPr>
        <p:spPr>
          <a:xfrm>
            <a:off x="8458200" y="225624"/>
            <a:ext cx="609600" cy="30777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fld id="{65028953-7058-414D-A0CB-3C437792B971}" type="slidenum">
              <a:rPr lang="en-US" sz="1400" b="1" smtClean="0">
                <a:solidFill>
                  <a:srgbClr val="D6E1E7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rPr>
              <a:t>‹#›</a:t>
            </a:fld>
            <a:endParaRPr lang="en-US" sz="1400" b="1" dirty="0">
              <a:solidFill>
                <a:srgbClr val="D6E1E7"/>
              </a:solidFill>
              <a:latin typeface="Calibri" panose="020F0502020204030204" pitchFamily="34" charset="0"/>
              <a:ea typeface="Roboto" panose="02000000000000000000" pitchFamily="2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5215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(Social Media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447800"/>
            <a:ext cx="9144000" cy="1481328"/>
          </a:xfrm>
          <a:prstGeom prst="rect">
            <a:avLst/>
          </a:prstGeom>
          <a:solidFill>
            <a:srgbClr val="ECF1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feld 6"/>
          <p:cNvSpPr txBox="1"/>
          <p:nvPr userDrawn="1"/>
        </p:nvSpPr>
        <p:spPr>
          <a:xfrm>
            <a:off x="484493" y="1974625"/>
            <a:ext cx="3782707" cy="49244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de-DE" sz="2600" b="1" dirty="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rPr>
              <a:t>www.hbmprenscia.com</a:t>
            </a:r>
            <a:endParaRPr lang="en-US" sz="2600" b="1" dirty="0">
              <a:solidFill>
                <a:srgbClr val="002E6E"/>
              </a:solidFill>
              <a:latin typeface="Calibri" panose="020F0502020204030204" pitchFamily="34" charset="0"/>
              <a:ea typeface="Roboto" panose="02000000000000000000" pitchFamily="2" charset="0"/>
              <a:cs typeface="Calibri" panose="020F0502020204030204" pitchFamily="34" charset="0"/>
            </a:endParaRPr>
          </a:p>
        </p:txBody>
      </p:sp>
      <p:sp>
        <p:nvSpPr>
          <p:cNvPr id="10" name="Textplatzhalter 26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1" y="5867400"/>
            <a:ext cx="6553199" cy="338381"/>
          </a:xfrm>
          <a:prstGeom prst="rect">
            <a:avLst/>
          </a:prstGeom>
        </p:spPr>
        <p:txBody>
          <a:bodyPr anchor="ctr"/>
          <a:lstStyle>
            <a:lvl1pPr marL="401638" marR="0" indent="-401638" algn="l" defTabSz="1071563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25000"/>
              <a:buFont typeface="Arial" charset="0"/>
              <a:buNone/>
              <a:tabLst/>
              <a:defRPr sz="900" b="0" baseline="0">
                <a:solidFill>
                  <a:srgbClr val="D6E1E7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1pPr>
            <a:lvl2pPr>
              <a:defRPr sz="1900"/>
            </a:lvl2pPr>
          </a:lstStyle>
          <a:p>
            <a:pPr marL="401638" indent="-401638" defTabSz="1071563" fontAlgn="base">
              <a:spcAft>
                <a:spcPct val="0"/>
              </a:spcAft>
              <a:buFont typeface="Arial" charset="0"/>
              <a:buNone/>
            </a:pPr>
            <a:r>
              <a:rPr lang="de-DE" dirty="0"/>
              <a:t>File name (required) [8pt]</a:t>
            </a:r>
          </a:p>
        </p:txBody>
      </p:sp>
      <p:sp>
        <p:nvSpPr>
          <p:cNvPr id="23" name="Text Placeholder 22" descr="Name&#10;Department, Company&#10;Tel. +49 6151 803-0&#10;info@hbmncode.com&#10;"/>
          <p:cNvSpPr>
            <a:spLocks noGrp="1"/>
          </p:cNvSpPr>
          <p:nvPr>
            <p:ph type="body" sz="quarter" idx="20" hasCustomPrompt="1"/>
          </p:nvPr>
        </p:nvSpPr>
        <p:spPr>
          <a:xfrm>
            <a:off x="4953000" y="1524000"/>
            <a:ext cx="3505200" cy="13512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50000"/>
              </a:lnSpc>
              <a:buNone/>
              <a:defRPr sz="1200" b="0" baseline="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1pPr>
            <a:lvl2pPr marL="457200" indent="0">
              <a:buNone/>
              <a:defRPr sz="1200">
                <a:solidFill>
                  <a:schemeClr val="bg1"/>
                </a:solidFill>
              </a:defRPr>
            </a:lvl2pPr>
            <a:lvl3pPr marL="914400" indent="0">
              <a:buNone/>
              <a:defRPr sz="1200">
                <a:solidFill>
                  <a:schemeClr val="bg1"/>
                </a:solidFill>
              </a:defRPr>
            </a:lvl3pPr>
            <a:lvl4pPr marL="1371600" indent="0">
              <a:buNone/>
              <a:defRPr sz="1200">
                <a:solidFill>
                  <a:schemeClr val="bg1"/>
                </a:solidFill>
              </a:defRPr>
            </a:lvl4pPr>
            <a:lvl5pPr marL="1828800" indent="0">
              <a:buNone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Name</a:t>
            </a:r>
            <a:br>
              <a:rPr lang="en-US" dirty="0"/>
            </a:br>
            <a:r>
              <a:rPr lang="en-US" dirty="0"/>
              <a:t>Department, Company</a:t>
            </a:r>
            <a:br>
              <a:rPr lang="en-US" dirty="0"/>
            </a:br>
            <a:r>
              <a:rPr lang="en-US" dirty="0"/>
              <a:t>Tel. +49 6151 803-0</a:t>
            </a:r>
            <a:br>
              <a:rPr lang="en-US" dirty="0"/>
            </a:br>
            <a:r>
              <a:rPr lang="en-US" dirty="0"/>
              <a:t>info@hbmncode.com</a:t>
            </a:r>
          </a:p>
        </p:txBody>
      </p:sp>
    </p:spTree>
    <p:extLst>
      <p:ext uri="{BB962C8B-B14F-4D97-AF65-F5344CB8AC3E}">
        <p14:creationId xmlns:p14="http://schemas.microsoft.com/office/powerpoint/2010/main" val="2673383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image" Target="../media/image9.png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image" Target="../media/image8.png"/><Relationship Id="rId5" Type="http://schemas.openxmlformats.org/officeDocument/2006/relationships/slideLayout" Target="../slideLayouts/slideLayout8.xml"/><Relationship Id="rId10" Type="http://schemas.openxmlformats.org/officeDocument/2006/relationships/image" Target="../media/image7.png"/><Relationship Id="rId4" Type="http://schemas.openxmlformats.org/officeDocument/2006/relationships/slideLayout" Target="../slideLayouts/slideLayout7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0" y="6400800"/>
            <a:ext cx="1600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rgbClr val="002E6E"/>
                </a:solidFill>
                <a:latin typeface="+mn-lt"/>
                <a:ea typeface="Roboto" panose="02000000000000000000" pitchFamily="2" charset="0"/>
                <a:cs typeface="Calibri" panose="020F0502020204030204" pitchFamily="34" charset="0"/>
              </a:rPr>
              <a:t>© 2019 HBM Prenscia</a:t>
            </a:r>
            <a:r>
              <a:rPr lang="en-US" sz="900" baseline="0" dirty="0">
                <a:solidFill>
                  <a:srgbClr val="002E6E"/>
                </a:solidFill>
                <a:latin typeface="+mn-lt"/>
                <a:ea typeface="Roboto" panose="02000000000000000000" pitchFamily="2" charset="0"/>
                <a:cs typeface="Calibri" panose="020F0502020204030204" pitchFamily="34" charset="0"/>
              </a:rPr>
              <a:t> Inc.</a:t>
            </a:r>
            <a:endParaRPr lang="en-US" sz="900" dirty="0">
              <a:solidFill>
                <a:srgbClr val="002E6E"/>
              </a:solidFill>
              <a:latin typeface="+mn-lt"/>
              <a:ea typeface="Roboto" panose="02000000000000000000" pitchFamily="2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061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55" r:id="rId3"/>
  </p:sldLayoutIdLst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03265"/>
            <a:ext cx="9144000" cy="55473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080" y="6406896"/>
            <a:ext cx="1955320" cy="34747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 userDrawn="1"/>
        </p:nvSpPr>
        <p:spPr>
          <a:xfrm>
            <a:off x="0" y="6398568"/>
            <a:ext cx="16002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rPr>
              <a:t>© 2019 HBM Prenscia</a:t>
            </a:r>
            <a:r>
              <a:rPr lang="en-US" sz="900" baseline="0" dirty="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rPr>
              <a:t> Inc.</a:t>
            </a:r>
            <a:endParaRPr lang="en-US" sz="900" dirty="0">
              <a:solidFill>
                <a:srgbClr val="002E6E"/>
              </a:solidFill>
              <a:latin typeface="Calibri" panose="020F0502020204030204" pitchFamily="34" charset="0"/>
              <a:ea typeface="Roboto" panose="02000000000000000000" pitchFamily="2" charset="0"/>
              <a:cs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489BDD7-7782-40A9-903E-F7FF820BDA5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2"/>
          <a:srcRect b="37274"/>
          <a:stretch/>
        </p:blipFill>
        <p:spPr>
          <a:xfrm>
            <a:off x="0" y="-4813"/>
            <a:ext cx="9182504" cy="751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27187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730" r:id="rId3"/>
    <p:sldLayoutId id="2147483702" r:id="rId4"/>
    <p:sldLayoutId id="2147483731" r:id="rId5"/>
    <p:sldLayoutId id="2147483732" r:id="rId6"/>
    <p:sldLayoutId id="2147483744" r:id="rId7"/>
    <p:sldLayoutId id="2147483756" r:id="rId8"/>
  </p:sldLayoutIdLst>
  <mc:AlternateContent xmlns:mc="http://schemas.openxmlformats.org/markup-compatibility/2006" xmlns:p14="http://schemas.microsoft.com/office/powerpoint/2010/main">
    <mc:Choice Requires="p14">
      <p:transition spd="slow" p14:dur="22000" advClick="0" advTm="15000"/>
    </mc:Choice>
    <mc:Fallback xmlns="">
      <p:transition spd="slow" advClick="0" advTm="15000"/>
    </mc:Fallback>
  </mc:AlternateConten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svg"/><Relationship Id="rId3" Type="http://schemas.openxmlformats.org/officeDocument/2006/relationships/image" Target="../media/image29.jpe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png"/><Relationship Id="rId5" Type="http://schemas.openxmlformats.org/officeDocument/2006/relationships/image" Target="../media/image31.emf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8.png"/><Relationship Id="rId3" Type="http://schemas.openxmlformats.org/officeDocument/2006/relationships/image" Target="../media/image41.png"/><Relationship Id="rId7" Type="http://schemas.openxmlformats.org/officeDocument/2006/relationships/customXml" Target="../ink/ink1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svg"/><Relationship Id="rId5" Type="http://schemas.openxmlformats.org/officeDocument/2006/relationships/image" Target="../media/image43.png"/><Relationship Id="rId4" Type="http://schemas.openxmlformats.org/officeDocument/2006/relationships/image" Target="../media/image42.sv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7" Type="http://schemas.openxmlformats.org/officeDocument/2006/relationships/image" Target="../media/image61.sv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0.png"/><Relationship Id="rId5" Type="http://schemas.openxmlformats.org/officeDocument/2006/relationships/image" Target="../media/image59.svg"/><Relationship Id="rId4" Type="http://schemas.openxmlformats.org/officeDocument/2006/relationships/image" Target="../media/image5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3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59B18A-0DC2-4E81-848B-BE29455FC75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Projects in Prognostics and Predictive Analytics</a:t>
            </a:r>
          </a:p>
        </p:txBody>
      </p:sp>
    </p:spTree>
    <p:extLst>
      <p:ext uri="{BB962C8B-B14F-4D97-AF65-F5344CB8AC3E}">
        <p14:creationId xmlns:p14="http://schemas.microsoft.com/office/powerpoint/2010/main" val="3706074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2400" y="76199"/>
            <a:ext cx="8229600" cy="751151"/>
          </a:xfrm>
        </p:spPr>
        <p:txBody>
          <a:bodyPr>
            <a:noAutofit/>
          </a:bodyPr>
          <a:lstStyle/>
          <a:p>
            <a:r>
              <a:rPr lang="en-US" sz="2400" dirty="0"/>
              <a:t>Combine Operational Data with Historical </a:t>
            </a:r>
            <a:br>
              <a:rPr lang="en-US" sz="2400" dirty="0"/>
            </a:br>
            <a:r>
              <a:rPr lang="en-US" sz="2400" dirty="0"/>
              <a:t>Data for Superior Insights</a:t>
            </a:r>
          </a:p>
        </p:txBody>
      </p:sp>
      <p:pic>
        <p:nvPicPr>
          <p:cNvPr id="8" name="Picture 2" descr="Image result for glyphwork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912" y="1557445"/>
            <a:ext cx="1271496" cy="976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media.licdn.com/dms/image/C4E12AQHIpNe4XZqapg/article-inline_image-shrink_1500_2232/0?e=2121271200&amp;v=alpha&amp;t=ZIzeBUuAdXGTouv2TYP3Lu2-5SLf7c4wXwsGjpsNnz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914" y="3639167"/>
            <a:ext cx="1191635" cy="956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27" name="Straight Arrow Connector 1026"/>
          <p:cNvCxnSpPr>
            <a:cxnSpLocks/>
            <a:endCxn id="8" idx="1"/>
          </p:cNvCxnSpPr>
          <p:nvPr/>
        </p:nvCxnSpPr>
        <p:spPr>
          <a:xfrm flipV="1">
            <a:off x="1958001" y="2045629"/>
            <a:ext cx="1269913" cy="166504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>
            <a:cxnSpLocks/>
            <a:endCxn id="1028" idx="1"/>
          </p:cNvCxnSpPr>
          <p:nvPr/>
        </p:nvCxnSpPr>
        <p:spPr>
          <a:xfrm>
            <a:off x="1928330" y="3701169"/>
            <a:ext cx="1299584" cy="416228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2667000" y="1066800"/>
            <a:ext cx="2441071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" b="1" dirty="0">
                <a:latin typeface="Calibri" panose="020F0502020204030204" pitchFamily="34" charset="0"/>
              </a:rPr>
              <a:t>Signal Processing</a:t>
            </a:r>
            <a:r>
              <a:rPr lang="en-US" sz="1150" dirty="0">
                <a:latin typeface="Calibri" panose="020F0502020204030204" pitchFamily="34" charset="0"/>
              </a:rPr>
              <a:t>:  Vibration, Usage, Derived Analytics, Machine Learning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2916195" y="4579657"/>
            <a:ext cx="25118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" b="1" dirty="0">
                <a:latin typeface="Calibri" panose="020F0502020204030204" pitchFamily="34" charset="0"/>
              </a:rPr>
              <a:t>Reliability Strategy and Analysis:</a:t>
            </a:r>
            <a:r>
              <a:rPr lang="en-US" sz="1150" dirty="0">
                <a:latin typeface="Calibri" panose="020F0502020204030204" pitchFamily="34" charset="0"/>
              </a:rPr>
              <a:t>  FMEA, RCM, </a:t>
            </a:r>
            <a:r>
              <a:rPr lang="en-US" sz="1150" dirty="0" err="1">
                <a:latin typeface="Calibri" panose="020F0502020204030204" pitchFamily="34" charset="0"/>
              </a:rPr>
              <a:t>Weibull</a:t>
            </a:r>
            <a:r>
              <a:rPr lang="en-US" sz="1150" dirty="0">
                <a:latin typeface="Calibri" panose="020F0502020204030204" pitchFamily="34" charset="0"/>
              </a:rPr>
              <a:t>, RAM, Asset Investment Simulations, Incident Tracking, Root Cause Analysis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6519232" y="1992124"/>
            <a:ext cx="1395167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50" dirty="0">
                <a:latin typeface="Calibri" panose="020F0502020204030204" pitchFamily="34" charset="0"/>
              </a:rPr>
              <a:t>Virtual Twins,</a:t>
            </a:r>
          </a:p>
          <a:p>
            <a:r>
              <a:rPr lang="en-US" sz="1150" dirty="0">
                <a:latin typeface="Calibri" panose="020F0502020204030204" pitchFamily="34" charset="0"/>
              </a:rPr>
              <a:t>Virtual Operations</a:t>
            </a:r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57684" y="1238153"/>
            <a:ext cx="1438876" cy="1432652"/>
          </a:xfrm>
          <a:prstGeom prst="rect">
            <a:avLst/>
          </a:prstGeom>
        </p:spPr>
      </p:pic>
      <p:cxnSp>
        <p:nvCxnSpPr>
          <p:cNvPr id="44" name="Elbow Connector 43"/>
          <p:cNvCxnSpPr>
            <a:cxnSpLocks/>
            <a:stCxn id="8" idx="3"/>
            <a:endCxn id="33" idx="1"/>
          </p:cNvCxnSpPr>
          <p:nvPr/>
        </p:nvCxnSpPr>
        <p:spPr>
          <a:xfrm>
            <a:off x="4499408" y="2045629"/>
            <a:ext cx="1401020" cy="934627"/>
          </a:xfrm>
          <a:prstGeom prst="bentConnector3">
            <a:avLst>
              <a:gd name="adj1" fmla="val 50000"/>
            </a:avLst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Elbow Connector 48"/>
          <p:cNvCxnSpPr>
            <a:cxnSpLocks/>
            <a:stCxn id="1028" idx="3"/>
            <a:endCxn id="33" idx="1"/>
          </p:cNvCxnSpPr>
          <p:nvPr/>
        </p:nvCxnSpPr>
        <p:spPr>
          <a:xfrm flipV="1">
            <a:off x="4419549" y="2980256"/>
            <a:ext cx="1480879" cy="1137141"/>
          </a:xfrm>
          <a:prstGeom prst="bentConnector3">
            <a:avLst>
              <a:gd name="adj1" fmla="val 50000"/>
            </a:avLst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Group 22"/>
          <p:cNvGrpSpPr/>
          <p:nvPr/>
        </p:nvGrpSpPr>
        <p:grpSpPr>
          <a:xfrm>
            <a:off x="1524000" y="4572000"/>
            <a:ext cx="5209114" cy="895967"/>
            <a:chOff x="1887296" y="4017917"/>
            <a:chExt cx="9201882" cy="2449384"/>
          </a:xfrm>
        </p:grpSpPr>
        <p:cxnSp>
          <p:nvCxnSpPr>
            <p:cNvPr id="24" name="Elbow Connector 23"/>
            <p:cNvCxnSpPr/>
            <p:nvPr/>
          </p:nvCxnSpPr>
          <p:spPr>
            <a:xfrm rot="16200000" flipH="1">
              <a:off x="5263545" y="641668"/>
              <a:ext cx="2449384" cy="9201882"/>
            </a:xfrm>
            <a:prstGeom prst="bentConnector2">
              <a:avLst/>
            </a:prstGeom>
            <a:ln w="28575">
              <a:solidFill>
                <a:srgbClr val="0000FF"/>
              </a:solidFill>
              <a:prstDash val="dash"/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flipV="1">
              <a:off x="11089178" y="5122526"/>
              <a:ext cx="0" cy="1344775"/>
            </a:xfrm>
            <a:prstGeom prst="line">
              <a:avLst/>
            </a:prstGeom>
            <a:ln w="28575">
              <a:solidFill>
                <a:srgbClr val="0000FF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" name="Rectangle 9"/>
          <p:cNvSpPr/>
          <p:nvPr/>
        </p:nvSpPr>
        <p:spPr>
          <a:xfrm>
            <a:off x="6478823" y="3491745"/>
            <a:ext cx="1475983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50" dirty="0">
                <a:latin typeface="Calibri" panose="020F0502020204030204" pitchFamily="34" charset="0"/>
              </a:rPr>
              <a:t>Superior Insights, </a:t>
            </a:r>
          </a:p>
          <a:p>
            <a:r>
              <a:rPr lang="en-US" sz="1150" dirty="0">
                <a:latin typeface="Calibri" panose="020F0502020204030204" pitchFamily="34" charset="0"/>
              </a:rPr>
              <a:t>Remaining Life, Expected Life,</a:t>
            </a:r>
          </a:p>
          <a:p>
            <a:r>
              <a:rPr lang="en-US" sz="1150" dirty="0" err="1">
                <a:latin typeface="Calibri" panose="020F0502020204030204" pitchFamily="34" charset="0"/>
              </a:rPr>
              <a:t>PdM</a:t>
            </a:r>
            <a:r>
              <a:rPr lang="en-US" sz="1150" dirty="0">
                <a:latin typeface="Calibri" panose="020F0502020204030204" pitchFamily="34" charset="0"/>
              </a:rPr>
              <a:t>, </a:t>
            </a:r>
            <a:r>
              <a:rPr lang="en-US" sz="1150" dirty="0" err="1">
                <a:latin typeface="Calibri" panose="020F0502020204030204" pitchFamily="34" charset="0"/>
              </a:rPr>
              <a:t>PxM</a:t>
            </a:r>
            <a:r>
              <a:rPr lang="en-US" sz="1150" dirty="0">
                <a:latin typeface="Calibri" panose="020F0502020204030204" pitchFamily="34" charset="0"/>
              </a:rPr>
              <a:t> </a:t>
            </a:r>
          </a:p>
        </p:txBody>
      </p:sp>
      <p:cxnSp>
        <p:nvCxnSpPr>
          <p:cNvPr id="26" name="Straight Arrow Connector 1026">
            <a:extLst>
              <a:ext uri="{FF2B5EF4-FFF2-40B4-BE49-F238E27FC236}">
                <a16:creationId xmlns:a16="http://schemas.microsoft.com/office/drawing/2014/main" id="{C2F8EE12-84F6-4372-94E8-060038C1A3A5}"/>
              </a:ext>
            </a:extLst>
          </p:cNvPr>
          <p:cNvCxnSpPr>
            <a:cxnSpLocks/>
            <a:endCxn id="8" idx="1"/>
          </p:cNvCxnSpPr>
          <p:nvPr/>
        </p:nvCxnSpPr>
        <p:spPr>
          <a:xfrm flipV="1">
            <a:off x="1958001" y="2045629"/>
            <a:ext cx="1269913" cy="522043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1026">
            <a:extLst>
              <a:ext uri="{FF2B5EF4-FFF2-40B4-BE49-F238E27FC236}">
                <a16:creationId xmlns:a16="http://schemas.microsoft.com/office/drawing/2014/main" id="{0B71A9BD-76B5-4BFA-8338-03CC35C7D040}"/>
              </a:ext>
            </a:extLst>
          </p:cNvPr>
          <p:cNvCxnSpPr>
            <a:cxnSpLocks/>
            <a:endCxn id="1028" idx="1"/>
          </p:cNvCxnSpPr>
          <p:nvPr/>
        </p:nvCxnSpPr>
        <p:spPr>
          <a:xfrm>
            <a:off x="1958001" y="2567672"/>
            <a:ext cx="1269913" cy="1549726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0559F3EC-7E5D-47B7-8318-1CC0D087F38E}"/>
              </a:ext>
            </a:extLst>
          </p:cNvPr>
          <p:cNvSpPr/>
          <p:nvPr/>
        </p:nvSpPr>
        <p:spPr>
          <a:xfrm>
            <a:off x="1857533" y="2194847"/>
            <a:ext cx="7919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latin typeface="Calibri" panose="020F0502020204030204" pitchFamily="34" charset="0"/>
              </a:rPr>
              <a:t>Operational Data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9065EFB-7370-442C-8E7F-C387E5FA9E5A}"/>
              </a:ext>
            </a:extLst>
          </p:cNvPr>
          <p:cNvSpPr/>
          <p:nvPr/>
        </p:nvSpPr>
        <p:spPr>
          <a:xfrm>
            <a:off x="1867936" y="2639122"/>
            <a:ext cx="70865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latin typeface="Calibri" panose="020F0502020204030204" pitchFamily="34" charset="0"/>
              </a:rPr>
              <a:t>Usage Data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66B6A7A6-595A-4EEE-A56D-AC30D5AC4FFB}"/>
              </a:ext>
            </a:extLst>
          </p:cNvPr>
          <p:cNvSpPr/>
          <p:nvPr/>
        </p:nvSpPr>
        <p:spPr>
          <a:xfrm>
            <a:off x="1843743" y="3360347"/>
            <a:ext cx="9142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dirty="0">
                <a:latin typeface="Calibri" panose="020F0502020204030204" pitchFamily="34" charset="0"/>
              </a:rPr>
              <a:t>Historical Failures</a:t>
            </a:r>
          </a:p>
        </p:txBody>
      </p:sp>
      <p:pic>
        <p:nvPicPr>
          <p:cNvPr id="33" name="Picture 1" descr="image003">
            <a:extLst>
              <a:ext uri="{FF2B5EF4-FFF2-40B4-BE49-F238E27FC236}">
                <a16:creationId xmlns:a16="http://schemas.microsoft.com/office/drawing/2014/main" id="{76A67CDE-F983-4698-B6A9-3151FEB419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0428" y="2505729"/>
            <a:ext cx="2013971" cy="949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Graphic 11" descr="Database">
            <a:extLst>
              <a:ext uri="{FF2B5EF4-FFF2-40B4-BE49-F238E27FC236}">
                <a16:creationId xmlns:a16="http://schemas.microsoft.com/office/drawing/2014/main" id="{3470EAD7-2E2E-46CB-9E6F-56D6D96113D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59540" y="3426720"/>
            <a:ext cx="803689" cy="803689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6ADA33C9-DA4E-4916-9D99-5B74DDEE254F}"/>
              </a:ext>
            </a:extLst>
          </p:cNvPr>
          <p:cNvSpPr/>
          <p:nvPr/>
        </p:nvSpPr>
        <p:spPr>
          <a:xfrm>
            <a:off x="838200" y="3237109"/>
            <a:ext cx="1007007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350" b="1" dirty="0">
                <a:latin typeface="Calibri" panose="020F0502020204030204" pitchFamily="34" charset="0"/>
              </a:rPr>
              <a:t>CMMS/ERP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8D66670-5AFA-456F-9F14-6D2234E57A38}"/>
              </a:ext>
            </a:extLst>
          </p:cNvPr>
          <p:cNvSpPr/>
          <p:nvPr/>
        </p:nvSpPr>
        <p:spPr>
          <a:xfrm>
            <a:off x="892826" y="1991742"/>
            <a:ext cx="836704" cy="30008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350" b="1" dirty="0">
                <a:latin typeface="Calibri" panose="020F0502020204030204" pitchFamily="34" charset="0"/>
              </a:rPr>
              <a:t>Historian</a:t>
            </a:r>
          </a:p>
        </p:txBody>
      </p:sp>
      <p:pic>
        <p:nvPicPr>
          <p:cNvPr id="35" name="Graphic 34" descr="Database">
            <a:extLst>
              <a:ext uri="{FF2B5EF4-FFF2-40B4-BE49-F238E27FC236}">
                <a16:creationId xmlns:a16="http://schemas.microsoft.com/office/drawing/2014/main" id="{468C0161-3E14-4B95-A346-07D447A3E9C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08785" y="2146981"/>
            <a:ext cx="803689" cy="803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9398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/>
    </mc:Choice>
    <mc:Fallback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7"/>
          </p:nvPr>
        </p:nvSpPr>
        <p:spPr/>
        <p:txBody>
          <a:bodyPr>
            <a:noAutofit/>
          </a:bodyPr>
          <a:lstStyle/>
          <a:p>
            <a:r>
              <a:rPr lang="en-US" sz="1600" dirty="0"/>
              <a:t>Data Preparation</a:t>
            </a:r>
          </a:p>
          <a:p>
            <a:pPr lvl="1"/>
            <a:r>
              <a:rPr lang="en-US" sz="1400" dirty="0"/>
              <a:t>Optimize Data Upload</a:t>
            </a:r>
          </a:p>
          <a:p>
            <a:pPr lvl="1"/>
            <a:r>
              <a:rPr lang="en-US" sz="1400" dirty="0"/>
              <a:t>Optimize Data Processing</a:t>
            </a:r>
          </a:p>
          <a:p>
            <a:pPr lvl="1"/>
            <a:r>
              <a:rPr lang="en-US" sz="1400" dirty="0"/>
              <a:t>Organize and Structure Data (Data Conditioning)</a:t>
            </a:r>
          </a:p>
          <a:p>
            <a:pPr lvl="1"/>
            <a:r>
              <a:rPr lang="en-US" sz="1400" dirty="0"/>
              <a:t>Remove bad data points </a:t>
            </a:r>
          </a:p>
          <a:p>
            <a:r>
              <a:rPr lang="en-US" sz="1600" dirty="0"/>
              <a:t>Load data into Historian</a:t>
            </a:r>
          </a:p>
          <a:p>
            <a:pPr lvl="1"/>
            <a:r>
              <a:rPr lang="en-US" sz="1400" dirty="0"/>
              <a:t>Asset structure for equipment components</a:t>
            </a:r>
          </a:p>
          <a:p>
            <a:pPr lvl="1"/>
            <a:r>
              <a:rPr lang="en-US" sz="1400" dirty="0"/>
              <a:t>Create tags from sensor data</a:t>
            </a:r>
          </a:p>
          <a:p>
            <a:r>
              <a:rPr lang="en-US" sz="1600" dirty="0"/>
              <a:t>Create models</a:t>
            </a:r>
          </a:p>
          <a:p>
            <a:pPr lvl="1"/>
            <a:r>
              <a:rPr lang="en-US" sz="1400" dirty="0"/>
              <a:t>Incidents created from unplanned trips  </a:t>
            </a:r>
          </a:p>
          <a:p>
            <a:pPr lvl="1"/>
            <a:r>
              <a:rPr lang="en-US" sz="1400" dirty="0"/>
              <a:t>Component life models built from incidents</a:t>
            </a:r>
          </a:p>
          <a:p>
            <a:pPr lvl="1"/>
            <a:r>
              <a:rPr lang="en-US" sz="1400" dirty="0"/>
              <a:t>Deterioration models built from operational data</a:t>
            </a:r>
          </a:p>
          <a:p>
            <a:pPr lvl="1"/>
            <a:r>
              <a:rPr lang="en-US" sz="1400" dirty="0"/>
              <a:t>Remaining Life models built by combining both models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Example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1004" y="3491653"/>
            <a:ext cx="2780189" cy="170870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F65A92D-84D4-4081-A02A-5B7D3B7C98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0466" y="4631324"/>
            <a:ext cx="2062730" cy="136178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8DF5A3F-78BA-445B-8846-FBA751F9D4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32075" y="914400"/>
            <a:ext cx="3738113" cy="19050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6CE9E73-F62E-4D84-90BB-11910043AD3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97642" y="5241224"/>
            <a:ext cx="1934648" cy="850649"/>
          </a:xfrm>
          <a:prstGeom prst="rect">
            <a:avLst/>
          </a:prstGeom>
        </p:spPr>
      </p:pic>
      <p:sp>
        <p:nvSpPr>
          <p:cNvPr id="9" name="Arrow: Curved Left 8">
            <a:extLst>
              <a:ext uri="{FF2B5EF4-FFF2-40B4-BE49-F238E27FC236}">
                <a16:creationId xmlns:a16="http://schemas.microsoft.com/office/drawing/2014/main" id="{8A23055F-1EB2-4764-8672-8948E8F86732}"/>
              </a:ext>
            </a:extLst>
          </p:cNvPr>
          <p:cNvSpPr/>
          <p:nvPr/>
        </p:nvSpPr>
        <p:spPr>
          <a:xfrm rot="19110087" flipH="1">
            <a:off x="6555636" y="4755134"/>
            <a:ext cx="336923" cy="100074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solidFill>
                <a:schemeClr val="tx1"/>
              </a:solidFill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D5BB1A56-D150-4E0A-9F3B-8C0CE7C157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2145" y="4777052"/>
            <a:ext cx="3554306" cy="1395148"/>
          </a:xfrm>
          <a:prstGeom prst="rect">
            <a:avLst/>
          </a:prstGeom>
        </p:spPr>
      </p:pic>
      <p:sp>
        <p:nvSpPr>
          <p:cNvPr id="6" name="Arrow: Curved Left 5">
            <a:extLst>
              <a:ext uri="{FF2B5EF4-FFF2-40B4-BE49-F238E27FC236}">
                <a16:creationId xmlns:a16="http://schemas.microsoft.com/office/drawing/2014/main" id="{E2758443-4BB6-4AAD-B006-1985D5D01EBD}"/>
              </a:ext>
            </a:extLst>
          </p:cNvPr>
          <p:cNvSpPr/>
          <p:nvPr/>
        </p:nvSpPr>
        <p:spPr>
          <a:xfrm rot="5684732">
            <a:off x="5712721" y="4847894"/>
            <a:ext cx="387908" cy="2370703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solidFill>
                <a:schemeClr val="tx1"/>
              </a:solidFill>
            </a:endParaRPr>
          </a:p>
        </p:txBody>
      </p:sp>
      <p:sp>
        <p:nvSpPr>
          <p:cNvPr id="26" name="Arrow: Curved Left 25">
            <a:extLst>
              <a:ext uri="{FF2B5EF4-FFF2-40B4-BE49-F238E27FC236}">
                <a16:creationId xmlns:a16="http://schemas.microsoft.com/office/drawing/2014/main" id="{E5C61851-0896-4F97-B04B-6B2BD13073AE}"/>
              </a:ext>
            </a:extLst>
          </p:cNvPr>
          <p:cNvSpPr/>
          <p:nvPr/>
        </p:nvSpPr>
        <p:spPr>
          <a:xfrm rot="5054331" flipH="1">
            <a:off x="3413718" y="4615790"/>
            <a:ext cx="336923" cy="1000742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368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/>
    </mc:Choice>
    <mc:Fallback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405329-37E4-4DB2-B6BB-AEBC69C2465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Automation/Real-time Insights</a:t>
            </a:r>
          </a:p>
          <a:p>
            <a:pPr marL="0" indent="0">
              <a:buNone/>
            </a:pPr>
            <a:r>
              <a:rPr lang="en-US" dirty="0"/>
              <a:t>Sample Dashboard with multiple derived KPIs (built on </a:t>
            </a:r>
            <a:r>
              <a:rPr lang="en-US" dirty="0" err="1"/>
              <a:t>OSISoft</a:t>
            </a:r>
            <a:r>
              <a:rPr lang="en-US" dirty="0"/>
              <a:t> Technology)</a:t>
            </a:r>
            <a:endParaRPr lang="en-CA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B7E999F-8425-4475-A15B-334099C830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Example (cont’d)</a:t>
            </a:r>
            <a:endParaRPr lang="en-CA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7B2C31-B8B5-41F7-9364-E762E79FAA0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698" y="1456134"/>
            <a:ext cx="7898603" cy="3886200"/>
          </a:xfrm>
          <a:prstGeom prst="rect">
            <a:avLst/>
          </a:prstGeom>
        </p:spPr>
      </p:pic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2E997FF1-C285-4126-9592-4C16961ED9AD}"/>
              </a:ext>
            </a:extLst>
          </p:cNvPr>
          <p:cNvSpPr txBox="1">
            <a:spLocks/>
          </p:cNvSpPr>
          <p:nvPr/>
        </p:nvSpPr>
        <p:spPr>
          <a:xfrm>
            <a:off x="323852" y="1515666"/>
            <a:ext cx="8334375" cy="466725"/>
          </a:xfrm>
        </p:spPr>
        <p:txBody>
          <a:bodyPr anchor="t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b="0" kern="120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350">
                <a:latin typeface="Roboto"/>
              </a:rPr>
              <a:t> </a:t>
            </a:r>
            <a:endParaRPr lang="en-CA" sz="135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69DD08EE-E02B-4468-883C-CB008B7024FB}"/>
              </a:ext>
            </a:extLst>
          </p:cNvPr>
          <p:cNvSpPr/>
          <p:nvPr/>
        </p:nvSpPr>
        <p:spPr>
          <a:xfrm>
            <a:off x="990600" y="1905000"/>
            <a:ext cx="609600" cy="228600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270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/>
    </mc:Choice>
    <mc:Fallback xmlns="">
      <p:transition spd="slow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 Placeholder 93"/>
          <p:cNvSpPr>
            <a:spLocks noGrp="1"/>
          </p:cNvSpPr>
          <p:nvPr>
            <p:ph type="body" sz="quarter" idx="17"/>
          </p:nvPr>
        </p:nvSpPr>
        <p:spPr>
          <a:xfrm>
            <a:off x="457200" y="685800"/>
            <a:ext cx="8382000" cy="638856"/>
          </a:xfrm>
        </p:spPr>
        <p:txBody>
          <a:bodyPr/>
          <a:lstStyle/>
          <a:p>
            <a:pPr marL="0" indent="0">
              <a:buNone/>
            </a:pPr>
            <a:r>
              <a:rPr lang="en-CA" dirty="0"/>
              <a:t>End-to-end approach that is flexible and overcomes data constraints by combining engineering/physics and AI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4E406E6-C982-4A2D-B5EA-EA6FC6734B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spcBef>
                <a:spcPct val="20000"/>
              </a:spcBef>
            </a:pPr>
            <a:r>
              <a:rPr lang="en-US" sz="2400" dirty="0">
                <a:solidFill>
                  <a:srgbClr val="002E6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Approach</a:t>
            </a:r>
            <a:br>
              <a:rPr lang="en-US" sz="2400" dirty="0">
                <a:solidFill>
                  <a:srgbClr val="002E6E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endParaRPr lang="en-CA" sz="2400" dirty="0">
              <a:solidFill>
                <a:srgbClr val="002E6E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7" name="Isosceles Triangle 76">
            <a:extLst>
              <a:ext uri="{FF2B5EF4-FFF2-40B4-BE49-F238E27FC236}">
                <a16:creationId xmlns:a16="http://schemas.microsoft.com/office/drawing/2014/main" id="{DFB0FCFE-A557-4390-A30F-F9E858741736}"/>
              </a:ext>
            </a:extLst>
          </p:cNvPr>
          <p:cNvSpPr/>
          <p:nvPr/>
        </p:nvSpPr>
        <p:spPr>
          <a:xfrm rot="5400000">
            <a:off x="5011178" y="3224881"/>
            <a:ext cx="2385337" cy="228601"/>
          </a:xfrm>
          <a:prstGeom prst="triangl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C96878C4-DE08-4D01-93F1-ADB2687FF045}"/>
              </a:ext>
            </a:extLst>
          </p:cNvPr>
          <p:cNvSpPr/>
          <p:nvPr/>
        </p:nvSpPr>
        <p:spPr>
          <a:xfrm>
            <a:off x="6404233" y="1600200"/>
            <a:ext cx="2563955" cy="3970318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en-US" sz="1400" u="sng" dirty="0">
                <a:latin typeface="Calibri" panose="020F0502020204030204" pitchFamily="34" charset="0"/>
              </a:rPr>
              <a:t>Advantages</a:t>
            </a:r>
          </a:p>
          <a:p>
            <a:endParaRPr lang="en-US" sz="1400" u="sng" dirty="0">
              <a:latin typeface="Calibri" panose="020F0502020204030204" pitchFamily="34" charset="0"/>
            </a:endParaRPr>
          </a:p>
          <a:p>
            <a:pPr marL="134779" indent="-171450">
              <a:buFont typeface="Arial" panose="020B0604020202020204" pitchFamily="34" charset="0"/>
              <a:buChar char="•"/>
            </a:pPr>
            <a:r>
              <a:rPr lang="en-US" sz="1400" dirty="0">
                <a:latin typeface="Calibri" panose="020F0502020204030204" pitchFamily="34" charset="0"/>
              </a:rPr>
              <a:t>By incorporating usage severity at the heart of analytical workflow enables models to be </a:t>
            </a:r>
            <a:r>
              <a:rPr lang="en-US" sz="1400" b="1" dirty="0">
                <a:latin typeface="Calibri" panose="020F0502020204030204" pitchFamily="34" charset="0"/>
              </a:rPr>
              <a:t>flexible to industry, operating environments and usage behavior</a:t>
            </a:r>
            <a:endParaRPr lang="en-US" sz="1400" b="1" dirty="0">
              <a:latin typeface="Calibri" panose="020F0502020204030204" pitchFamily="34" charset="0"/>
              <a:cs typeface="Arial"/>
            </a:endParaRPr>
          </a:p>
          <a:p>
            <a:pPr marL="135000" indent="-171450">
              <a:buFont typeface="Arial" panose="020B0604020202020204" pitchFamily="34" charset="0"/>
              <a:buChar char="•"/>
            </a:pPr>
            <a:endParaRPr lang="en-US" sz="1400" dirty="0">
              <a:latin typeface="Calibri" panose="020F0502020204030204" pitchFamily="34" charset="0"/>
            </a:endParaRPr>
          </a:p>
          <a:p>
            <a:pPr marL="135000" indent="-171450">
              <a:buFont typeface="Arial" panose="020B0604020202020204" pitchFamily="34" charset="0"/>
              <a:buChar char="•"/>
            </a:pPr>
            <a:r>
              <a:rPr lang="en-US" sz="1400" b="1" dirty="0">
                <a:latin typeface="Calibri" panose="020F0502020204030204" pitchFamily="34" charset="0"/>
              </a:rPr>
              <a:t>Costly data requirements are reduced </a:t>
            </a:r>
            <a:r>
              <a:rPr lang="en-US" sz="1400" dirty="0">
                <a:latin typeface="Calibri" panose="020F0502020204030204" pitchFamily="34" charset="0"/>
              </a:rPr>
              <a:t>by using subject matter expertise to</a:t>
            </a:r>
          </a:p>
          <a:p>
            <a:pPr marL="520763" lvl="1" indent="-214313">
              <a:buFont typeface="Ubuntu Light" panose="020B0304030602030204" pitchFamily="34" charset="0"/>
              <a:buChar char="–"/>
            </a:pPr>
            <a:r>
              <a:rPr lang="en-US" sz="1400" dirty="0">
                <a:latin typeface="Calibri" panose="020F0502020204030204" pitchFamily="34" charset="0"/>
              </a:rPr>
              <a:t>Define key data requirements early on </a:t>
            </a:r>
          </a:p>
          <a:p>
            <a:pPr marL="520763" lvl="1" indent="-214313">
              <a:buFont typeface="Ubuntu Light" panose="020B0304030602030204" pitchFamily="34" charset="0"/>
              <a:buChar char="–"/>
            </a:pPr>
            <a:r>
              <a:rPr lang="en-US" sz="1400" dirty="0">
                <a:latin typeface="Calibri" panose="020F0502020204030204" pitchFamily="34" charset="0"/>
              </a:rPr>
              <a:t>Enrich data with engineering/physics models prior to AI</a:t>
            </a:r>
          </a:p>
        </p:txBody>
      </p:sp>
      <p:sp>
        <p:nvSpPr>
          <p:cNvPr id="183" name="Rounded Rectangle 4">
            <a:extLst>
              <a:ext uri="{FF2B5EF4-FFF2-40B4-BE49-F238E27FC236}">
                <a16:creationId xmlns:a16="http://schemas.microsoft.com/office/drawing/2014/main" id="{332913E0-3869-4BC8-A5A2-6427FEF7FC73}"/>
              </a:ext>
            </a:extLst>
          </p:cNvPr>
          <p:cNvSpPr/>
          <p:nvPr/>
        </p:nvSpPr>
        <p:spPr>
          <a:xfrm>
            <a:off x="169700" y="1676400"/>
            <a:ext cx="5709748" cy="3590504"/>
          </a:xfrm>
          <a:prstGeom prst="octagon">
            <a:avLst>
              <a:gd name="adj" fmla="val 8157"/>
            </a:avLst>
          </a:prstGeom>
          <a:solidFill>
            <a:schemeClr val="bg1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en-US" sz="1050" dirty="0">
                <a:solidFill>
                  <a:srgbClr val="000000"/>
                </a:solidFill>
                <a:latin typeface="Roboto" panose="02000000000000000000" pitchFamily="2" charset="0"/>
                <a:ea typeface="Roboto" panose="02000000000000000000" pitchFamily="2" charset="0"/>
              </a:rPr>
              <a:t> </a:t>
            </a:r>
            <a:endParaRPr lang="en-US" sz="105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84" name="TextBox 4">
            <a:extLst>
              <a:ext uri="{FF2B5EF4-FFF2-40B4-BE49-F238E27FC236}">
                <a16:creationId xmlns:a16="http://schemas.microsoft.com/office/drawing/2014/main" id="{62E9C629-BE67-4681-89B2-EE4212F2DB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5818" y="2002264"/>
            <a:ext cx="1234440" cy="617220"/>
          </a:xfrm>
          <a:prstGeom prst="rect">
            <a:avLst/>
          </a:prstGeom>
          <a:noFill/>
          <a:ln w="9525" cap="flat" cmpd="sng" algn="ctr">
            <a:noFill/>
            <a:prstDash val="solid"/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ot="0" vert="horz" wrap="square" lIns="34290" tIns="34290" rIns="34290" bIns="34290" anchor="ctr" anchorCtr="0" upright="1">
            <a:noAutofit/>
          </a:bodyPr>
          <a:lstStyle/>
          <a:p>
            <a:pPr algn="ctr" defTabSz="685800">
              <a:defRPr/>
            </a:pPr>
            <a:r>
              <a:rPr lang="en-US" sz="1100" ker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Roboto" panose="02000000000000000000" pitchFamily="2" charset="0"/>
              </a:rPr>
              <a:t>Define focus area</a:t>
            </a:r>
          </a:p>
        </p:txBody>
      </p:sp>
      <p:sp>
        <p:nvSpPr>
          <p:cNvPr id="185" name="TextBox 5">
            <a:extLst>
              <a:ext uri="{FF2B5EF4-FFF2-40B4-BE49-F238E27FC236}">
                <a16:creationId xmlns:a16="http://schemas.microsoft.com/office/drawing/2014/main" id="{DE528D41-A7C0-4579-AE7A-C8CF379425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75699" y="2002264"/>
            <a:ext cx="1234440" cy="617220"/>
          </a:xfrm>
          <a:prstGeom prst="rect">
            <a:avLst/>
          </a:prstGeom>
          <a:noFill/>
          <a:ln w="9525" cap="flat" cmpd="sng" algn="ctr">
            <a:noFill/>
            <a:prstDash val="solid"/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ot="0" vert="horz" wrap="square" lIns="34290" tIns="34290" rIns="34290" bIns="34290" anchor="ctr" anchorCtr="0" upright="1">
            <a:no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600" b="0" i="0" u="none" strike="noStrike" kern="0" cap="none" spc="0" normalizeH="0" baseline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 pitchFamily="34" charset="0"/>
                <a:ea typeface="Times New Roman" panose="02020603050405020304" pitchFamily="18" charset="0"/>
              </a:defRPr>
            </a:lvl1pPr>
          </a:lstStyle>
          <a:p>
            <a:r>
              <a:rPr lang="en-US" sz="1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Roboto" panose="02000000000000000000" pitchFamily="2" charset="0"/>
              </a:rPr>
              <a:t>Define </a:t>
            </a:r>
          </a:p>
          <a:p>
            <a:r>
              <a:rPr lang="en-US" sz="11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ea typeface="Roboto" panose="02000000000000000000" pitchFamily="2" charset="0"/>
              </a:rPr>
              <a:t>key parameters</a:t>
            </a:r>
          </a:p>
        </p:txBody>
      </p:sp>
      <p:sp>
        <p:nvSpPr>
          <p:cNvPr id="186" name="TextBox 7">
            <a:extLst>
              <a:ext uri="{FF2B5EF4-FFF2-40B4-BE49-F238E27FC236}">
                <a16:creationId xmlns:a16="http://schemas.microsoft.com/office/drawing/2014/main" id="{1B1EC897-E000-4299-9D1B-EBA1AE87342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442704" y="3185018"/>
            <a:ext cx="1234440" cy="617220"/>
          </a:xfrm>
          <a:prstGeom prst="rect">
            <a:avLst/>
          </a:prstGeom>
          <a:noFill/>
          <a:ln w="9525" cap="flat" cmpd="sng" algn="ctr">
            <a:noFill/>
            <a:prstDash val="solid"/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ot="0" vert="horz" wrap="square" lIns="34290" tIns="34290" rIns="34290" bIns="34290" anchor="ctr" anchorCtr="0" upright="1">
            <a:noAutofit/>
          </a:bodyPr>
          <a:lstStyle/>
          <a:p>
            <a:pPr algn="ctr" defTabSz="685800">
              <a:defRPr/>
            </a:pPr>
            <a:r>
              <a:rPr lang="en-US" sz="1100" ker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Roboto" panose="02000000000000000000" pitchFamily="2" charset="0"/>
              </a:rPr>
              <a:t>Analyze subset of data</a:t>
            </a:r>
          </a:p>
        </p:txBody>
      </p:sp>
      <p:sp>
        <p:nvSpPr>
          <p:cNvPr id="187" name="TextBox 6">
            <a:extLst>
              <a:ext uri="{FF2B5EF4-FFF2-40B4-BE49-F238E27FC236}">
                <a16:creationId xmlns:a16="http://schemas.microsoft.com/office/drawing/2014/main" id="{5CE0485C-56D6-45D7-976B-6CA00541AD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05244" y="2002264"/>
            <a:ext cx="1234440" cy="61722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ot="0" vert="horz" wrap="square" lIns="20574" tIns="34290" rIns="20574" bIns="34290" anchor="ctr" anchorCtr="0" upright="1">
            <a:noAutofit/>
          </a:bodyPr>
          <a:lstStyle/>
          <a:p>
            <a:pPr algn="ctr" defTabSz="685800">
              <a:defRPr/>
            </a:pPr>
            <a:r>
              <a:rPr lang="en-US" sz="1100" ker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Roboto" panose="02000000000000000000" pitchFamily="2" charset="0"/>
              </a:rPr>
              <a:t>Method to estimate usage severity</a:t>
            </a:r>
          </a:p>
        </p:txBody>
      </p:sp>
      <p:sp>
        <p:nvSpPr>
          <p:cNvPr id="188" name="TextBox 37">
            <a:extLst>
              <a:ext uri="{FF2B5EF4-FFF2-40B4-BE49-F238E27FC236}">
                <a16:creationId xmlns:a16="http://schemas.microsoft.com/office/drawing/2014/main" id="{249D01EC-9326-44EF-A6A9-F210AD8488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9442" y="3186058"/>
            <a:ext cx="1234440" cy="61722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ot="0" vert="horz" wrap="square" lIns="0" tIns="34290" rIns="0" bIns="34290" anchor="ctr" anchorCtr="0" upright="1">
            <a:noAutofit/>
          </a:bodyPr>
          <a:lstStyle/>
          <a:p>
            <a:pPr algn="ctr" defTabSz="685800">
              <a:defRPr/>
            </a:pPr>
            <a:r>
              <a:rPr lang="en-US" sz="1100" kern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Roboto" panose="02000000000000000000" pitchFamily="2" charset="0"/>
              </a:rPr>
              <a:t>Configure analysis algorithm</a:t>
            </a:r>
          </a:p>
        </p:txBody>
      </p:sp>
      <p:sp>
        <p:nvSpPr>
          <p:cNvPr id="189" name="TextBox 31">
            <a:extLst>
              <a:ext uri="{FF2B5EF4-FFF2-40B4-BE49-F238E27FC236}">
                <a16:creationId xmlns:a16="http://schemas.microsoft.com/office/drawing/2014/main" id="{1A45CC7F-7D36-4841-A134-6D5AA8CD8E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85003" y="4458605"/>
            <a:ext cx="1234440" cy="617220"/>
          </a:xfrm>
          <a:prstGeom prst="rect">
            <a:avLst/>
          </a:prstGeom>
          <a:noFill/>
          <a:ln w="9525" cap="flat" cmpd="sng" algn="ctr">
            <a:noFill/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ot="0" vert="horz" wrap="square" lIns="34290" tIns="34290" rIns="34290" bIns="34290" anchor="ctr" anchorCtr="0" upright="1">
            <a:noAutofit/>
          </a:bodyPr>
          <a:lstStyle/>
          <a:p>
            <a:pPr algn="ctr" defTabSz="685800">
              <a:defRPr/>
            </a:pPr>
            <a:r>
              <a:rPr lang="en-US" sz="1100" kern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Roboto" panose="02000000000000000000" pitchFamily="2" charset="0"/>
              </a:rPr>
              <a:t>Refine and a</a:t>
            </a:r>
            <a:r>
              <a:rPr lang="en-US" sz="1100" kern="0" dirty="0" err="1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Roboto" panose="02000000000000000000" pitchFamily="2" charset="0"/>
              </a:rPr>
              <a:t>utomate</a:t>
            </a:r>
            <a:r>
              <a:rPr lang="en-US" sz="1100" kern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Roboto" panose="02000000000000000000" pitchFamily="2" charset="0"/>
              </a:rPr>
              <a:t> for scalability</a:t>
            </a:r>
          </a:p>
        </p:txBody>
      </p:sp>
      <p:sp>
        <p:nvSpPr>
          <p:cNvPr id="190" name="TextBox 115">
            <a:extLst>
              <a:ext uri="{FF2B5EF4-FFF2-40B4-BE49-F238E27FC236}">
                <a16:creationId xmlns:a16="http://schemas.microsoft.com/office/drawing/2014/main" id="{3D679E98-063E-4393-A713-B853D51D44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08790" y="3189967"/>
            <a:ext cx="1234440" cy="617220"/>
          </a:xfrm>
          <a:prstGeom prst="rect">
            <a:avLst/>
          </a:prstGeom>
          <a:noFill/>
          <a:ln w="9525" cap="flat" cmpd="sng" algn="ctr">
            <a:noFill/>
            <a:prstDash val="solid"/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ot="0" vert="horz" wrap="square" lIns="34290" tIns="34290" rIns="34290" bIns="34290" anchor="ctr" anchorCtr="0" upright="1">
            <a:noAutofit/>
          </a:bodyPr>
          <a:lstStyle/>
          <a:p>
            <a:pPr algn="ctr" defTabSz="685800">
              <a:defRPr/>
            </a:pPr>
            <a:r>
              <a:rPr lang="en-US" sz="1100" kern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Roboto" panose="02000000000000000000" pitchFamily="2" charset="0"/>
              </a:rPr>
              <a:t>Perform Predictions</a:t>
            </a:r>
          </a:p>
        </p:txBody>
      </p:sp>
      <p:sp>
        <p:nvSpPr>
          <p:cNvPr id="191" name="TextBox 124">
            <a:extLst>
              <a:ext uri="{FF2B5EF4-FFF2-40B4-BE49-F238E27FC236}">
                <a16:creationId xmlns:a16="http://schemas.microsoft.com/office/drawing/2014/main" id="{EFA7B6B6-4813-4058-956F-272710F882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4636" y="4459065"/>
            <a:ext cx="1234440" cy="617220"/>
          </a:xfrm>
          <a:prstGeom prst="rect">
            <a:avLst/>
          </a:prstGeom>
          <a:noFill/>
          <a:ln w="9525" cap="flat" cmpd="sng" algn="ctr">
            <a:noFill/>
            <a:prstDash val="solid"/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ot="0" vert="horz" wrap="square" lIns="34290" tIns="34290" rIns="34290" bIns="34290" anchor="ctr" anchorCtr="0" upright="1">
            <a:noAutofit/>
          </a:bodyPr>
          <a:lstStyle/>
          <a:p>
            <a:pPr algn="ctr" defTabSz="685800">
              <a:defRPr/>
            </a:pPr>
            <a:r>
              <a:rPr lang="en-US" sz="1100" ker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Roboto" panose="02000000000000000000" pitchFamily="2" charset="0"/>
              </a:rPr>
              <a:t>Validate with field performance</a:t>
            </a:r>
          </a:p>
        </p:txBody>
      </p:sp>
      <p:sp>
        <p:nvSpPr>
          <p:cNvPr id="192" name="TextBox 125">
            <a:extLst>
              <a:ext uri="{FF2B5EF4-FFF2-40B4-BE49-F238E27FC236}">
                <a16:creationId xmlns:a16="http://schemas.microsoft.com/office/drawing/2014/main" id="{30388A44-316A-4291-B98D-6822C2291C5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26844" y="4458605"/>
            <a:ext cx="1234440" cy="617220"/>
          </a:xfrm>
          <a:prstGeom prst="rect">
            <a:avLst/>
          </a:prstGeom>
          <a:noFill/>
          <a:ln w="9525" cap="flat" cmpd="sng" algn="ctr">
            <a:noFill/>
            <a:prstDash val="solid"/>
            <a:headEnd/>
            <a:tailEnd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ot="0" vert="horz" wrap="square" lIns="34290" tIns="34290" rIns="34290" bIns="34290" anchor="ctr" anchorCtr="0" upright="1">
            <a:noAutofit/>
          </a:bodyPr>
          <a:lstStyle/>
          <a:p>
            <a:pPr algn="ctr" defTabSz="685800">
              <a:defRPr/>
            </a:pPr>
            <a:r>
              <a:rPr lang="en-US" sz="1100" kern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ea typeface="Roboto" panose="02000000000000000000" pitchFamily="2" charset="0"/>
              </a:rPr>
              <a:t>Productize automated analysis algorithm</a:t>
            </a:r>
          </a:p>
        </p:txBody>
      </p:sp>
      <p:cxnSp>
        <p:nvCxnSpPr>
          <p:cNvPr id="193" name="Straight Arrow Connector 192">
            <a:extLst>
              <a:ext uri="{FF2B5EF4-FFF2-40B4-BE49-F238E27FC236}">
                <a16:creationId xmlns:a16="http://schemas.microsoft.com/office/drawing/2014/main" id="{490926F9-6E63-4706-9406-E9381A2B3625}"/>
              </a:ext>
            </a:extLst>
          </p:cNvPr>
          <p:cNvCxnSpPr>
            <a:stCxn id="184" idx="3"/>
            <a:endCxn id="185" idx="1"/>
          </p:cNvCxnSpPr>
          <p:nvPr/>
        </p:nvCxnSpPr>
        <p:spPr>
          <a:xfrm>
            <a:off x="1670258" y="2310874"/>
            <a:ext cx="605441" cy="0"/>
          </a:xfrm>
          <a:prstGeom prst="straightConnector1">
            <a:avLst/>
          </a:prstGeom>
          <a:ln w="19050">
            <a:solidFill>
              <a:srgbClr val="527AB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4" name="Straight Arrow Connector 193">
            <a:extLst>
              <a:ext uri="{FF2B5EF4-FFF2-40B4-BE49-F238E27FC236}">
                <a16:creationId xmlns:a16="http://schemas.microsoft.com/office/drawing/2014/main" id="{1754D684-AAD5-4CB3-A5EE-834F2B135D12}"/>
              </a:ext>
            </a:extLst>
          </p:cNvPr>
          <p:cNvCxnSpPr>
            <a:stCxn id="185" idx="3"/>
            <a:endCxn id="187" idx="1"/>
          </p:cNvCxnSpPr>
          <p:nvPr/>
        </p:nvCxnSpPr>
        <p:spPr>
          <a:xfrm>
            <a:off x="3510139" y="2310874"/>
            <a:ext cx="595105" cy="0"/>
          </a:xfrm>
          <a:prstGeom prst="straightConnector1">
            <a:avLst/>
          </a:prstGeom>
          <a:ln w="19050">
            <a:solidFill>
              <a:srgbClr val="527AB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5" name="Elbow Connector 31">
            <a:extLst>
              <a:ext uri="{FF2B5EF4-FFF2-40B4-BE49-F238E27FC236}">
                <a16:creationId xmlns:a16="http://schemas.microsoft.com/office/drawing/2014/main" id="{69D1C627-F911-41FC-8EC4-E55C1AB31E78}"/>
              </a:ext>
            </a:extLst>
          </p:cNvPr>
          <p:cNvCxnSpPr>
            <a:cxnSpLocks/>
            <a:stCxn id="187" idx="3"/>
            <a:endCxn id="188" idx="1"/>
          </p:cNvCxnSpPr>
          <p:nvPr/>
        </p:nvCxnSpPr>
        <p:spPr>
          <a:xfrm flipH="1">
            <a:off x="449442" y="2310874"/>
            <a:ext cx="4890242" cy="1183794"/>
          </a:xfrm>
          <a:prstGeom prst="bentConnector5">
            <a:avLst>
              <a:gd name="adj1" fmla="val -3506"/>
              <a:gd name="adj2" fmla="val 35172"/>
              <a:gd name="adj3" fmla="val 103506"/>
            </a:avLst>
          </a:prstGeom>
          <a:ln w="19050">
            <a:solidFill>
              <a:srgbClr val="527AB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6" name="Straight Arrow Connector 195">
            <a:extLst>
              <a:ext uri="{FF2B5EF4-FFF2-40B4-BE49-F238E27FC236}">
                <a16:creationId xmlns:a16="http://schemas.microsoft.com/office/drawing/2014/main" id="{4D7D1C33-314B-43A6-8222-29AA84DFA147}"/>
              </a:ext>
            </a:extLst>
          </p:cNvPr>
          <p:cNvCxnSpPr>
            <a:cxnSpLocks/>
            <a:endCxn id="190" idx="1"/>
          </p:cNvCxnSpPr>
          <p:nvPr/>
        </p:nvCxnSpPr>
        <p:spPr>
          <a:xfrm>
            <a:off x="3677145" y="3493628"/>
            <a:ext cx="531646" cy="4949"/>
          </a:xfrm>
          <a:prstGeom prst="straightConnector1">
            <a:avLst/>
          </a:prstGeom>
          <a:ln w="19050">
            <a:solidFill>
              <a:srgbClr val="527AB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7" name="Straight Arrow Connector 196">
            <a:extLst>
              <a:ext uri="{FF2B5EF4-FFF2-40B4-BE49-F238E27FC236}">
                <a16:creationId xmlns:a16="http://schemas.microsoft.com/office/drawing/2014/main" id="{7486EEC2-CF43-45B5-948F-11D61B8BC9CE}"/>
              </a:ext>
            </a:extLst>
          </p:cNvPr>
          <p:cNvCxnSpPr>
            <a:cxnSpLocks/>
            <a:stCxn id="189" idx="3"/>
            <a:endCxn id="192" idx="1"/>
          </p:cNvCxnSpPr>
          <p:nvPr/>
        </p:nvCxnSpPr>
        <p:spPr>
          <a:xfrm>
            <a:off x="3819443" y="4767215"/>
            <a:ext cx="607401" cy="0"/>
          </a:xfrm>
          <a:prstGeom prst="straightConnector1">
            <a:avLst/>
          </a:prstGeom>
          <a:ln w="19050">
            <a:solidFill>
              <a:srgbClr val="527AB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8" name="Elbow Connector 37">
            <a:extLst>
              <a:ext uri="{FF2B5EF4-FFF2-40B4-BE49-F238E27FC236}">
                <a16:creationId xmlns:a16="http://schemas.microsoft.com/office/drawing/2014/main" id="{9E4D11CD-5835-454E-8F33-30444BDBB0AB}"/>
              </a:ext>
            </a:extLst>
          </p:cNvPr>
          <p:cNvCxnSpPr>
            <a:cxnSpLocks/>
            <a:stCxn id="190" idx="3"/>
            <a:endCxn id="191" idx="1"/>
          </p:cNvCxnSpPr>
          <p:nvPr/>
        </p:nvCxnSpPr>
        <p:spPr>
          <a:xfrm flipH="1">
            <a:off x="784636" y="3498578"/>
            <a:ext cx="4658594" cy="1269098"/>
          </a:xfrm>
          <a:prstGeom prst="bentConnector5">
            <a:avLst>
              <a:gd name="adj1" fmla="val -3680"/>
              <a:gd name="adj2" fmla="val 43889"/>
              <a:gd name="adj3" fmla="val 103680"/>
            </a:avLst>
          </a:prstGeom>
          <a:ln w="19050">
            <a:solidFill>
              <a:srgbClr val="527AB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9" name="Straight Arrow Connector 198">
            <a:extLst>
              <a:ext uri="{FF2B5EF4-FFF2-40B4-BE49-F238E27FC236}">
                <a16:creationId xmlns:a16="http://schemas.microsoft.com/office/drawing/2014/main" id="{BFC04C00-C13C-44E4-AF77-C0DD384F2D4F}"/>
              </a:ext>
            </a:extLst>
          </p:cNvPr>
          <p:cNvCxnSpPr>
            <a:cxnSpLocks/>
            <a:endCxn id="186" idx="1"/>
          </p:cNvCxnSpPr>
          <p:nvPr/>
        </p:nvCxnSpPr>
        <p:spPr>
          <a:xfrm flipV="1">
            <a:off x="1683883" y="3493628"/>
            <a:ext cx="758822" cy="1041"/>
          </a:xfrm>
          <a:prstGeom prst="straightConnector1">
            <a:avLst/>
          </a:prstGeom>
          <a:ln w="19050">
            <a:solidFill>
              <a:srgbClr val="527AB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0" name="Straight Arrow Connector 199">
            <a:extLst>
              <a:ext uri="{FF2B5EF4-FFF2-40B4-BE49-F238E27FC236}">
                <a16:creationId xmlns:a16="http://schemas.microsoft.com/office/drawing/2014/main" id="{4510B79A-0E06-43B2-A0D8-CAE27E2F1509}"/>
              </a:ext>
            </a:extLst>
          </p:cNvPr>
          <p:cNvCxnSpPr>
            <a:cxnSpLocks/>
            <a:stCxn id="191" idx="3"/>
            <a:endCxn id="189" idx="1"/>
          </p:cNvCxnSpPr>
          <p:nvPr/>
        </p:nvCxnSpPr>
        <p:spPr>
          <a:xfrm flipV="1">
            <a:off x="2019076" y="4767215"/>
            <a:ext cx="565927" cy="461"/>
          </a:xfrm>
          <a:prstGeom prst="straightConnector1">
            <a:avLst/>
          </a:prstGeom>
          <a:ln w="19050">
            <a:solidFill>
              <a:srgbClr val="527AB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1" name="Group 200">
            <a:extLst>
              <a:ext uri="{FF2B5EF4-FFF2-40B4-BE49-F238E27FC236}">
                <a16:creationId xmlns:a16="http://schemas.microsoft.com/office/drawing/2014/main" id="{658DA2DD-DBC0-4096-B5D0-7F67463F1095}"/>
              </a:ext>
            </a:extLst>
          </p:cNvPr>
          <p:cNvGrpSpPr/>
          <p:nvPr/>
        </p:nvGrpSpPr>
        <p:grpSpPr>
          <a:xfrm>
            <a:off x="1140814" y="2913308"/>
            <a:ext cx="357743" cy="323393"/>
            <a:chOff x="6798742" y="813118"/>
            <a:chExt cx="476991" cy="431190"/>
          </a:xfrm>
        </p:grpSpPr>
        <p:pic>
          <p:nvPicPr>
            <p:cNvPr id="202" name="Graphic 201" descr="Head with gears">
              <a:extLst>
                <a:ext uri="{FF2B5EF4-FFF2-40B4-BE49-F238E27FC236}">
                  <a16:creationId xmlns:a16="http://schemas.microsoft.com/office/drawing/2014/main" id="{210BD6CE-02DE-45EC-A678-BE1CDFE24A9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840547" y="822202"/>
              <a:ext cx="422106" cy="422106"/>
            </a:xfrm>
            <a:prstGeom prst="rect">
              <a:avLst/>
            </a:prstGeom>
          </p:spPr>
        </p:pic>
        <p:sp>
          <p:nvSpPr>
            <p:cNvPr id="203" name="Oval 202">
              <a:extLst>
                <a:ext uri="{FF2B5EF4-FFF2-40B4-BE49-F238E27FC236}">
                  <a16:creationId xmlns:a16="http://schemas.microsoft.com/office/drawing/2014/main" id="{B30C87BD-E9A9-4237-8896-BD338176B2D9}"/>
                </a:ext>
              </a:extLst>
            </p:cNvPr>
            <p:cNvSpPr/>
            <p:nvPr/>
          </p:nvSpPr>
          <p:spPr>
            <a:xfrm>
              <a:off x="6798742" y="813118"/>
              <a:ext cx="476991" cy="422106"/>
            </a:xfrm>
            <a:prstGeom prst="ellipse">
              <a:avLst/>
            </a:prstGeom>
            <a:noFill/>
            <a:ln>
              <a:solidFill>
                <a:schemeClr val="accent5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207" name="Group 206">
            <a:extLst>
              <a:ext uri="{FF2B5EF4-FFF2-40B4-BE49-F238E27FC236}">
                <a16:creationId xmlns:a16="http://schemas.microsoft.com/office/drawing/2014/main" id="{3FD2B977-E6A0-4808-B04A-9B8E4DAAB56E}"/>
              </a:ext>
            </a:extLst>
          </p:cNvPr>
          <p:cNvGrpSpPr/>
          <p:nvPr/>
        </p:nvGrpSpPr>
        <p:grpSpPr>
          <a:xfrm>
            <a:off x="2724605" y="1726191"/>
            <a:ext cx="358022" cy="348010"/>
            <a:chOff x="4629388" y="776248"/>
            <a:chExt cx="477363" cy="464013"/>
          </a:xfrm>
        </p:grpSpPr>
        <p:pic>
          <p:nvPicPr>
            <p:cNvPr id="208" name="Graphic 207" descr="Scientist">
              <a:extLst>
                <a:ext uri="{FF2B5EF4-FFF2-40B4-BE49-F238E27FC236}">
                  <a16:creationId xmlns:a16="http://schemas.microsoft.com/office/drawing/2014/main" id="{D925E92C-9C16-4506-B49B-CFFFD020035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663803" y="776248"/>
              <a:ext cx="442948" cy="442948"/>
            </a:xfrm>
            <a:prstGeom prst="rect">
              <a:avLst/>
            </a:prstGeom>
          </p:spPr>
        </p:pic>
        <p:sp>
          <p:nvSpPr>
            <p:cNvPr id="209" name="Oval 208">
              <a:extLst>
                <a:ext uri="{FF2B5EF4-FFF2-40B4-BE49-F238E27FC236}">
                  <a16:creationId xmlns:a16="http://schemas.microsoft.com/office/drawing/2014/main" id="{F25FACFA-F7B1-41C4-918C-057ED716A4F1}"/>
                </a:ext>
              </a:extLst>
            </p:cNvPr>
            <p:cNvSpPr/>
            <p:nvPr/>
          </p:nvSpPr>
          <p:spPr>
            <a:xfrm>
              <a:off x="4629388" y="818155"/>
              <a:ext cx="476991" cy="422106"/>
            </a:xfrm>
            <a:prstGeom prst="ellipse">
              <a:avLst/>
            </a:prstGeom>
            <a:noFill/>
            <a:ln>
              <a:solidFill>
                <a:schemeClr val="accent5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210" name="Group 209">
            <a:extLst>
              <a:ext uri="{FF2B5EF4-FFF2-40B4-BE49-F238E27FC236}">
                <a16:creationId xmlns:a16="http://schemas.microsoft.com/office/drawing/2014/main" id="{ABD35D67-704E-4EE7-BD14-94B332038C82}"/>
              </a:ext>
            </a:extLst>
          </p:cNvPr>
          <p:cNvGrpSpPr/>
          <p:nvPr/>
        </p:nvGrpSpPr>
        <p:grpSpPr>
          <a:xfrm>
            <a:off x="914400" y="1748775"/>
            <a:ext cx="358022" cy="348010"/>
            <a:chOff x="4629388" y="776248"/>
            <a:chExt cx="477363" cy="464013"/>
          </a:xfrm>
        </p:grpSpPr>
        <p:pic>
          <p:nvPicPr>
            <p:cNvPr id="211" name="Graphic 210" descr="Scientist">
              <a:extLst>
                <a:ext uri="{FF2B5EF4-FFF2-40B4-BE49-F238E27FC236}">
                  <a16:creationId xmlns:a16="http://schemas.microsoft.com/office/drawing/2014/main" id="{6470FD59-DCF1-4F78-B14B-BF31D503641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663803" y="776248"/>
              <a:ext cx="442948" cy="442948"/>
            </a:xfrm>
            <a:prstGeom prst="rect">
              <a:avLst/>
            </a:prstGeom>
          </p:spPr>
        </p:pic>
        <p:sp>
          <p:nvSpPr>
            <p:cNvPr id="212" name="Oval 211">
              <a:extLst>
                <a:ext uri="{FF2B5EF4-FFF2-40B4-BE49-F238E27FC236}">
                  <a16:creationId xmlns:a16="http://schemas.microsoft.com/office/drawing/2014/main" id="{725EA47A-5B81-49C8-A100-8C50DF1E9972}"/>
                </a:ext>
              </a:extLst>
            </p:cNvPr>
            <p:cNvSpPr/>
            <p:nvPr/>
          </p:nvSpPr>
          <p:spPr>
            <a:xfrm>
              <a:off x="4629388" y="818155"/>
              <a:ext cx="476991" cy="422106"/>
            </a:xfrm>
            <a:prstGeom prst="ellipse">
              <a:avLst/>
            </a:prstGeom>
            <a:noFill/>
            <a:ln>
              <a:solidFill>
                <a:schemeClr val="accent5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213" name="Group 212">
            <a:extLst>
              <a:ext uri="{FF2B5EF4-FFF2-40B4-BE49-F238E27FC236}">
                <a16:creationId xmlns:a16="http://schemas.microsoft.com/office/drawing/2014/main" id="{9A7C8DE3-F70E-4473-99AF-74AC828AFC6A}"/>
              </a:ext>
            </a:extLst>
          </p:cNvPr>
          <p:cNvGrpSpPr/>
          <p:nvPr/>
        </p:nvGrpSpPr>
        <p:grpSpPr>
          <a:xfrm>
            <a:off x="4556242" y="1726191"/>
            <a:ext cx="358022" cy="348010"/>
            <a:chOff x="4629388" y="776248"/>
            <a:chExt cx="477363" cy="464013"/>
          </a:xfrm>
        </p:grpSpPr>
        <p:pic>
          <p:nvPicPr>
            <p:cNvPr id="214" name="Graphic 213" descr="Scientist">
              <a:extLst>
                <a:ext uri="{FF2B5EF4-FFF2-40B4-BE49-F238E27FC236}">
                  <a16:creationId xmlns:a16="http://schemas.microsoft.com/office/drawing/2014/main" id="{8C47F53D-39F7-4730-ADD0-62A10696694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663803" y="776248"/>
              <a:ext cx="442948" cy="442948"/>
            </a:xfrm>
            <a:prstGeom prst="rect">
              <a:avLst/>
            </a:prstGeom>
          </p:spPr>
        </p:pic>
        <p:sp>
          <p:nvSpPr>
            <p:cNvPr id="215" name="Oval 214">
              <a:extLst>
                <a:ext uri="{FF2B5EF4-FFF2-40B4-BE49-F238E27FC236}">
                  <a16:creationId xmlns:a16="http://schemas.microsoft.com/office/drawing/2014/main" id="{8B1B3AEE-4B1D-4760-8DAD-32110130623D}"/>
                </a:ext>
              </a:extLst>
            </p:cNvPr>
            <p:cNvSpPr/>
            <p:nvPr/>
          </p:nvSpPr>
          <p:spPr>
            <a:xfrm>
              <a:off x="4629388" y="818155"/>
              <a:ext cx="476991" cy="422106"/>
            </a:xfrm>
            <a:prstGeom prst="ellipse">
              <a:avLst/>
            </a:prstGeom>
            <a:noFill/>
            <a:ln>
              <a:solidFill>
                <a:schemeClr val="accent5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216" name="Group 215">
            <a:extLst>
              <a:ext uri="{FF2B5EF4-FFF2-40B4-BE49-F238E27FC236}">
                <a16:creationId xmlns:a16="http://schemas.microsoft.com/office/drawing/2014/main" id="{F091888D-649F-423C-95AF-42DAD2B714C5}"/>
              </a:ext>
            </a:extLst>
          </p:cNvPr>
          <p:cNvGrpSpPr/>
          <p:nvPr/>
        </p:nvGrpSpPr>
        <p:grpSpPr>
          <a:xfrm>
            <a:off x="705124" y="2884945"/>
            <a:ext cx="358022" cy="348010"/>
            <a:chOff x="4629388" y="776248"/>
            <a:chExt cx="477363" cy="464013"/>
          </a:xfrm>
        </p:grpSpPr>
        <p:pic>
          <p:nvPicPr>
            <p:cNvPr id="217" name="Graphic 216" descr="Scientist">
              <a:extLst>
                <a:ext uri="{FF2B5EF4-FFF2-40B4-BE49-F238E27FC236}">
                  <a16:creationId xmlns:a16="http://schemas.microsoft.com/office/drawing/2014/main" id="{3D488DE3-F537-451C-8677-2A4A9EBA71B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663803" y="776248"/>
              <a:ext cx="442948" cy="442948"/>
            </a:xfrm>
            <a:prstGeom prst="rect">
              <a:avLst/>
            </a:prstGeom>
          </p:spPr>
        </p:pic>
        <p:sp>
          <p:nvSpPr>
            <p:cNvPr id="218" name="Oval 217">
              <a:extLst>
                <a:ext uri="{FF2B5EF4-FFF2-40B4-BE49-F238E27FC236}">
                  <a16:creationId xmlns:a16="http://schemas.microsoft.com/office/drawing/2014/main" id="{7AB708F8-29CE-428D-A0EB-8D63C8BE84A4}"/>
                </a:ext>
              </a:extLst>
            </p:cNvPr>
            <p:cNvSpPr/>
            <p:nvPr/>
          </p:nvSpPr>
          <p:spPr>
            <a:xfrm>
              <a:off x="4629388" y="818155"/>
              <a:ext cx="476991" cy="422106"/>
            </a:xfrm>
            <a:prstGeom prst="ellipse">
              <a:avLst/>
            </a:prstGeom>
            <a:noFill/>
            <a:ln>
              <a:solidFill>
                <a:schemeClr val="accent5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219" name="Group 218">
            <a:extLst>
              <a:ext uri="{FF2B5EF4-FFF2-40B4-BE49-F238E27FC236}">
                <a16:creationId xmlns:a16="http://schemas.microsoft.com/office/drawing/2014/main" id="{DFA5342D-CB0D-4BCB-B9A9-F14BC5F93868}"/>
              </a:ext>
            </a:extLst>
          </p:cNvPr>
          <p:cNvGrpSpPr/>
          <p:nvPr/>
        </p:nvGrpSpPr>
        <p:grpSpPr>
          <a:xfrm>
            <a:off x="5093837" y="4187293"/>
            <a:ext cx="357743" cy="323393"/>
            <a:chOff x="6798742" y="813118"/>
            <a:chExt cx="476991" cy="431190"/>
          </a:xfrm>
        </p:grpSpPr>
        <p:pic>
          <p:nvPicPr>
            <p:cNvPr id="220" name="Graphic 219" descr="Head with gears">
              <a:extLst>
                <a:ext uri="{FF2B5EF4-FFF2-40B4-BE49-F238E27FC236}">
                  <a16:creationId xmlns:a16="http://schemas.microsoft.com/office/drawing/2014/main" id="{CA640F50-3F73-4071-BCBA-6133BC099C1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840547" y="822202"/>
              <a:ext cx="422106" cy="422106"/>
            </a:xfrm>
            <a:prstGeom prst="rect">
              <a:avLst/>
            </a:prstGeom>
          </p:spPr>
        </p:pic>
        <p:sp>
          <p:nvSpPr>
            <p:cNvPr id="221" name="Oval 220">
              <a:extLst>
                <a:ext uri="{FF2B5EF4-FFF2-40B4-BE49-F238E27FC236}">
                  <a16:creationId xmlns:a16="http://schemas.microsoft.com/office/drawing/2014/main" id="{493996EC-BC83-48EE-9742-5B8008C45B7F}"/>
                </a:ext>
              </a:extLst>
            </p:cNvPr>
            <p:cNvSpPr/>
            <p:nvPr/>
          </p:nvSpPr>
          <p:spPr>
            <a:xfrm>
              <a:off x="6798742" y="813118"/>
              <a:ext cx="476991" cy="422106"/>
            </a:xfrm>
            <a:prstGeom prst="ellipse">
              <a:avLst/>
            </a:prstGeom>
            <a:noFill/>
            <a:ln>
              <a:solidFill>
                <a:schemeClr val="accent5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222" name="Group 221">
            <a:extLst>
              <a:ext uri="{FF2B5EF4-FFF2-40B4-BE49-F238E27FC236}">
                <a16:creationId xmlns:a16="http://schemas.microsoft.com/office/drawing/2014/main" id="{3F3102F8-6C43-422D-BDEE-AACC476F90AB}"/>
              </a:ext>
            </a:extLst>
          </p:cNvPr>
          <p:cNvGrpSpPr/>
          <p:nvPr/>
        </p:nvGrpSpPr>
        <p:grpSpPr>
          <a:xfrm>
            <a:off x="4658147" y="4158931"/>
            <a:ext cx="358022" cy="348010"/>
            <a:chOff x="4629388" y="776248"/>
            <a:chExt cx="477363" cy="464013"/>
          </a:xfrm>
        </p:grpSpPr>
        <p:pic>
          <p:nvPicPr>
            <p:cNvPr id="223" name="Graphic 222" descr="Scientist">
              <a:extLst>
                <a:ext uri="{FF2B5EF4-FFF2-40B4-BE49-F238E27FC236}">
                  <a16:creationId xmlns:a16="http://schemas.microsoft.com/office/drawing/2014/main" id="{5889948A-8276-46BA-B058-8E5516ACAE7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663803" y="776248"/>
              <a:ext cx="442948" cy="442948"/>
            </a:xfrm>
            <a:prstGeom prst="rect">
              <a:avLst/>
            </a:prstGeom>
          </p:spPr>
        </p:pic>
        <p:sp>
          <p:nvSpPr>
            <p:cNvPr id="224" name="Oval 223">
              <a:extLst>
                <a:ext uri="{FF2B5EF4-FFF2-40B4-BE49-F238E27FC236}">
                  <a16:creationId xmlns:a16="http://schemas.microsoft.com/office/drawing/2014/main" id="{3993B598-1335-49FF-90F3-06F50DB22C1A}"/>
                </a:ext>
              </a:extLst>
            </p:cNvPr>
            <p:cNvSpPr/>
            <p:nvPr/>
          </p:nvSpPr>
          <p:spPr>
            <a:xfrm>
              <a:off x="4629388" y="818155"/>
              <a:ext cx="476991" cy="422106"/>
            </a:xfrm>
            <a:prstGeom prst="ellipse">
              <a:avLst/>
            </a:prstGeom>
            <a:noFill/>
            <a:ln>
              <a:solidFill>
                <a:schemeClr val="accent5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225" name="Ink 224">
                <a:extLst>
                  <a:ext uri="{FF2B5EF4-FFF2-40B4-BE49-F238E27FC236}">
                    <a16:creationId xmlns:a16="http://schemas.microsoft.com/office/drawing/2014/main" id="{4B8BDF2A-16B9-43DA-9208-3E56123D4C68}"/>
                  </a:ext>
                </a:extLst>
              </p14:cNvPr>
              <p14:cNvContentPartPr/>
              <p14:nvPr/>
            </p14:nvContentPartPr>
            <p14:xfrm>
              <a:off x="1495777" y="2251524"/>
              <a:ext cx="5400" cy="2430"/>
            </p14:xfrm>
          </p:contentPart>
        </mc:Choice>
        <mc:Fallback xmlns="">
          <p:pic>
            <p:nvPicPr>
              <p:cNvPr id="225" name="Ink 224">
                <a:extLst>
                  <a:ext uri="{FF2B5EF4-FFF2-40B4-BE49-F238E27FC236}">
                    <a16:creationId xmlns:a16="http://schemas.microsoft.com/office/drawing/2014/main" id="{4B8BDF2A-16B9-43DA-9208-3E56123D4C68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486777" y="2242845"/>
                <a:ext cx="23040" cy="19440"/>
              </a:xfrm>
              <a:prstGeom prst="rect">
                <a:avLst/>
              </a:prstGeom>
            </p:spPr>
          </p:pic>
        </mc:Fallback>
      </mc:AlternateContent>
      <p:grpSp>
        <p:nvGrpSpPr>
          <p:cNvPr id="226" name="Group 225">
            <a:extLst>
              <a:ext uri="{FF2B5EF4-FFF2-40B4-BE49-F238E27FC236}">
                <a16:creationId xmlns:a16="http://schemas.microsoft.com/office/drawing/2014/main" id="{20AD2914-F4C1-44E4-A21F-BFD1EDE31B2D}"/>
              </a:ext>
            </a:extLst>
          </p:cNvPr>
          <p:cNvGrpSpPr/>
          <p:nvPr/>
        </p:nvGrpSpPr>
        <p:grpSpPr>
          <a:xfrm>
            <a:off x="4647139" y="2920121"/>
            <a:ext cx="357743" cy="323393"/>
            <a:chOff x="6798742" y="813118"/>
            <a:chExt cx="476991" cy="431190"/>
          </a:xfrm>
        </p:grpSpPr>
        <p:pic>
          <p:nvPicPr>
            <p:cNvPr id="227" name="Graphic 226" descr="Head with gears">
              <a:extLst>
                <a:ext uri="{FF2B5EF4-FFF2-40B4-BE49-F238E27FC236}">
                  <a16:creationId xmlns:a16="http://schemas.microsoft.com/office/drawing/2014/main" id="{FC642974-9ABB-4442-B703-2CF40BA3D5D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840547" y="822202"/>
              <a:ext cx="422106" cy="422106"/>
            </a:xfrm>
            <a:prstGeom prst="rect">
              <a:avLst/>
            </a:prstGeom>
          </p:spPr>
        </p:pic>
        <p:sp>
          <p:nvSpPr>
            <p:cNvPr id="228" name="Oval 227">
              <a:extLst>
                <a:ext uri="{FF2B5EF4-FFF2-40B4-BE49-F238E27FC236}">
                  <a16:creationId xmlns:a16="http://schemas.microsoft.com/office/drawing/2014/main" id="{5D3D67F3-831E-4727-927F-D850720B348E}"/>
                </a:ext>
              </a:extLst>
            </p:cNvPr>
            <p:cNvSpPr/>
            <p:nvPr/>
          </p:nvSpPr>
          <p:spPr>
            <a:xfrm>
              <a:off x="6798742" y="813118"/>
              <a:ext cx="476991" cy="422106"/>
            </a:xfrm>
            <a:prstGeom prst="ellipse">
              <a:avLst/>
            </a:prstGeom>
            <a:noFill/>
            <a:ln>
              <a:solidFill>
                <a:schemeClr val="accent5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232" name="Group 231">
            <a:extLst>
              <a:ext uri="{FF2B5EF4-FFF2-40B4-BE49-F238E27FC236}">
                <a16:creationId xmlns:a16="http://schemas.microsoft.com/office/drawing/2014/main" id="{2B8B1466-6939-4183-B32D-D1355AF8B598}"/>
              </a:ext>
            </a:extLst>
          </p:cNvPr>
          <p:cNvGrpSpPr/>
          <p:nvPr/>
        </p:nvGrpSpPr>
        <p:grpSpPr>
          <a:xfrm>
            <a:off x="1219200" y="4143862"/>
            <a:ext cx="358022" cy="348010"/>
            <a:chOff x="4629388" y="776248"/>
            <a:chExt cx="477363" cy="464013"/>
          </a:xfrm>
        </p:grpSpPr>
        <p:pic>
          <p:nvPicPr>
            <p:cNvPr id="233" name="Graphic 232" descr="Scientist">
              <a:extLst>
                <a:ext uri="{FF2B5EF4-FFF2-40B4-BE49-F238E27FC236}">
                  <a16:creationId xmlns:a16="http://schemas.microsoft.com/office/drawing/2014/main" id="{3A62BAF9-5481-42BE-9A74-4D58693568E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663803" y="776248"/>
              <a:ext cx="442948" cy="442948"/>
            </a:xfrm>
            <a:prstGeom prst="rect">
              <a:avLst/>
            </a:prstGeom>
          </p:spPr>
        </p:pic>
        <p:sp>
          <p:nvSpPr>
            <p:cNvPr id="234" name="Oval 233">
              <a:extLst>
                <a:ext uri="{FF2B5EF4-FFF2-40B4-BE49-F238E27FC236}">
                  <a16:creationId xmlns:a16="http://schemas.microsoft.com/office/drawing/2014/main" id="{0A3B98C0-F356-48D2-859F-BD0C0B6E9815}"/>
                </a:ext>
              </a:extLst>
            </p:cNvPr>
            <p:cNvSpPr/>
            <p:nvPr/>
          </p:nvSpPr>
          <p:spPr>
            <a:xfrm>
              <a:off x="4629388" y="818155"/>
              <a:ext cx="476991" cy="422106"/>
            </a:xfrm>
            <a:prstGeom prst="ellipse">
              <a:avLst/>
            </a:prstGeom>
            <a:noFill/>
            <a:ln>
              <a:solidFill>
                <a:schemeClr val="accent5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235" name="Group 234">
            <a:extLst>
              <a:ext uri="{FF2B5EF4-FFF2-40B4-BE49-F238E27FC236}">
                <a16:creationId xmlns:a16="http://schemas.microsoft.com/office/drawing/2014/main" id="{CBDCA300-9196-491E-B0BD-375BFEEEF151}"/>
              </a:ext>
            </a:extLst>
          </p:cNvPr>
          <p:cNvGrpSpPr/>
          <p:nvPr/>
        </p:nvGrpSpPr>
        <p:grpSpPr>
          <a:xfrm>
            <a:off x="3024149" y="4143132"/>
            <a:ext cx="358022" cy="348010"/>
            <a:chOff x="4629388" y="776248"/>
            <a:chExt cx="477363" cy="464013"/>
          </a:xfrm>
        </p:grpSpPr>
        <p:pic>
          <p:nvPicPr>
            <p:cNvPr id="236" name="Graphic 235" descr="Scientist">
              <a:extLst>
                <a:ext uri="{FF2B5EF4-FFF2-40B4-BE49-F238E27FC236}">
                  <a16:creationId xmlns:a16="http://schemas.microsoft.com/office/drawing/2014/main" id="{C5A4F7F2-689B-498A-B6E1-838832E031F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663803" y="776248"/>
              <a:ext cx="442948" cy="442948"/>
            </a:xfrm>
            <a:prstGeom prst="rect">
              <a:avLst/>
            </a:prstGeom>
          </p:spPr>
        </p:pic>
        <p:sp>
          <p:nvSpPr>
            <p:cNvPr id="237" name="Oval 236">
              <a:extLst>
                <a:ext uri="{FF2B5EF4-FFF2-40B4-BE49-F238E27FC236}">
                  <a16:creationId xmlns:a16="http://schemas.microsoft.com/office/drawing/2014/main" id="{C2304EA5-C2E7-4666-B3FB-3879351C222C}"/>
                </a:ext>
              </a:extLst>
            </p:cNvPr>
            <p:cNvSpPr/>
            <p:nvPr/>
          </p:nvSpPr>
          <p:spPr>
            <a:xfrm>
              <a:off x="4629388" y="818155"/>
              <a:ext cx="476991" cy="422106"/>
            </a:xfrm>
            <a:prstGeom prst="ellipse">
              <a:avLst/>
            </a:prstGeom>
            <a:noFill/>
            <a:ln>
              <a:solidFill>
                <a:schemeClr val="accent5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241" name="Group 240">
            <a:extLst>
              <a:ext uri="{FF2B5EF4-FFF2-40B4-BE49-F238E27FC236}">
                <a16:creationId xmlns:a16="http://schemas.microsoft.com/office/drawing/2014/main" id="{73F88F7B-4EF1-4298-9368-D314F079D2FD}"/>
              </a:ext>
            </a:extLst>
          </p:cNvPr>
          <p:cNvGrpSpPr/>
          <p:nvPr/>
        </p:nvGrpSpPr>
        <p:grpSpPr>
          <a:xfrm>
            <a:off x="2895600" y="2912951"/>
            <a:ext cx="358022" cy="348010"/>
            <a:chOff x="4629388" y="776248"/>
            <a:chExt cx="477363" cy="464013"/>
          </a:xfrm>
        </p:grpSpPr>
        <p:pic>
          <p:nvPicPr>
            <p:cNvPr id="242" name="Graphic 241" descr="Scientist">
              <a:extLst>
                <a:ext uri="{FF2B5EF4-FFF2-40B4-BE49-F238E27FC236}">
                  <a16:creationId xmlns:a16="http://schemas.microsoft.com/office/drawing/2014/main" id="{374A647F-67C5-4437-A99C-B3DA20606A0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663803" y="776248"/>
              <a:ext cx="442948" cy="442948"/>
            </a:xfrm>
            <a:prstGeom prst="rect">
              <a:avLst/>
            </a:prstGeom>
          </p:spPr>
        </p:pic>
        <p:sp>
          <p:nvSpPr>
            <p:cNvPr id="243" name="Oval 242">
              <a:extLst>
                <a:ext uri="{FF2B5EF4-FFF2-40B4-BE49-F238E27FC236}">
                  <a16:creationId xmlns:a16="http://schemas.microsoft.com/office/drawing/2014/main" id="{07FE5191-B4C4-400C-A874-B59100957FC6}"/>
                </a:ext>
              </a:extLst>
            </p:cNvPr>
            <p:cNvSpPr/>
            <p:nvPr/>
          </p:nvSpPr>
          <p:spPr>
            <a:xfrm>
              <a:off x="4629388" y="818155"/>
              <a:ext cx="476991" cy="422106"/>
            </a:xfrm>
            <a:prstGeom prst="ellipse">
              <a:avLst/>
            </a:prstGeom>
            <a:noFill/>
            <a:ln>
              <a:solidFill>
                <a:schemeClr val="accent5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244" name="Group 243">
            <a:extLst>
              <a:ext uri="{FF2B5EF4-FFF2-40B4-BE49-F238E27FC236}">
                <a16:creationId xmlns:a16="http://schemas.microsoft.com/office/drawing/2014/main" id="{9D3352B0-5418-4DA2-88F9-D131187BE8C6}"/>
              </a:ext>
            </a:extLst>
          </p:cNvPr>
          <p:cNvGrpSpPr/>
          <p:nvPr/>
        </p:nvGrpSpPr>
        <p:grpSpPr>
          <a:xfrm>
            <a:off x="438293" y="5410200"/>
            <a:ext cx="358022" cy="348010"/>
            <a:chOff x="4629388" y="776248"/>
            <a:chExt cx="477363" cy="464013"/>
          </a:xfrm>
        </p:grpSpPr>
        <p:pic>
          <p:nvPicPr>
            <p:cNvPr id="245" name="Graphic 244" descr="Scientist">
              <a:extLst>
                <a:ext uri="{FF2B5EF4-FFF2-40B4-BE49-F238E27FC236}">
                  <a16:creationId xmlns:a16="http://schemas.microsoft.com/office/drawing/2014/main" id="{74F61A7A-509A-40B7-89F7-2447608A58D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663803" y="776248"/>
              <a:ext cx="442948" cy="442948"/>
            </a:xfrm>
            <a:prstGeom prst="rect">
              <a:avLst/>
            </a:prstGeom>
          </p:spPr>
        </p:pic>
        <p:sp>
          <p:nvSpPr>
            <p:cNvPr id="246" name="Oval 245">
              <a:extLst>
                <a:ext uri="{FF2B5EF4-FFF2-40B4-BE49-F238E27FC236}">
                  <a16:creationId xmlns:a16="http://schemas.microsoft.com/office/drawing/2014/main" id="{878D1155-4908-4C6A-A421-E783753D8826}"/>
                </a:ext>
              </a:extLst>
            </p:cNvPr>
            <p:cNvSpPr/>
            <p:nvPr/>
          </p:nvSpPr>
          <p:spPr>
            <a:xfrm>
              <a:off x="4629388" y="818155"/>
              <a:ext cx="476991" cy="422106"/>
            </a:xfrm>
            <a:prstGeom prst="ellipse">
              <a:avLst/>
            </a:prstGeom>
            <a:noFill/>
            <a:ln>
              <a:solidFill>
                <a:schemeClr val="accent5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8AAC17FA-B262-434D-BE2F-AC9CB620BC50}"/>
              </a:ext>
            </a:extLst>
          </p:cNvPr>
          <p:cNvSpPr txBox="1"/>
          <p:nvPr/>
        </p:nvSpPr>
        <p:spPr>
          <a:xfrm>
            <a:off x="746952" y="5434055"/>
            <a:ext cx="2003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</a:rPr>
              <a:t>SME/Engineering</a:t>
            </a:r>
          </a:p>
        </p:txBody>
      </p:sp>
      <p:grpSp>
        <p:nvGrpSpPr>
          <p:cNvPr id="247" name="Group 246">
            <a:extLst>
              <a:ext uri="{FF2B5EF4-FFF2-40B4-BE49-F238E27FC236}">
                <a16:creationId xmlns:a16="http://schemas.microsoft.com/office/drawing/2014/main" id="{8A5F8EA2-4E81-48C4-B58C-08D8E8DB0FAE}"/>
              </a:ext>
            </a:extLst>
          </p:cNvPr>
          <p:cNvGrpSpPr/>
          <p:nvPr/>
        </p:nvGrpSpPr>
        <p:grpSpPr>
          <a:xfrm>
            <a:off x="441421" y="5826459"/>
            <a:ext cx="357743" cy="323393"/>
            <a:chOff x="6798742" y="813118"/>
            <a:chExt cx="476991" cy="431190"/>
          </a:xfrm>
        </p:grpSpPr>
        <p:pic>
          <p:nvPicPr>
            <p:cNvPr id="248" name="Graphic 247" descr="Head with gears">
              <a:extLst>
                <a:ext uri="{FF2B5EF4-FFF2-40B4-BE49-F238E27FC236}">
                  <a16:creationId xmlns:a16="http://schemas.microsoft.com/office/drawing/2014/main" id="{BCE0CD25-02C6-40FD-A154-1B9695F52B8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6840547" y="822202"/>
              <a:ext cx="422106" cy="422106"/>
            </a:xfrm>
            <a:prstGeom prst="rect">
              <a:avLst/>
            </a:prstGeom>
          </p:spPr>
        </p:pic>
        <p:sp>
          <p:nvSpPr>
            <p:cNvPr id="249" name="Oval 248">
              <a:extLst>
                <a:ext uri="{FF2B5EF4-FFF2-40B4-BE49-F238E27FC236}">
                  <a16:creationId xmlns:a16="http://schemas.microsoft.com/office/drawing/2014/main" id="{D3BD4D59-314C-4DCB-8849-273E11F2A895}"/>
                </a:ext>
              </a:extLst>
            </p:cNvPr>
            <p:cNvSpPr/>
            <p:nvPr/>
          </p:nvSpPr>
          <p:spPr>
            <a:xfrm>
              <a:off x="6798742" y="813118"/>
              <a:ext cx="476991" cy="422106"/>
            </a:xfrm>
            <a:prstGeom prst="ellipse">
              <a:avLst/>
            </a:prstGeom>
            <a:noFill/>
            <a:ln>
              <a:solidFill>
                <a:schemeClr val="accent5">
                  <a:lumMod val="90000"/>
                  <a:lumOff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50" name="TextBox 249">
            <a:extLst>
              <a:ext uri="{FF2B5EF4-FFF2-40B4-BE49-F238E27FC236}">
                <a16:creationId xmlns:a16="http://schemas.microsoft.com/office/drawing/2014/main" id="{2765FC74-281F-4675-9A08-2A01D019C001}"/>
              </a:ext>
            </a:extLst>
          </p:cNvPr>
          <p:cNvSpPr txBox="1"/>
          <p:nvPr/>
        </p:nvSpPr>
        <p:spPr>
          <a:xfrm>
            <a:off x="763676" y="5826983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</a:rPr>
              <a:t>AI/ML</a:t>
            </a:r>
          </a:p>
        </p:txBody>
      </p:sp>
    </p:spTree>
    <p:extLst>
      <p:ext uri="{BB962C8B-B14F-4D97-AF65-F5344CB8AC3E}">
        <p14:creationId xmlns:p14="http://schemas.microsoft.com/office/powerpoint/2010/main" val="829555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/>
    </mc:Choice>
    <mc:Fallback xmlns="">
      <p:transition spd="slow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2C677C3A-7FA2-46B3-BEBB-19186B2BA4BC}"/>
              </a:ext>
            </a:extLst>
          </p:cNvPr>
          <p:cNvSpPr/>
          <p:nvPr/>
        </p:nvSpPr>
        <p:spPr>
          <a:xfrm rot="16200000">
            <a:off x="6270724" y="1781244"/>
            <a:ext cx="3124202" cy="2152513"/>
          </a:xfrm>
          <a:custGeom>
            <a:avLst/>
            <a:gdLst>
              <a:gd name="connsiteX0" fmla="*/ 0 w 2714369"/>
              <a:gd name="connsiteY0" fmla="*/ 135718 h 3257243"/>
              <a:gd name="connsiteX1" fmla="*/ 135718 w 2714369"/>
              <a:gd name="connsiteY1" fmla="*/ 0 h 3257243"/>
              <a:gd name="connsiteX2" fmla="*/ 2578651 w 2714369"/>
              <a:gd name="connsiteY2" fmla="*/ 0 h 3257243"/>
              <a:gd name="connsiteX3" fmla="*/ 2714369 w 2714369"/>
              <a:gd name="connsiteY3" fmla="*/ 135718 h 3257243"/>
              <a:gd name="connsiteX4" fmla="*/ 2714369 w 2714369"/>
              <a:gd name="connsiteY4" fmla="*/ 3121525 h 3257243"/>
              <a:gd name="connsiteX5" fmla="*/ 2578651 w 2714369"/>
              <a:gd name="connsiteY5" fmla="*/ 3257243 h 3257243"/>
              <a:gd name="connsiteX6" fmla="*/ 135718 w 2714369"/>
              <a:gd name="connsiteY6" fmla="*/ 3257243 h 3257243"/>
              <a:gd name="connsiteX7" fmla="*/ 0 w 2714369"/>
              <a:gd name="connsiteY7" fmla="*/ 3121525 h 3257243"/>
              <a:gd name="connsiteX8" fmla="*/ 0 w 2714369"/>
              <a:gd name="connsiteY8" fmla="*/ 135718 h 3257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4369" h="3257243">
                <a:moveTo>
                  <a:pt x="2601270" y="1"/>
                </a:moveTo>
                <a:cubicBezTo>
                  <a:pt x="2663733" y="1"/>
                  <a:pt x="2714369" y="72916"/>
                  <a:pt x="2714369" y="162862"/>
                </a:cubicBezTo>
                <a:lnTo>
                  <a:pt x="2714369" y="3094381"/>
                </a:lnTo>
                <a:cubicBezTo>
                  <a:pt x="2714369" y="3184327"/>
                  <a:pt x="2663733" y="3257242"/>
                  <a:pt x="2601270" y="3257242"/>
                </a:cubicBezTo>
                <a:lnTo>
                  <a:pt x="113099" y="3257242"/>
                </a:lnTo>
                <a:cubicBezTo>
                  <a:pt x="50636" y="3257242"/>
                  <a:pt x="0" y="3184327"/>
                  <a:pt x="0" y="3094381"/>
                </a:cubicBezTo>
                <a:lnTo>
                  <a:pt x="0" y="162862"/>
                </a:lnTo>
                <a:cubicBezTo>
                  <a:pt x="0" y="72916"/>
                  <a:pt x="50636" y="1"/>
                  <a:pt x="113099" y="1"/>
                </a:cubicBezTo>
                <a:lnTo>
                  <a:pt x="2601270" y="1"/>
                </a:lnTo>
                <a:close/>
              </a:path>
            </a:pathLst>
          </a:custGeom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39728" tIns="46293" rIns="60008" bIns="1628621" numCol="1" spcCol="1270" anchor="t" anchorCtr="0">
            <a:noAutofit/>
          </a:bodyPr>
          <a:lstStyle/>
          <a:p>
            <a:pPr algn="r"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CA" sz="1350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6BA43E2-598A-48A1-80C4-C94529E24F3D}"/>
              </a:ext>
            </a:extLst>
          </p:cNvPr>
          <p:cNvSpPr/>
          <p:nvPr/>
        </p:nvSpPr>
        <p:spPr>
          <a:xfrm>
            <a:off x="2569111" y="1359815"/>
            <a:ext cx="4078599" cy="296242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CA" sz="135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BAEB41E-1A6A-44A5-B777-ACD7BD6036C0}"/>
              </a:ext>
            </a:extLst>
          </p:cNvPr>
          <p:cNvSpPr txBox="1"/>
          <p:nvPr/>
        </p:nvSpPr>
        <p:spPr>
          <a:xfrm>
            <a:off x="2609884" y="1371600"/>
            <a:ext cx="383199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US" sz="1200" dirty="0">
                <a:solidFill>
                  <a:schemeClr val="accent1"/>
                </a:solidFill>
                <a:latin typeface="Calibri" panose="020F0502020204030204" pitchFamily="34" charset="0"/>
              </a:rPr>
              <a:t>Off-Highway Vehicle – Advanced Analytics</a:t>
            </a:r>
            <a:endParaRPr lang="en-CA" sz="1200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1E9127-3BD1-4B4A-BB53-849AECB606E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57200" y="685800"/>
            <a:ext cx="8382000" cy="369297"/>
          </a:xfrm>
        </p:spPr>
        <p:txBody>
          <a:bodyPr/>
          <a:lstStyle/>
          <a:p>
            <a:pPr marL="0" lvl="0" indent="0">
              <a:buNone/>
            </a:pPr>
            <a:r>
              <a:rPr lang="en-US" dirty="0"/>
              <a:t>Advanced Analytics scaled to 2,000 vehicles in a multi-OEM fleet</a:t>
            </a:r>
            <a:endParaRPr lang="en-C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EC765F-E47D-4CAC-88DA-D48FC1B55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Case Study – Off-Highway Vehicle Fleet</a:t>
            </a:r>
            <a:endParaRPr lang="en-CA" sz="2400" dirty="0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F20D1E7C-D005-415C-BC37-45288CA8734A}"/>
              </a:ext>
            </a:extLst>
          </p:cNvPr>
          <p:cNvSpPr/>
          <p:nvPr/>
        </p:nvSpPr>
        <p:spPr>
          <a:xfrm rot="16200000">
            <a:off x="-265295" y="1839612"/>
            <a:ext cx="3124201" cy="2035778"/>
          </a:xfrm>
          <a:custGeom>
            <a:avLst/>
            <a:gdLst>
              <a:gd name="connsiteX0" fmla="*/ 0 w 2714369"/>
              <a:gd name="connsiteY0" fmla="*/ 135718 h 3257243"/>
              <a:gd name="connsiteX1" fmla="*/ 135718 w 2714369"/>
              <a:gd name="connsiteY1" fmla="*/ 0 h 3257243"/>
              <a:gd name="connsiteX2" fmla="*/ 2578651 w 2714369"/>
              <a:gd name="connsiteY2" fmla="*/ 0 h 3257243"/>
              <a:gd name="connsiteX3" fmla="*/ 2714369 w 2714369"/>
              <a:gd name="connsiteY3" fmla="*/ 135718 h 3257243"/>
              <a:gd name="connsiteX4" fmla="*/ 2714369 w 2714369"/>
              <a:gd name="connsiteY4" fmla="*/ 3121525 h 3257243"/>
              <a:gd name="connsiteX5" fmla="*/ 2578651 w 2714369"/>
              <a:gd name="connsiteY5" fmla="*/ 3257243 h 3257243"/>
              <a:gd name="connsiteX6" fmla="*/ 135718 w 2714369"/>
              <a:gd name="connsiteY6" fmla="*/ 3257243 h 3257243"/>
              <a:gd name="connsiteX7" fmla="*/ 0 w 2714369"/>
              <a:gd name="connsiteY7" fmla="*/ 3121525 h 3257243"/>
              <a:gd name="connsiteX8" fmla="*/ 0 w 2714369"/>
              <a:gd name="connsiteY8" fmla="*/ 135718 h 3257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14369" h="3257243">
                <a:moveTo>
                  <a:pt x="2601270" y="1"/>
                </a:moveTo>
                <a:cubicBezTo>
                  <a:pt x="2663733" y="1"/>
                  <a:pt x="2714369" y="72916"/>
                  <a:pt x="2714369" y="162862"/>
                </a:cubicBezTo>
                <a:lnTo>
                  <a:pt x="2714369" y="3094381"/>
                </a:lnTo>
                <a:cubicBezTo>
                  <a:pt x="2714369" y="3184327"/>
                  <a:pt x="2663733" y="3257242"/>
                  <a:pt x="2601270" y="3257242"/>
                </a:cubicBezTo>
                <a:lnTo>
                  <a:pt x="113099" y="3257242"/>
                </a:lnTo>
                <a:cubicBezTo>
                  <a:pt x="50636" y="3257242"/>
                  <a:pt x="0" y="3184327"/>
                  <a:pt x="0" y="3094381"/>
                </a:cubicBezTo>
                <a:lnTo>
                  <a:pt x="0" y="162862"/>
                </a:lnTo>
                <a:cubicBezTo>
                  <a:pt x="0" y="72916"/>
                  <a:pt x="50636" y="1"/>
                  <a:pt x="113099" y="1"/>
                </a:cubicBezTo>
                <a:lnTo>
                  <a:pt x="2601270" y="1"/>
                </a:lnTo>
                <a:close/>
              </a:path>
            </a:pathLst>
          </a:custGeom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39728" tIns="46293" rIns="60008" bIns="1628621" numCol="1" spcCol="1270" anchor="t" anchorCtr="0">
            <a:noAutofit/>
          </a:bodyPr>
          <a:lstStyle/>
          <a:p>
            <a:pPr algn="r"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CA" sz="1350" dirty="0">
              <a:solidFill>
                <a:srgbClr val="781D7E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 pitchFamily="34" charset="0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6A985D95-8270-4C9D-AF2B-840EE5BEC0B4}"/>
              </a:ext>
            </a:extLst>
          </p:cNvPr>
          <p:cNvSpPr/>
          <p:nvPr/>
        </p:nvSpPr>
        <p:spPr>
          <a:xfrm>
            <a:off x="354441" y="1443872"/>
            <a:ext cx="1848287" cy="368125"/>
          </a:xfrm>
          <a:custGeom>
            <a:avLst/>
            <a:gdLst>
              <a:gd name="connsiteX0" fmla="*/ 0 w 2022205"/>
              <a:gd name="connsiteY0" fmla="*/ 0 h 3257243"/>
              <a:gd name="connsiteX1" fmla="*/ 2022205 w 2022205"/>
              <a:gd name="connsiteY1" fmla="*/ 0 h 3257243"/>
              <a:gd name="connsiteX2" fmla="*/ 2022205 w 2022205"/>
              <a:gd name="connsiteY2" fmla="*/ 3257243 h 3257243"/>
              <a:gd name="connsiteX3" fmla="*/ 0 w 2022205"/>
              <a:gd name="connsiteY3" fmla="*/ 3257243 h 3257243"/>
              <a:gd name="connsiteX4" fmla="*/ 0 w 2022205"/>
              <a:gd name="connsiteY4" fmla="*/ 0 h 3257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22205" h="3257243">
                <a:moveTo>
                  <a:pt x="0" y="0"/>
                </a:moveTo>
                <a:lnTo>
                  <a:pt x="2022205" y="0"/>
                </a:lnTo>
                <a:lnTo>
                  <a:pt x="2022205" y="3257243"/>
                </a:lnTo>
                <a:lnTo>
                  <a:pt x="0" y="3257243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sp3d/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51435" rIns="0" bIns="0" numCol="1" spcCol="1270" anchor="t" anchorCtr="0">
            <a:noAutofit/>
          </a:bodyPr>
          <a:lstStyle/>
          <a:p>
            <a:pPr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1600" dirty="0">
                <a:solidFill>
                  <a:schemeClr val="accent1"/>
                </a:solidFill>
                <a:latin typeface="Calibri" panose="020F0502020204030204" pitchFamily="34" charset="0"/>
              </a:rPr>
              <a:t>Challenge</a:t>
            </a:r>
            <a:endParaRPr lang="en-CA" sz="1600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E94F59D2-98A8-453B-BBA0-FFF25976D8DE}"/>
              </a:ext>
            </a:extLst>
          </p:cNvPr>
          <p:cNvSpPr/>
          <p:nvPr/>
        </p:nvSpPr>
        <p:spPr>
          <a:xfrm rot="16200000">
            <a:off x="4175454" y="1057574"/>
            <a:ext cx="836117" cy="8631134"/>
          </a:xfrm>
          <a:prstGeom prst="roundRect">
            <a:avLst/>
          </a:prstGeom>
        </p:spPr>
        <p:style>
          <a:lnRef idx="2">
            <a:schemeClr val="dk2">
              <a:shade val="80000"/>
              <a:hueOff val="0"/>
              <a:satOff val="0"/>
              <a:lumOff val="0"/>
              <a:alphaOff val="0"/>
            </a:schemeClr>
          </a:lnRef>
          <a:fillRef idx="1">
            <a:schemeClr val="lt1">
              <a:hueOff val="0"/>
              <a:satOff val="0"/>
              <a:lumOff val="0"/>
              <a:alphaOff val="0"/>
            </a:schemeClr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439727" tIns="46292" rIns="60008" bIns="1628621" numCol="1" spcCol="1270" anchor="t" anchorCtr="0">
            <a:noAutofit/>
          </a:bodyPr>
          <a:lstStyle/>
          <a:p>
            <a:pPr algn="r" defTabSz="600075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endParaRPr lang="en-CA" sz="1350" dirty="0">
              <a:solidFill>
                <a:srgbClr val="781D7E">
                  <a:hueOff val="0"/>
                  <a:satOff val="0"/>
                  <a:lumOff val="0"/>
                  <a:alphaOff val="0"/>
                </a:srgbClr>
              </a:solidFill>
              <a:latin typeface="Calibri" panose="020F0502020204030204" pitchFamily="34" charset="0"/>
            </a:endParaRPr>
          </a:p>
        </p:txBody>
      </p:sp>
      <p:sp>
        <p:nvSpPr>
          <p:cNvPr id="9" name="Flowchart: Extract 8">
            <a:extLst>
              <a:ext uri="{FF2B5EF4-FFF2-40B4-BE49-F238E27FC236}">
                <a16:creationId xmlns:a16="http://schemas.microsoft.com/office/drawing/2014/main" id="{A21001AE-5E95-4F56-9278-178A160475C3}"/>
              </a:ext>
            </a:extLst>
          </p:cNvPr>
          <p:cNvSpPr/>
          <p:nvPr/>
        </p:nvSpPr>
        <p:spPr>
          <a:xfrm rot="10800000">
            <a:off x="339127" y="4495233"/>
            <a:ext cx="358956" cy="305366"/>
          </a:xfrm>
          <a:prstGeom prst="flowChartExtract">
            <a:avLst/>
          </a:prstGeom>
          <a:solidFill>
            <a:schemeClr val="tx2"/>
          </a:solidFill>
        </p:spPr>
        <p:style>
          <a:lnRef idx="2">
            <a:schemeClr val="dk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5036CBA7-8E04-4640-B5C7-4645A1096BC2}"/>
              </a:ext>
            </a:extLst>
          </p:cNvPr>
          <p:cNvSpPr/>
          <p:nvPr/>
        </p:nvSpPr>
        <p:spPr>
          <a:xfrm>
            <a:off x="646326" y="4944232"/>
            <a:ext cx="1516654" cy="289184"/>
          </a:xfrm>
          <a:custGeom>
            <a:avLst/>
            <a:gdLst>
              <a:gd name="connsiteX0" fmla="*/ 0 w 2022205"/>
              <a:gd name="connsiteY0" fmla="*/ 0 h 3257243"/>
              <a:gd name="connsiteX1" fmla="*/ 2022205 w 2022205"/>
              <a:gd name="connsiteY1" fmla="*/ 0 h 3257243"/>
              <a:gd name="connsiteX2" fmla="*/ 2022205 w 2022205"/>
              <a:gd name="connsiteY2" fmla="*/ 3257243 h 3257243"/>
              <a:gd name="connsiteX3" fmla="*/ 0 w 2022205"/>
              <a:gd name="connsiteY3" fmla="*/ 3257243 h 3257243"/>
              <a:gd name="connsiteX4" fmla="*/ 0 w 2022205"/>
              <a:gd name="connsiteY4" fmla="*/ 0 h 3257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22205" h="3257243">
                <a:moveTo>
                  <a:pt x="0" y="0"/>
                </a:moveTo>
                <a:lnTo>
                  <a:pt x="2022205" y="0"/>
                </a:lnTo>
                <a:lnTo>
                  <a:pt x="2022205" y="3257243"/>
                </a:lnTo>
                <a:lnTo>
                  <a:pt x="0" y="3257243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sp3d/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51435" rIns="0" bIns="0" numCol="1" spcCol="1270" anchor="t" anchorCtr="0">
            <a:noAutofit/>
          </a:bodyPr>
          <a:lstStyle/>
          <a:p>
            <a:pPr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1500" dirty="0">
                <a:solidFill>
                  <a:schemeClr val="accent1"/>
                </a:solidFill>
                <a:latin typeface="Calibri" panose="020F0502020204030204" pitchFamily="34" charset="0"/>
              </a:rPr>
              <a:t>Results</a:t>
            </a:r>
            <a:endParaRPr lang="en-CA" sz="1500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F916FBF4-20CE-4BB5-881A-5F4B1D72D611}"/>
              </a:ext>
            </a:extLst>
          </p:cNvPr>
          <p:cNvSpPr/>
          <p:nvPr/>
        </p:nvSpPr>
        <p:spPr>
          <a:xfrm>
            <a:off x="6904181" y="1443872"/>
            <a:ext cx="1782620" cy="295488"/>
          </a:xfrm>
          <a:custGeom>
            <a:avLst/>
            <a:gdLst>
              <a:gd name="connsiteX0" fmla="*/ 0 w 2022205"/>
              <a:gd name="connsiteY0" fmla="*/ 0 h 3257243"/>
              <a:gd name="connsiteX1" fmla="*/ 2022205 w 2022205"/>
              <a:gd name="connsiteY1" fmla="*/ 0 h 3257243"/>
              <a:gd name="connsiteX2" fmla="*/ 2022205 w 2022205"/>
              <a:gd name="connsiteY2" fmla="*/ 3257243 h 3257243"/>
              <a:gd name="connsiteX3" fmla="*/ 0 w 2022205"/>
              <a:gd name="connsiteY3" fmla="*/ 3257243 h 3257243"/>
              <a:gd name="connsiteX4" fmla="*/ 0 w 2022205"/>
              <a:gd name="connsiteY4" fmla="*/ 0 h 32572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22205" h="3257243">
                <a:moveTo>
                  <a:pt x="0" y="0"/>
                </a:moveTo>
                <a:lnTo>
                  <a:pt x="2022205" y="0"/>
                </a:lnTo>
                <a:lnTo>
                  <a:pt x="2022205" y="3257243"/>
                </a:lnTo>
                <a:lnTo>
                  <a:pt x="0" y="3257243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sp3d/>
        </p:spPr>
        <p:style>
          <a:lnRef idx="2">
            <a:scrgbClr r="0" g="0" b="0"/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51435" rIns="0" bIns="0" numCol="1" spcCol="1270" anchor="t" anchorCtr="0">
            <a:noAutofit/>
          </a:bodyPr>
          <a:lstStyle/>
          <a:p>
            <a:pPr defTabSz="6667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defRPr/>
            </a:pPr>
            <a:r>
              <a:rPr lang="en-US" sz="1500" dirty="0">
                <a:solidFill>
                  <a:schemeClr val="accent1"/>
                </a:solidFill>
                <a:latin typeface="Calibri" panose="020F0502020204030204" pitchFamily="34" charset="0"/>
              </a:rPr>
              <a:t>Approach</a:t>
            </a:r>
            <a:endParaRPr lang="en-CA" sz="1500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4F48230-586C-45C9-8BF6-2CF4D26A6B06}"/>
              </a:ext>
            </a:extLst>
          </p:cNvPr>
          <p:cNvSpPr txBox="1"/>
          <p:nvPr/>
        </p:nvSpPr>
        <p:spPr>
          <a:xfrm>
            <a:off x="374244" y="1803499"/>
            <a:ext cx="1788736" cy="18876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defTabSz="685800">
              <a:spcBef>
                <a:spcPts val="225"/>
              </a:spcBef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100" dirty="0">
                <a:solidFill>
                  <a:srgbClr val="000000"/>
                </a:solidFill>
                <a:latin typeface="Calibri" panose="020F0502020204030204" pitchFamily="34" charset="0"/>
              </a:rPr>
              <a:t>Reduce lifecycle costs by utilizing asset data</a:t>
            </a:r>
          </a:p>
          <a:p>
            <a:pPr marL="214313" indent="-214313" defTabSz="685800">
              <a:spcBef>
                <a:spcPts val="225"/>
              </a:spcBef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100" dirty="0">
                <a:solidFill>
                  <a:srgbClr val="000000"/>
                </a:solidFill>
                <a:latin typeface="Calibri" panose="020F0502020204030204" pitchFamily="34" charset="0"/>
              </a:rPr>
              <a:t>Predict asset health and remaining useful life of components – improve maintenance readiness &amp; logistics</a:t>
            </a:r>
          </a:p>
          <a:p>
            <a:pPr marL="214313" indent="-214313" defTabSz="685800">
              <a:spcBef>
                <a:spcPts val="225"/>
              </a:spcBef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100" dirty="0">
                <a:solidFill>
                  <a:srgbClr val="000000"/>
                </a:solidFill>
                <a:latin typeface="Calibri" panose="020F0502020204030204" pitchFamily="34" charset="0"/>
              </a:rPr>
              <a:t>Scale asset analytics solution to thousands of vehicles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4FA1B76-922D-4A52-939F-CAC8EAF48D84}"/>
              </a:ext>
            </a:extLst>
          </p:cNvPr>
          <p:cNvSpPr txBox="1"/>
          <p:nvPr/>
        </p:nvSpPr>
        <p:spPr>
          <a:xfrm>
            <a:off x="594395" y="5244265"/>
            <a:ext cx="7417960" cy="4821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spcBef>
                <a:spcPts val="225"/>
              </a:spcBef>
              <a:spcAft>
                <a:spcPts val="225"/>
              </a:spcAft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000000"/>
                </a:solidFill>
                <a:latin typeface="Calibri" panose="020F0502020204030204" pitchFamily="34" charset="0"/>
              </a:rPr>
              <a:t>Annual O&amp;M savings of $15m on $4b in assets along with increased availability &amp; safety</a:t>
            </a:r>
          </a:p>
          <a:p>
            <a:pPr marL="214313" indent="-214313" defTabSz="685800">
              <a:spcBef>
                <a:spcPts val="225"/>
              </a:spcBef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sz="1100" dirty="0">
                <a:solidFill>
                  <a:srgbClr val="000000"/>
                </a:solidFill>
                <a:latin typeface="Calibri" panose="020F0502020204030204" pitchFamily="34" charset="0"/>
              </a:rPr>
              <a:t>Up to 40% increase in engine life , reduced fuel usage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3284F50-D26D-4CC7-AE85-72E28E570F87}"/>
              </a:ext>
            </a:extLst>
          </p:cNvPr>
          <p:cNvSpPr txBox="1"/>
          <p:nvPr/>
        </p:nvSpPr>
        <p:spPr>
          <a:xfrm>
            <a:off x="6734958" y="1803499"/>
            <a:ext cx="2108517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spcBef>
                <a:spcPts val="225"/>
              </a:spcBef>
              <a:spcAft>
                <a:spcPts val="225"/>
              </a:spcAft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000000"/>
                </a:solidFill>
                <a:latin typeface="Calibri" panose="020F0502020204030204" pitchFamily="34" charset="0"/>
              </a:rPr>
              <a:t>Delivered operating performance metrics (e.g. idle time, fuel use)</a:t>
            </a:r>
          </a:p>
          <a:p>
            <a:pPr marL="214313" indent="-214313">
              <a:spcBef>
                <a:spcPts val="225"/>
              </a:spcBef>
              <a:spcAft>
                <a:spcPts val="225"/>
              </a:spcAft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000000"/>
                </a:solidFill>
                <a:latin typeface="Calibri" panose="020F0502020204030204" pitchFamily="34" charset="0"/>
              </a:rPr>
              <a:t>Utilized machine learning techniques combined with physics models to predict Remaining Useful Life of key components </a:t>
            </a:r>
          </a:p>
          <a:p>
            <a:pPr lvl="1">
              <a:spcBef>
                <a:spcPts val="225"/>
              </a:spcBef>
              <a:spcAft>
                <a:spcPts val="225"/>
              </a:spcAft>
            </a:pPr>
            <a:r>
              <a:rPr lang="en-US" sz="1100" i="1" dirty="0">
                <a:solidFill>
                  <a:srgbClr val="000000"/>
                </a:solidFill>
                <a:latin typeface="Calibri" panose="020F0502020204030204" pitchFamily="34" charset="0"/>
              </a:rPr>
              <a:t>E.g. Turbocharger, transfer case, driveshaft, engine oil etc</a:t>
            </a:r>
            <a:r>
              <a:rPr lang="en-US" sz="1100" dirty="0">
                <a:solidFill>
                  <a:srgbClr val="000000"/>
                </a:solidFill>
                <a:latin typeface="Calibri" panose="020F0502020204030204" pitchFamily="34" charset="0"/>
              </a:rPr>
              <a:t>.</a:t>
            </a:r>
          </a:p>
          <a:p>
            <a:pPr marL="214313" indent="-214313">
              <a:spcBef>
                <a:spcPts val="225"/>
              </a:spcBef>
              <a:spcAft>
                <a:spcPts val="225"/>
              </a:spcAft>
              <a:buFont typeface="Arial" panose="020B0604020202020204" pitchFamily="34" charset="0"/>
              <a:buChar char="•"/>
            </a:pPr>
            <a:r>
              <a:rPr lang="en-US" sz="1100" dirty="0">
                <a:solidFill>
                  <a:srgbClr val="000000"/>
                </a:solidFill>
                <a:latin typeface="Calibri" panose="020F0502020204030204" pitchFamily="34" charset="0"/>
              </a:rPr>
              <a:t>Scaled to 2,000 vehicles and implemented a fleet monitoring center</a:t>
            </a:r>
          </a:p>
        </p:txBody>
      </p:sp>
      <p:sp>
        <p:nvSpPr>
          <p:cNvPr id="22" name="Flowchart: Extract 21">
            <a:extLst>
              <a:ext uri="{FF2B5EF4-FFF2-40B4-BE49-F238E27FC236}">
                <a16:creationId xmlns:a16="http://schemas.microsoft.com/office/drawing/2014/main" id="{EFD09F23-99D9-43FA-8ABF-799688AD69FD}"/>
              </a:ext>
            </a:extLst>
          </p:cNvPr>
          <p:cNvSpPr/>
          <p:nvPr/>
        </p:nvSpPr>
        <p:spPr>
          <a:xfrm rot="10800000">
            <a:off x="8318196" y="4495233"/>
            <a:ext cx="358956" cy="305366"/>
          </a:xfrm>
          <a:prstGeom prst="flowChartExtract">
            <a:avLst/>
          </a:prstGeom>
          <a:solidFill>
            <a:schemeClr val="tx2"/>
          </a:solidFill>
        </p:spPr>
        <p:style>
          <a:lnRef idx="2">
            <a:schemeClr val="dk2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2">
              <a:hueOff val="0"/>
              <a:satOff val="0"/>
              <a:lumOff val="0"/>
              <a:alphaOff val="0"/>
            </a:schemeClr>
          </a:fontRef>
        </p:style>
      </p:sp>
      <p:pic>
        <p:nvPicPr>
          <p:cNvPr id="19" name="Picture 3">
            <a:extLst>
              <a:ext uri="{FF2B5EF4-FFF2-40B4-BE49-F238E27FC236}">
                <a16:creationId xmlns:a16="http://schemas.microsoft.com/office/drawing/2014/main" id="{5C7129D2-662A-4D74-9E29-1AE8C5EA3E5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0429" y="1667515"/>
            <a:ext cx="3253542" cy="1669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F73C611-BF12-4D9D-892D-3956CED6E2C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85910" y="2814897"/>
            <a:ext cx="2255969" cy="1516796"/>
          </a:xfrm>
          <a:prstGeom prst="rect">
            <a:avLst/>
          </a:prstGeom>
        </p:spPr>
      </p:pic>
      <p:sp>
        <p:nvSpPr>
          <p:cNvPr id="23" name="Flowchart: Terminator 22">
            <a:extLst>
              <a:ext uri="{FF2B5EF4-FFF2-40B4-BE49-F238E27FC236}">
                <a16:creationId xmlns:a16="http://schemas.microsoft.com/office/drawing/2014/main" id="{1607AB71-AB1A-4E81-8FBD-43E6BD18559E}"/>
              </a:ext>
            </a:extLst>
          </p:cNvPr>
          <p:cNvSpPr/>
          <p:nvPr/>
        </p:nvSpPr>
        <p:spPr>
          <a:xfrm>
            <a:off x="6598829" y="5181600"/>
            <a:ext cx="1877106" cy="389513"/>
          </a:xfrm>
          <a:prstGeom prst="flowChartTerminator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ctr" defTabSz="685800">
              <a:defRPr/>
            </a:pPr>
            <a:r>
              <a:rPr lang="en-US" sz="1200" b="1" dirty="0">
                <a:solidFill>
                  <a:srgbClr val="FEFEFE"/>
                </a:solidFill>
                <a:latin typeface="Calibri" panose="020F0502020204030204" pitchFamily="34" charset="0"/>
              </a:rPr>
              <a:t>$15m Annual Savings</a:t>
            </a:r>
            <a:endParaRPr lang="en-CA" sz="1200" b="1" dirty="0">
              <a:solidFill>
                <a:srgbClr val="FEFEFE"/>
              </a:solidFill>
              <a:latin typeface="Calibri" panose="020F0502020204030204" pitchFamily="34" charset="0"/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2F9942BC-AD1B-4BD6-97B1-B043D88D95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62261" y="2448054"/>
            <a:ext cx="1100919" cy="501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3863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/>
    </mc:Choice>
    <mc:Fallback xmlns=""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775653D7-887D-4778-9D73-66A2BBB560A4}"/>
              </a:ext>
            </a:extLst>
          </p:cNvPr>
          <p:cNvSpPr/>
          <p:nvPr/>
        </p:nvSpPr>
        <p:spPr>
          <a:xfrm>
            <a:off x="3987999" y="1458825"/>
            <a:ext cx="4851201" cy="456097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CA" sz="1350">
              <a:solidFill>
                <a:srgbClr val="FEFEFE"/>
              </a:solidFill>
              <a:latin typeface="Arial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1E9127-3BD1-4B4A-BB53-849AECB606E1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06605" y="685800"/>
            <a:ext cx="8683195" cy="773025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Predict key parameters (impractical to measure directly, but required for modelling) with low cost sensors and analytics, using engineering and physics </a:t>
            </a:r>
          </a:p>
          <a:p>
            <a:pPr marL="0" indent="0">
              <a:buNone/>
            </a:pPr>
            <a:endParaRPr lang="en-C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5EC765F-E47D-4CAC-88DA-D48FC1B55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Predict Key Parameters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A5F7D67-CEF8-4909-8FCF-DCE8719BEF0A}"/>
              </a:ext>
            </a:extLst>
          </p:cNvPr>
          <p:cNvSpPr txBox="1"/>
          <p:nvPr/>
        </p:nvSpPr>
        <p:spPr>
          <a:xfrm>
            <a:off x="3987999" y="1447800"/>
            <a:ext cx="38319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US" sz="1600" dirty="0">
                <a:solidFill>
                  <a:schemeClr val="tx2"/>
                </a:solidFill>
                <a:latin typeface="Calibri" panose="020F0502020204030204" pitchFamily="34" charset="0"/>
                <a:ea typeface="Roboto" panose="02000000000000000000" pitchFamily="2" charset="0"/>
                <a:cs typeface="Roboto" panose="02000000000000000000" pitchFamily="2" charset="0"/>
              </a:rPr>
              <a:t>Engine Health Outlier Detection</a:t>
            </a:r>
            <a:endParaRPr lang="en-CA" sz="1600" dirty="0">
              <a:solidFill>
                <a:schemeClr val="tx2"/>
              </a:solidFill>
              <a:latin typeface="Calibri" panose="020F050202020403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23" name="Picture 2">
            <a:extLst>
              <a:ext uri="{FF2B5EF4-FFF2-40B4-BE49-F238E27FC236}">
                <a16:creationId xmlns:a16="http://schemas.microsoft.com/office/drawing/2014/main" id="{7995F83A-BC81-49FD-985E-1C4CC6D12B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905000"/>
            <a:ext cx="3987999" cy="24016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527287F-08AF-4FDC-997D-563C9A8297EE}"/>
              </a:ext>
            </a:extLst>
          </p:cNvPr>
          <p:cNvSpPr/>
          <p:nvPr/>
        </p:nvSpPr>
        <p:spPr>
          <a:xfrm>
            <a:off x="4038601" y="4434593"/>
            <a:ext cx="485120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defRPr/>
            </a:pPr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</a:rPr>
              <a:t>Parameters like drivetrain efficiency and engine power drop is indicative of many root problems</a:t>
            </a:r>
          </a:p>
          <a:p>
            <a:pPr defTabSz="685800">
              <a:defRPr/>
            </a:pPr>
            <a:endParaRPr lang="en-GB" sz="140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defTabSz="685800">
              <a:defRPr/>
            </a:pPr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</a:rPr>
              <a:t>f </a:t>
            </a:r>
            <a:r>
              <a:rPr lang="en-GB" sz="1400" i="1" dirty="0">
                <a:solidFill>
                  <a:srgbClr val="000000"/>
                </a:solidFill>
                <a:latin typeface="Calibri" panose="020F0502020204030204" pitchFamily="34" charset="0"/>
              </a:rPr>
              <a:t>( pedal position, inertia, gradient, drag and rolling)</a:t>
            </a:r>
          </a:p>
          <a:p>
            <a:pPr defTabSz="685800">
              <a:defRPr/>
            </a:pPr>
            <a:endParaRPr lang="en-GB" sz="1400" i="1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defTabSz="685800">
              <a:defRPr/>
            </a:pPr>
            <a:r>
              <a:rPr lang="en-GB" sz="1400" dirty="0">
                <a:solidFill>
                  <a:srgbClr val="000000"/>
                </a:solidFill>
                <a:latin typeface="Calibri" panose="020F0502020204030204" pitchFamily="34" charset="0"/>
              </a:rPr>
              <a:t>Used to identify outliers, units requiring maintenance within fleet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E909CA4-35F9-4500-8292-5F4ED86E0CF5}"/>
              </a:ext>
            </a:extLst>
          </p:cNvPr>
          <p:cNvSpPr/>
          <p:nvPr/>
        </p:nvSpPr>
        <p:spPr>
          <a:xfrm>
            <a:off x="206606" y="1676400"/>
            <a:ext cx="3831995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>
              <a:defRPr/>
            </a:pPr>
            <a:r>
              <a:rPr lang="en-US" sz="1600" b="1" dirty="0">
                <a:solidFill>
                  <a:srgbClr val="002E6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Problem </a:t>
            </a:r>
          </a:p>
          <a:p>
            <a:pPr defTabSz="685800">
              <a:defRPr/>
            </a:pPr>
            <a:r>
              <a:rPr lang="en-US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Predict maintenance requirements for vehicles in a fleet prior to poor performance impacting operations</a:t>
            </a:r>
          </a:p>
          <a:p>
            <a:pPr defTabSz="685800">
              <a:defRPr/>
            </a:pPr>
            <a:endParaRPr lang="en-US" sz="16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685800">
              <a:defRPr/>
            </a:pPr>
            <a:r>
              <a:rPr lang="en-GB" sz="1600" b="1" dirty="0">
                <a:solidFill>
                  <a:srgbClr val="002E6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Approach</a:t>
            </a:r>
          </a:p>
          <a:p>
            <a:pPr defTabSz="685800">
              <a:defRPr/>
            </a:pPr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Use parameters like Engine Power Drop indicative of many root problems to identify outliers</a:t>
            </a:r>
          </a:p>
          <a:p>
            <a:pPr defTabSz="685800">
              <a:defRPr/>
            </a:pPr>
            <a:endParaRPr lang="en-GB" sz="16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685800">
              <a:defRPr/>
            </a:pPr>
            <a:r>
              <a:rPr lang="en-GB" sz="1600" b="1" dirty="0">
                <a:solidFill>
                  <a:srgbClr val="002E6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Outcome</a:t>
            </a:r>
          </a:p>
          <a:p>
            <a:pPr defTabSz="685800">
              <a:defRPr/>
            </a:pPr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Became</a:t>
            </a:r>
            <a:r>
              <a:rPr lang="en-GB" sz="1600" dirty="0">
                <a:solidFill>
                  <a:srgbClr val="002E6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Diagnostic tool for: Low boost pressure, MAP sensor failure, fuel supply failure, abnormal usage / abuse</a:t>
            </a:r>
          </a:p>
          <a:p>
            <a:pPr defTabSz="685800">
              <a:defRPr/>
            </a:pPr>
            <a:endParaRPr lang="en-GB" sz="16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defTabSz="685800">
              <a:defRPr/>
            </a:pPr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Identified vehicles requiring maintenance and optimized fleet availability</a:t>
            </a:r>
          </a:p>
        </p:txBody>
      </p:sp>
    </p:spTree>
    <p:extLst>
      <p:ext uri="{BB962C8B-B14F-4D97-AF65-F5344CB8AC3E}">
        <p14:creationId xmlns:p14="http://schemas.microsoft.com/office/powerpoint/2010/main" val="2192917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/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6F46603-6C34-422D-8F30-8F3EFE95C39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03323" y="1524000"/>
            <a:ext cx="4197383" cy="5029200"/>
          </a:xfrm>
        </p:spPr>
        <p:txBody>
          <a:bodyPr/>
          <a:lstStyle/>
          <a:p>
            <a:pPr marL="0" indent="0" defTabSz="685800">
              <a:buNone/>
              <a:defRPr/>
            </a:pPr>
            <a:r>
              <a:rPr lang="en-US" sz="1600" b="1" dirty="0"/>
              <a:t>Problem </a:t>
            </a:r>
          </a:p>
          <a:p>
            <a:pPr marL="0" indent="0" defTabSz="685800">
              <a:buNone/>
              <a:defRPr/>
            </a:pPr>
            <a:r>
              <a:rPr lang="en-US" sz="1600" dirty="0">
                <a:solidFill>
                  <a:srgbClr val="000000"/>
                </a:solidFill>
                <a:cs typeface="Calibri"/>
              </a:rPr>
              <a:t>Predict damage to driveshaft without having to rely on sensor retrofit (easily damaged in field)</a:t>
            </a:r>
          </a:p>
          <a:p>
            <a:pPr marL="0" indent="0" defTabSz="685800">
              <a:buNone/>
              <a:defRPr/>
            </a:pPr>
            <a:r>
              <a:rPr lang="en-US" sz="1000" dirty="0">
                <a:solidFill>
                  <a:srgbClr val="000000"/>
                </a:solidFill>
                <a:cs typeface="Calibri"/>
              </a:rPr>
              <a:t>  </a:t>
            </a:r>
          </a:p>
          <a:p>
            <a:pPr marL="0" indent="0" defTabSz="685800">
              <a:buNone/>
              <a:defRPr/>
            </a:pPr>
            <a:r>
              <a:rPr lang="en-GB" sz="1600" b="1" dirty="0"/>
              <a:t>Approach</a:t>
            </a:r>
          </a:p>
          <a:p>
            <a:pPr marL="0" indent="0" defTabSz="685800">
              <a:buNone/>
              <a:defRPr/>
            </a:pPr>
            <a:r>
              <a:rPr lang="en-GB" sz="1600" dirty="0">
                <a:solidFill>
                  <a:srgbClr val="000000"/>
                </a:solidFill>
              </a:rPr>
              <a:t>Utilized sensors on a few vehicles and correlated to calculated torque using low cost vehicle bus data</a:t>
            </a:r>
          </a:p>
          <a:p>
            <a:pPr marL="0" indent="0" defTabSz="685800">
              <a:buNone/>
              <a:defRPr/>
            </a:pPr>
            <a:r>
              <a:rPr lang="en-GB" sz="1000" dirty="0">
                <a:solidFill>
                  <a:srgbClr val="000000"/>
                </a:solidFill>
              </a:rPr>
              <a:t>  </a:t>
            </a:r>
          </a:p>
          <a:p>
            <a:pPr marL="0" indent="0" defTabSz="685800">
              <a:buNone/>
              <a:defRPr/>
            </a:pPr>
            <a:r>
              <a:rPr lang="en-GB" sz="1600" b="1" dirty="0"/>
              <a:t>Outcome</a:t>
            </a:r>
          </a:p>
          <a:p>
            <a:pPr marL="0" indent="0" defTabSz="685800">
              <a:buNone/>
              <a:defRPr/>
            </a:pPr>
            <a:r>
              <a:rPr lang="en-GB" sz="1600" dirty="0">
                <a:solidFill>
                  <a:srgbClr val="000000"/>
                </a:solidFill>
              </a:rPr>
              <a:t>Able to calculate torque placed on driveshaft without requiring additional instrumentation</a:t>
            </a:r>
          </a:p>
          <a:p>
            <a:pPr marL="0" indent="0" defTabSz="685800">
              <a:buNone/>
              <a:defRPr/>
            </a:pPr>
            <a:r>
              <a:rPr lang="en-GB" sz="1000" dirty="0">
                <a:solidFill>
                  <a:srgbClr val="000000"/>
                </a:solidFill>
              </a:rPr>
              <a:t>    </a:t>
            </a:r>
          </a:p>
          <a:p>
            <a:pPr marL="0" indent="0" defTabSz="685800">
              <a:buNone/>
              <a:defRPr/>
            </a:pPr>
            <a:r>
              <a:rPr lang="en-GB" sz="1600" dirty="0">
                <a:solidFill>
                  <a:srgbClr val="000000"/>
                </a:solidFill>
              </a:rPr>
              <a:t>Derived torque used to estimate damage and remaining life</a:t>
            </a:r>
          </a:p>
          <a:p>
            <a:pPr marL="0" indent="0" defTabSz="685800">
              <a:buNone/>
              <a:defRPr/>
            </a:pPr>
            <a:r>
              <a:rPr lang="en-GB" sz="1600" dirty="0">
                <a:solidFill>
                  <a:srgbClr val="000000"/>
                </a:solidFill>
              </a:rPr>
              <a:t>Optimized maintenance schedules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EFA2056-F0E7-4933-858E-FC3CFD582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Predict Key Parameters (cont’d)</a:t>
            </a:r>
          </a:p>
        </p:txBody>
      </p:sp>
      <p:sp>
        <p:nvSpPr>
          <p:cNvPr id="4" name="Text Placeholder 1">
            <a:extLst>
              <a:ext uri="{FF2B5EF4-FFF2-40B4-BE49-F238E27FC236}">
                <a16:creationId xmlns:a16="http://schemas.microsoft.com/office/drawing/2014/main" id="{0C3ABCA7-D9BC-47CE-8020-94C7D227934C}"/>
              </a:ext>
            </a:extLst>
          </p:cNvPr>
          <p:cNvSpPr txBox="1">
            <a:spLocks/>
          </p:cNvSpPr>
          <p:nvPr/>
        </p:nvSpPr>
        <p:spPr>
          <a:xfrm>
            <a:off x="203323" y="783638"/>
            <a:ext cx="8681389" cy="778727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1800" kern="1200" baseline="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1pPr>
            <a:lvl2pPr marL="742950" indent="-285750" algn="l" defTabSz="914400" rtl="0" eaLnBrk="1" latinLnBrk="0" hangingPunct="1">
              <a:spcBef>
                <a:spcPts val="600"/>
              </a:spcBef>
              <a:buSzPct val="100000"/>
              <a:buFont typeface="Arial" pitchFamily="34" charset="0"/>
              <a:buChar char="•"/>
              <a:defRPr sz="1600" kern="120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1400" kern="120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1400" kern="1200" baseline="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1400" kern="120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Predict key parameters (impractical to measure directly, but required for modelling) with low cost sensors and analytics, using engineering and physics 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077151A-F592-4A29-B5CF-7A15961E692C}"/>
              </a:ext>
            </a:extLst>
          </p:cNvPr>
          <p:cNvSpPr/>
          <p:nvPr/>
        </p:nvSpPr>
        <p:spPr>
          <a:xfrm>
            <a:off x="4362237" y="1562365"/>
            <a:ext cx="4497860" cy="4114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CA" sz="1350">
              <a:solidFill>
                <a:srgbClr val="FEFEFE"/>
              </a:solidFill>
              <a:latin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EECBB56-669F-402F-9C90-232518509B51}"/>
              </a:ext>
            </a:extLst>
          </p:cNvPr>
          <p:cNvSpPr txBox="1"/>
          <p:nvPr/>
        </p:nvSpPr>
        <p:spPr>
          <a:xfrm>
            <a:off x="4393238" y="1562340"/>
            <a:ext cx="39189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US" sz="1400" i="1" dirty="0">
                <a:solidFill>
                  <a:schemeClr val="tx2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Driveshaft Damage Prediction</a:t>
            </a:r>
            <a:endParaRPr lang="en-CA" sz="1400" i="1" dirty="0">
              <a:solidFill>
                <a:schemeClr val="tx2"/>
              </a:solidFill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graphicFrame>
        <p:nvGraphicFramePr>
          <p:cNvPr id="7" name="Group 78">
            <a:extLst>
              <a:ext uri="{FF2B5EF4-FFF2-40B4-BE49-F238E27FC236}">
                <a16:creationId xmlns:a16="http://schemas.microsoft.com/office/drawing/2014/main" id="{57813E1E-C772-4E25-AAE4-72925CC98E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8661967"/>
              </p:ext>
            </p:extLst>
          </p:nvPr>
        </p:nvGraphicFramePr>
        <p:xfrm>
          <a:off x="4477567" y="3338941"/>
          <a:ext cx="4287229" cy="1912250"/>
        </p:xfrm>
        <a:graphic>
          <a:graphicData uri="http://schemas.openxmlformats.org/drawingml/2006/table">
            <a:tbl>
              <a:tblPr/>
              <a:tblGrid>
                <a:gridCol w="28525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346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9639"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sz="1500" b="0" i="0" u="none" strike="noStrike" cap="none" normalizeH="0" baseline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114138" marR="114138" marT="57069" marB="57069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w="28575" cap="flat" cmpd="sng" algn="ctr">
                      <a:solidFill>
                        <a:srgbClr val="1715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346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Parameter / Channel</a:t>
                      </a:r>
                    </a:p>
                  </a:txBody>
                  <a:tcPr marL="85604" marR="85604" marT="42802" marB="42802" anchor="b" horzOverflow="overflow">
                    <a:lnL w="38100" cap="flat" cmpd="sng" algn="ctr">
                      <a:solidFill>
                        <a:srgbClr val="1715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715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715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Source</a:t>
                      </a:r>
                    </a:p>
                  </a:txBody>
                  <a:tcPr marL="85604" marR="85604" marT="42802" marB="4280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15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715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1715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688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Fore / Aft Acceleration</a:t>
                      </a:r>
                    </a:p>
                  </a:txBody>
                  <a:tcPr marL="85604" marR="85604" marT="42802" marB="42802" anchor="b" horzOverflow="overflow">
                    <a:lnL w="38100" cap="flat" cmpd="sng" algn="ctr">
                      <a:solidFill>
                        <a:srgbClr val="1715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715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IMU</a:t>
                      </a:r>
                    </a:p>
                  </a:txBody>
                  <a:tcPr marL="85604" marR="85604" marT="42802" marB="4280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15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1715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798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Output Shaft Speed</a:t>
                      </a:r>
                    </a:p>
                  </a:txBody>
                  <a:tcPr marL="85604" marR="85604" marT="42802" marB="42802" anchor="b" horzOverflow="overflow">
                    <a:lnL w="38100" cap="flat" cmpd="sng" algn="ctr">
                      <a:solidFill>
                        <a:srgbClr val="1715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Vehicle Bus</a:t>
                      </a:r>
                      <a:endParaRPr kumimoji="0" lang="en-US" sz="1400" b="0" i="0" u="none" strike="noStrike" cap="none" normalizeH="0" baseline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85604" marR="85604" marT="42802" marB="4280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15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67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Percent Engine Load</a:t>
                      </a:r>
                    </a:p>
                  </a:txBody>
                  <a:tcPr marL="85604" marR="85604" marT="42802" marB="42802" anchor="b" horzOverflow="overflow">
                    <a:lnL w="38100" cap="flat" cmpd="sng" algn="ctr">
                      <a:solidFill>
                        <a:srgbClr val="1715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15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Vehicle Bus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2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marL="85604" marR="85604" marT="42802" marB="4280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15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15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7981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Engine Percent Torque</a:t>
                      </a:r>
                    </a:p>
                  </a:txBody>
                  <a:tcPr marL="85604" marR="85604" marT="42802" marB="42802" anchor="b" horzOverflow="overflow">
                    <a:lnL w="38100" cap="flat" cmpd="sng" algn="ctr">
                      <a:solidFill>
                        <a:srgbClr val="1715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15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Vehicle Bus</a:t>
                      </a:r>
                    </a:p>
                  </a:txBody>
                  <a:tcPr marL="85604" marR="85604" marT="42802" marB="4280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15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15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673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d(Output Shaft Speed)/dt</a:t>
                      </a:r>
                    </a:p>
                  </a:txBody>
                  <a:tcPr marL="85604" marR="85604" marT="42802" marB="42802" anchor="b" horzOverflow="overflow">
                    <a:lnL w="38100" cap="flat" cmpd="sng" algn="ctr">
                      <a:solidFill>
                        <a:srgbClr val="1715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715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85000"/>
                        </a:lnSpc>
                        <a:spcBef>
                          <a:spcPct val="0"/>
                        </a:spcBef>
                        <a:spcAft>
                          <a:spcPct val="100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/>
                          <a:latin typeface="Arial" pitchFamily="34" charset="0"/>
                        </a:rPr>
                        <a:t>Vehicle Bus</a:t>
                      </a:r>
                    </a:p>
                  </a:txBody>
                  <a:tcPr marL="85604" marR="85604" marT="42802" marB="4280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rgbClr val="1715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17151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8" name="Group 12">
            <a:extLst>
              <a:ext uri="{FF2B5EF4-FFF2-40B4-BE49-F238E27FC236}">
                <a16:creationId xmlns:a16="http://schemas.microsoft.com/office/drawing/2014/main" id="{627301FA-3079-48A1-B197-DFCBEFA6A696}"/>
              </a:ext>
            </a:extLst>
          </p:cNvPr>
          <p:cNvGrpSpPr/>
          <p:nvPr/>
        </p:nvGrpSpPr>
        <p:grpSpPr>
          <a:xfrm>
            <a:off x="6959419" y="1533342"/>
            <a:ext cx="1830860" cy="2012527"/>
            <a:chOff x="4622303" y="1115838"/>
            <a:chExt cx="4216897" cy="4599162"/>
          </a:xfrm>
        </p:grpSpPr>
        <p:pic>
          <p:nvPicPr>
            <p:cNvPr id="9" name="Picture 13">
              <a:extLst>
                <a:ext uri="{FF2B5EF4-FFF2-40B4-BE49-F238E27FC236}">
                  <a16:creationId xmlns:a16="http://schemas.microsoft.com/office/drawing/2014/main" id="{B4803FC9-B3E3-4DDE-9477-605D6AD408A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77052" y="1734218"/>
              <a:ext cx="4162148" cy="3980782"/>
            </a:xfrm>
            <a:prstGeom prst="rect">
              <a:avLst/>
            </a:prstGeom>
          </p:spPr>
        </p:pic>
        <p:sp>
          <p:nvSpPr>
            <p:cNvPr id="10" name="TextBox 14">
              <a:extLst>
                <a:ext uri="{FF2B5EF4-FFF2-40B4-BE49-F238E27FC236}">
                  <a16:creationId xmlns:a16="http://schemas.microsoft.com/office/drawing/2014/main" id="{1F330CB2-9117-4D04-8ACE-0A456F9C8F7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22303" y="1115838"/>
              <a:ext cx="2511348" cy="655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defTabSz="685800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en-US" sz="1000" b="1" i="1" dirty="0">
                  <a:solidFill>
                    <a:srgbClr val="000000"/>
                  </a:solidFill>
                  <a:latin typeface="Ubuntu Light" panose="020B0304030602030204"/>
                  <a:cs typeface="Arial" charset="0"/>
                </a:rPr>
                <a:t>Notional Data</a:t>
              </a:r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885B8029-21E2-4213-82B1-80440BE9F47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843"/>
          <a:stretch/>
        </p:blipFill>
        <p:spPr>
          <a:xfrm>
            <a:off x="4780291" y="1973991"/>
            <a:ext cx="1602275" cy="115216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B77B86D-622F-491F-BA5D-1D057720A8EA}"/>
              </a:ext>
            </a:extLst>
          </p:cNvPr>
          <p:cNvSpPr txBox="1"/>
          <p:nvPr/>
        </p:nvSpPr>
        <p:spPr>
          <a:xfrm>
            <a:off x="4299152" y="3185053"/>
            <a:ext cx="262807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685800">
              <a:defRPr/>
            </a:pPr>
            <a:r>
              <a:rPr lang="en-US" sz="1400" dirty="0">
                <a:solidFill>
                  <a:srgbClr val="000000"/>
                </a:solidFill>
                <a:latin typeface="Ubuntu Light" panose="020B0304030602030204"/>
              </a:rPr>
              <a:t>Instrumented Driveshaft</a:t>
            </a:r>
            <a:endParaRPr lang="en-US" sz="1400" dirty="0">
              <a:solidFill>
                <a:srgbClr val="00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62801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/>
    </mc:Choice>
    <mc:Fallback xmlns="">
      <p:transition spd="slow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EFA2056-F0E7-4933-858E-FC3CFD582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Maintenance Optimization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670DFB9-1EB7-48B0-B241-0A244EB9C08C}"/>
              </a:ext>
            </a:extLst>
          </p:cNvPr>
          <p:cNvSpPr/>
          <p:nvPr/>
        </p:nvSpPr>
        <p:spPr>
          <a:xfrm>
            <a:off x="2084245" y="914400"/>
            <a:ext cx="6928363" cy="52578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CA" sz="1350" dirty="0">
              <a:solidFill>
                <a:srgbClr val="FEFEFE"/>
              </a:solidFill>
              <a:latin typeface="Calibri" panose="020F050202020403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F6F4B1D-9907-4AF9-95F6-D1F6E1AB0442}"/>
              </a:ext>
            </a:extLst>
          </p:cNvPr>
          <p:cNvSpPr txBox="1"/>
          <p:nvPr/>
        </p:nvSpPr>
        <p:spPr>
          <a:xfrm>
            <a:off x="2084245" y="898223"/>
            <a:ext cx="3831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US" dirty="0">
                <a:solidFill>
                  <a:schemeClr val="accent1"/>
                </a:solidFill>
                <a:latin typeface="Calibri" panose="020F0502020204030204" pitchFamily="34" charset="0"/>
                <a:ea typeface="Roboto" panose="02000000000000000000" pitchFamily="2" charset="0"/>
                <a:cs typeface="Roboto" panose="02000000000000000000" pitchFamily="2" charset="0"/>
              </a:rPr>
              <a:t>Engine Oil Deterioration </a:t>
            </a:r>
            <a:endParaRPr lang="en-CA" dirty="0">
              <a:solidFill>
                <a:schemeClr val="accent1"/>
              </a:solidFill>
              <a:latin typeface="Calibri" panose="020F050202020403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4F8F413B-88CB-425D-8AEE-E8038B466BB9}"/>
              </a:ext>
            </a:extLst>
          </p:cNvPr>
          <p:cNvGrpSpPr/>
          <p:nvPr/>
        </p:nvGrpSpPr>
        <p:grpSpPr>
          <a:xfrm>
            <a:off x="3019468" y="1818126"/>
            <a:ext cx="5835535" cy="2922514"/>
            <a:chOff x="3026242" y="1156330"/>
            <a:chExt cx="5835535" cy="2922514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289F402-433A-4399-8235-53DC3BA349B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4421" t="6914" b="26059"/>
            <a:stretch/>
          </p:blipFill>
          <p:spPr>
            <a:xfrm>
              <a:off x="3200400" y="1156330"/>
              <a:ext cx="5661377" cy="2513140"/>
            </a:xfrm>
            <a:prstGeom prst="rect">
              <a:avLst/>
            </a:prstGeom>
          </p:spPr>
        </p:pic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6746F8A7-6474-41D6-88DE-6556CC2230F1}"/>
                </a:ext>
              </a:extLst>
            </p:cNvPr>
            <p:cNvGrpSpPr/>
            <p:nvPr/>
          </p:nvGrpSpPr>
          <p:grpSpPr>
            <a:xfrm>
              <a:off x="3026242" y="3163488"/>
              <a:ext cx="3859355" cy="915356"/>
              <a:chOff x="3200400" y="4495800"/>
              <a:chExt cx="3859355" cy="915356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4E8AEDEA-70AD-4D8D-B92F-1C0F2D44C7A1}"/>
                  </a:ext>
                </a:extLst>
              </p:cNvPr>
              <p:cNvSpPr/>
              <p:nvPr/>
            </p:nvSpPr>
            <p:spPr>
              <a:xfrm>
                <a:off x="4495800" y="5072602"/>
                <a:ext cx="2563955" cy="338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1600" b="1" dirty="0">
                    <a:solidFill>
                      <a:srgbClr val="002E6E"/>
                    </a:solidFill>
                    <a:latin typeface="Calibri" panose="020F0502020204030204" pitchFamily="34" charset="0"/>
                    <a:ea typeface="Roboto" panose="02000000000000000000" pitchFamily="2" charset="0"/>
                    <a:cs typeface="Calibri" panose="020F0502020204030204" pitchFamily="34" charset="0"/>
                  </a:rPr>
                  <a:t>Schedule / Mileage based</a:t>
                </a:r>
              </a:p>
            </p:txBody>
          </p:sp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5D1AF806-6930-4A53-8F31-5A9C9200514C}"/>
                  </a:ext>
                </a:extLst>
              </p:cNvPr>
              <p:cNvGrpSpPr/>
              <p:nvPr/>
            </p:nvGrpSpPr>
            <p:grpSpPr>
              <a:xfrm>
                <a:off x="3200400" y="4495800"/>
                <a:ext cx="1295400" cy="746079"/>
                <a:chOff x="3200400" y="4495800"/>
                <a:chExt cx="1295400" cy="746079"/>
              </a:xfrm>
            </p:grpSpPr>
            <p:cxnSp>
              <p:nvCxnSpPr>
                <p:cNvPr id="15" name="Straight Connector 14">
                  <a:extLst>
                    <a:ext uri="{FF2B5EF4-FFF2-40B4-BE49-F238E27FC236}">
                      <a16:creationId xmlns:a16="http://schemas.microsoft.com/office/drawing/2014/main" id="{660194CE-939C-4751-9812-B3B2F8798218}"/>
                    </a:ext>
                  </a:extLst>
                </p:cNvPr>
                <p:cNvCxnSpPr/>
                <p:nvPr/>
              </p:nvCxnSpPr>
              <p:spPr>
                <a:xfrm flipH="1">
                  <a:off x="3200400" y="5241879"/>
                  <a:ext cx="1295400" cy="0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Straight Connector 16">
                  <a:extLst>
                    <a:ext uri="{FF2B5EF4-FFF2-40B4-BE49-F238E27FC236}">
                      <a16:creationId xmlns:a16="http://schemas.microsoft.com/office/drawing/2014/main" id="{681A35EF-5004-497A-9F87-B529D7EA69EC}"/>
                    </a:ext>
                  </a:extLst>
                </p:cNvPr>
                <p:cNvCxnSpPr/>
                <p:nvPr/>
              </p:nvCxnSpPr>
              <p:spPr>
                <a:xfrm flipV="1">
                  <a:off x="3200400" y="4495800"/>
                  <a:ext cx="0" cy="746079"/>
                </a:xfrm>
                <a:prstGeom prst="line">
                  <a:avLst/>
                </a:prstGeom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Arrow Connector 18">
                  <a:extLst>
                    <a:ext uri="{FF2B5EF4-FFF2-40B4-BE49-F238E27FC236}">
                      <a16:creationId xmlns:a16="http://schemas.microsoft.com/office/drawing/2014/main" id="{BDBBEEDC-635F-442E-8C71-D366A8D686F8}"/>
                    </a:ext>
                  </a:extLst>
                </p:cNvPr>
                <p:cNvCxnSpPr/>
                <p:nvPr/>
              </p:nvCxnSpPr>
              <p:spPr>
                <a:xfrm>
                  <a:off x="3200400" y="4495800"/>
                  <a:ext cx="457200" cy="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13" name="Text Placeholder 1">
            <a:extLst>
              <a:ext uri="{FF2B5EF4-FFF2-40B4-BE49-F238E27FC236}">
                <a16:creationId xmlns:a16="http://schemas.microsoft.com/office/drawing/2014/main" id="{96661B5B-82E1-4B00-9C9D-7BFE7102F2A4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87079" y="1051321"/>
            <a:ext cx="2939158" cy="5184627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Model Accounted for</a:t>
            </a:r>
          </a:p>
          <a:p>
            <a:pPr lvl="1"/>
            <a:r>
              <a:rPr lang="en-US" dirty="0"/>
              <a:t>Engine Oil Temperature</a:t>
            </a:r>
          </a:p>
          <a:p>
            <a:pPr lvl="1"/>
            <a:r>
              <a:rPr lang="en-US" dirty="0"/>
              <a:t>Engine Speed</a:t>
            </a:r>
          </a:p>
          <a:p>
            <a:pPr lvl="1"/>
            <a:r>
              <a:rPr lang="en-US" dirty="0"/>
              <a:t>Engine Load</a:t>
            </a:r>
          </a:p>
          <a:p>
            <a:pPr lvl="1"/>
            <a:r>
              <a:rPr lang="en-US" dirty="0"/>
              <a:t>Engine Cranking</a:t>
            </a:r>
          </a:p>
          <a:p>
            <a:pPr lvl="1"/>
            <a:r>
              <a:rPr lang="en-US" dirty="0"/>
              <a:t>Environmental</a:t>
            </a:r>
          </a:p>
          <a:p>
            <a:pPr marL="0" indent="0">
              <a:buNone/>
            </a:pPr>
            <a:r>
              <a:rPr lang="en-US" dirty="0"/>
              <a:t>Model Output</a:t>
            </a:r>
          </a:p>
          <a:p>
            <a:pPr lvl="1"/>
            <a:r>
              <a:rPr lang="en-US" dirty="0"/>
              <a:t>Equivalent Time (Engine) (Adjusted time metric to scale the system base operating time by factors (&gt; 1) to account for time outside ideal operating efficiency ranges (e.g. oil temperature, engine speed, etc.)</a:t>
            </a:r>
          </a:p>
          <a:p>
            <a:pPr marL="457200" lvl="1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DB337F7-43E7-4894-92C9-FCA84436E224}"/>
              </a:ext>
            </a:extLst>
          </p:cNvPr>
          <p:cNvSpPr txBox="1"/>
          <p:nvPr/>
        </p:nvSpPr>
        <p:spPr>
          <a:xfrm>
            <a:off x="3193626" y="4917811"/>
            <a:ext cx="573285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alibri" panose="020F0502020204030204" pitchFamily="34" charset="0"/>
              </a:rPr>
              <a:t>Oil Changes: </a:t>
            </a:r>
          </a:p>
          <a:p>
            <a:r>
              <a:rPr lang="en-US" sz="1600" dirty="0">
                <a:latin typeface="Calibri" panose="020F0502020204030204" pitchFamily="34" charset="0"/>
              </a:rPr>
              <a:t>26% of fleet needed more oil changes</a:t>
            </a:r>
          </a:p>
          <a:p>
            <a:r>
              <a:rPr lang="en-US" sz="1600" dirty="0">
                <a:latin typeface="Calibri" panose="020F0502020204030204" pitchFamily="34" charset="0"/>
              </a:rPr>
              <a:t>57% of fleet needed less oil changes</a:t>
            </a:r>
          </a:p>
          <a:p>
            <a:r>
              <a:rPr lang="en-US" sz="1600" dirty="0">
                <a:latin typeface="Calibri" panose="020F0502020204030204" pitchFamily="34" charset="0"/>
              </a:rPr>
              <a:t>70% reduction in oil changes plus up to 40% increase in engine life </a:t>
            </a:r>
          </a:p>
        </p:txBody>
      </p:sp>
    </p:spTree>
    <p:extLst>
      <p:ext uri="{BB962C8B-B14F-4D97-AF65-F5344CB8AC3E}">
        <p14:creationId xmlns:p14="http://schemas.microsoft.com/office/powerpoint/2010/main" val="2005302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/>
    </mc:Choice>
    <mc:Fallback xmlns="">
      <p:transition spd="slow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EFA2056-F0E7-4933-858E-FC3CFD582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Condition Monitoring &amp; Remaining Useful Life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7116BA6-A275-4660-B399-945631D31F22}"/>
              </a:ext>
            </a:extLst>
          </p:cNvPr>
          <p:cNvSpPr/>
          <p:nvPr/>
        </p:nvSpPr>
        <p:spPr>
          <a:xfrm>
            <a:off x="1828800" y="756516"/>
            <a:ext cx="7090239" cy="549188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CA" sz="1350">
              <a:solidFill>
                <a:srgbClr val="FEFEFE"/>
              </a:solidFill>
              <a:latin typeface="Arial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E9E962F-3DDF-45B5-83DF-FAD67D9EFA72}"/>
              </a:ext>
            </a:extLst>
          </p:cNvPr>
          <p:cNvSpPr txBox="1"/>
          <p:nvPr/>
        </p:nvSpPr>
        <p:spPr>
          <a:xfrm>
            <a:off x="190749" y="1314623"/>
            <a:ext cx="3276600" cy="1682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 defTabSz="685800">
              <a:spcBef>
                <a:spcPts val="225"/>
              </a:spcBef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Digital signal processing</a:t>
            </a:r>
          </a:p>
          <a:p>
            <a:pPr marL="214313" indent="-214313" defTabSz="685800">
              <a:spcBef>
                <a:spcPts val="225"/>
              </a:spcBef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Acoustic and vibration analysis</a:t>
            </a:r>
          </a:p>
          <a:p>
            <a:pPr marL="214313" indent="-214313" defTabSz="685800">
              <a:spcBef>
                <a:spcPts val="225"/>
              </a:spcBef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Durability analysis</a:t>
            </a:r>
          </a:p>
          <a:p>
            <a:pPr marL="214313" indent="-214313" defTabSz="685800">
              <a:spcBef>
                <a:spcPts val="225"/>
              </a:spcBef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Fatigue life prediction</a:t>
            </a:r>
          </a:p>
          <a:p>
            <a:pPr marL="214313" indent="-214313" defTabSz="685800">
              <a:spcBef>
                <a:spcPts val="225"/>
              </a:spcBef>
              <a:spcAft>
                <a:spcPts val="225"/>
              </a:spcAft>
              <a:buFont typeface="Arial" panose="020B0604020202020204" pitchFamily="34" charset="0"/>
              <a:buChar char="•"/>
              <a:defRPr/>
            </a:pPr>
            <a:r>
              <a:rPr lang="en-US" dirty="0">
                <a:solidFill>
                  <a:srgbClr val="000000"/>
                </a:solidFill>
                <a:latin typeface="Calibri" panose="020F0502020204030204" pitchFamily="34" charset="0"/>
              </a:rPr>
              <a:t>Damage / usage analysis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F74C336-B953-4B43-90AA-959DBCBA5D12}"/>
              </a:ext>
            </a:extLst>
          </p:cNvPr>
          <p:cNvSpPr txBox="1"/>
          <p:nvPr/>
        </p:nvSpPr>
        <p:spPr>
          <a:xfrm>
            <a:off x="1856792" y="781247"/>
            <a:ext cx="52224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en-US" dirty="0">
                <a:solidFill>
                  <a:schemeClr val="accent1"/>
                </a:solidFill>
                <a:latin typeface="Calibri" panose="020F0502020204030204" pitchFamily="34" charset="0"/>
                <a:ea typeface="Roboto" panose="02000000000000000000" pitchFamily="2" charset="0"/>
                <a:cs typeface="Roboto" panose="02000000000000000000" pitchFamily="2" charset="0"/>
              </a:rPr>
              <a:t>Bearing Fault Detection</a:t>
            </a:r>
            <a:endParaRPr lang="en-CA" dirty="0">
              <a:solidFill>
                <a:schemeClr val="accent1"/>
              </a:solidFill>
              <a:latin typeface="Calibri" panose="020F0502020204030204" pitchFamily="34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1EBC733-B3A6-46A4-8E84-22661F3372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0153" y="1367551"/>
            <a:ext cx="5159047" cy="22683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CEC390F-3577-4FBC-A777-B2F737EBFE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66800" y="3859310"/>
            <a:ext cx="4267200" cy="233728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9" name="Connector: Elbow 8">
            <a:extLst>
              <a:ext uri="{FF2B5EF4-FFF2-40B4-BE49-F238E27FC236}">
                <a16:creationId xmlns:a16="http://schemas.microsoft.com/office/drawing/2014/main" id="{6AFD06E6-D94A-4698-A301-93EA61DDFF6E}"/>
              </a:ext>
            </a:extLst>
          </p:cNvPr>
          <p:cNvCxnSpPr>
            <a:cxnSpLocks/>
            <a:stCxn id="7" idx="2"/>
            <a:endCxn id="8" idx="3"/>
          </p:cNvCxnSpPr>
          <p:nvPr/>
        </p:nvCxnSpPr>
        <p:spPr>
          <a:xfrm rot="5400000">
            <a:off x="5100834" y="3869109"/>
            <a:ext cx="1392011" cy="925677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pic>
        <p:nvPicPr>
          <p:cNvPr id="10" name="Picture 4" descr="Image result for mining bearing">
            <a:extLst>
              <a:ext uri="{FF2B5EF4-FFF2-40B4-BE49-F238E27FC236}">
                <a16:creationId xmlns:a16="http://schemas.microsoft.com/office/drawing/2014/main" id="{01D4740E-4A50-47A6-B094-0E0F97ED3E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4880" y="4339037"/>
            <a:ext cx="1586525" cy="1224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1106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/>
    </mc:Choice>
    <mc:Fallback xmlns="">
      <p:transition spd="slow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51784" y="66543"/>
            <a:ext cx="5867400" cy="346050"/>
          </a:xfrm>
        </p:spPr>
        <p:txBody>
          <a:bodyPr/>
          <a:lstStyle/>
          <a:p>
            <a:r>
              <a:rPr lang="en-US" sz="2400" dirty="0"/>
              <a:t>Combine Engineering with Machine Learning</a:t>
            </a:r>
            <a:endParaRPr lang="en-US" sz="2400" dirty="0">
              <a:solidFill>
                <a:schemeClr val="accent6"/>
              </a:solidFill>
            </a:endParaRPr>
          </a:p>
        </p:txBody>
      </p:sp>
      <p:sp>
        <p:nvSpPr>
          <p:cNvPr id="13" name="Text Placeholder 3">
            <a:extLst>
              <a:ext uri="{FF2B5EF4-FFF2-40B4-BE49-F238E27FC236}">
                <a16:creationId xmlns:a16="http://schemas.microsoft.com/office/drawing/2014/main" id="{472863DF-99E6-4BE8-97FC-AF8823A48602}"/>
              </a:ext>
            </a:extLst>
          </p:cNvPr>
          <p:cNvSpPr txBox="1">
            <a:spLocks/>
          </p:cNvSpPr>
          <p:nvPr/>
        </p:nvSpPr>
        <p:spPr>
          <a:xfrm>
            <a:off x="323852" y="877888"/>
            <a:ext cx="8334375" cy="622300"/>
          </a:xfr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>
                <a:latin typeface="Calibri" panose="020F0502020204030204" pitchFamily="34" charset="0"/>
              </a:rPr>
              <a:t>AI + Engineering - Combine machine learning with physics to realize better accuracy in the predictions and recommendations</a:t>
            </a:r>
            <a:endParaRPr lang="en-CA" sz="1800" dirty="0">
              <a:latin typeface="Calibri" panose="020F050202020403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548B807-C168-499C-B723-693AD8D5DE4F}"/>
              </a:ext>
            </a:extLst>
          </p:cNvPr>
          <p:cNvSpPr/>
          <p:nvPr/>
        </p:nvSpPr>
        <p:spPr>
          <a:xfrm>
            <a:off x="2810075" y="3394517"/>
            <a:ext cx="3019038" cy="2411621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450"/>
              </a:spcBef>
            </a:pPr>
            <a:r>
              <a:rPr lang="en-US" sz="1600" b="1" dirty="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rPr>
              <a:t>Approach</a:t>
            </a:r>
          </a:p>
          <a:p>
            <a:pPr marL="171450" indent="-171450">
              <a:spcBef>
                <a:spcPts val="225"/>
              </a:spcBef>
              <a:buFont typeface="Arial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rPr>
              <a:t>Identify features: Neutral-Neutral cycles</a:t>
            </a:r>
          </a:p>
          <a:p>
            <a:pPr marL="171450" indent="-171450">
              <a:spcBef>
                <a:spcPts val="225"/>
              </a:spcBef>
              <a:buFont typeface="Arial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rPr>
              <a:t>Selected meaningful cycles </a:t>
            </a:r>
            <a:br>
              <a:rPr lang="en-US" sz="1600" dirty="0"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rPr>
            </a:b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(Speed &gt; 5mph, Duration &gt; 15s)</a:t>
            </a:r>
            <a:endParaRPr lang="en-US" sz="1600" dirty="0">
              <a:latin typeface="Calibri" panose="020F0502020204030204" pitchFamily="34" charset="0"/>
              <a:ea typeface="Roboto" panose="02000000000000000000" pitchFamily="2" charset="0"/>
              <a:cs typeface="Calibri" panose="020F0502020204030204" pitchFamily="34" charset="0"/>
            </a:endParaRPr>
          </a:p>
          <a:p>
            <a:pPr marL="171450" indent="-171450">
              <a:spcBef>
                <a:spcPts val="225"/>
              </a:spcBef>
              <a:buFont typeface="Arial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rPr>
              <a:t>Apply appropriate physics</a:t>
            </a:r>
          </a:p>
          <a:p>
            <a:pPr marL="171450" indent="-171450">
              <a:spcBef>
                <a:spcPts val="225"/>
              </a:spcBef>
              <a:buFont typeface="Arial" pitchFamily="34" charset="0"/>
              <a:buChar char="•"/>
            </a:pPr>
            <a:r>
              <a:rPr lang="en-US" sz="1600" dirty="0"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rPr>
              <a:t>Apply Machine Learning to vehicle bus parameters</a:t>
            </a:r>
          </a:p>
        </p:txBody>
      </p:sp>
      <p:grpSp>
        <p:nvGrpSpPr>
          <p:cNvPr id="15" name="Group 4">
            <a:extLst>
              <a:ext uri="{FF2B5EF4-FFF2-40B4-BE49-F238E27FC236}">
                <a16:creationId xmlns:a16="http://schemas.microsoft.com/office/drawing/2014/main" id="{97E3D1BF-FA67-4537-B245-606DC34025B3}"/>
              </a:ext>
            </a:extLst>
          </p:cNvPr>
          <p:cNvGrpSpPr/>
          <p:nvPr/>
        </p:nvGrpSpPr>
        <p:grpSpPr>
          <a:xfrm>
            <a:off x="2666999" y="1522315"/>
            <a:ext cx="2397767" cy="1651583"/>
            <a:chOff x="831431" y="1748633"/>
            <a:chExt cx="2728922" cy="1879682"/>
          </a:xfrm>
        </p:grpSpPr>
        <p:pic>
          <p:nvPicPr>
            <p:cNvPr id="16" name="Picture 6">
              <a:extLst>
                <a:ext uri="{FF2B5EF4-FFF2-40B4-BE49-F238E27FC236}">
                  <a16:creationId xmlns:a16="http://schemas.microsoft.com/office/drawing/2014/main" id="{69C5017F-7202-4D20-8AA4-8499666168C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14400" y="1803019"/>
              <a:ext cx="2645953" cy="1825296"/>
            </a:xfrm>
            <a:prstGeom prst="rect">
              <a:avLst/>
            </a:prstGeom>
          </p:spPr>
        </p:pic>
        <p:grpSp>
          <p:nvGrpSpPr>
            <p:cNvPr id="17" name="Group 8">
              <a:extLst>
                <a:ext uri="{FF2B5EF4-FFF2-40B4-BE49-F238E27FC236}">
                  <a16:creationId xmlns:a16="http://schemas.microsoft.com/office/drawing/2014/main" id="{3AC978A4-8AAB-4970-8A14-A30D3067ACBC}"/>
                </a:ext>
              </a:extLst>
            </p:cNvPr>
            <p:cNvGrpSpPr/>
            <p:nvPr/>
          </p:nvGrpSpPr>
          <p:grpSpPr>
            <a:xfrm>
              <a:off x="831431" y="1748633"/>
              <a:ext cx="2224668" cy="1637077"/>
              <a:chOff x="1088450" y="909922"/>
              <a:chExt cx="5602552" cy="4122775"/>
            </a:xfrm>
          </p:grpSpPr>
          <p:sp>
            <p:nvSpPr>
              <p:cNvPr id="18" name="TextBox 10">
                <a:extLst>
                  <a:ext uri="{FF2B5EF4-FFF2-40B4-BE49-F238E27FC236}">
                    <a16:creationId xmlns:a16="http://schemas.microsoft.com/office/drawing/2014/main" id="{E41A6DF3-00C2-4D57-9927-742209587F4F}"/>
                  </a:ext>
                </a:extLst>
              </p:cNvPr>
              <p:cNvSpPr txBox="1"/>
              <p:nvPr/>
            </p:nvSpPr>
            <p:spPr>
              <a:xfrm>
                <a:off x="2111502" y="3889301"/>
                <a:ext cx="2583656" cy="568404"/>
              </a:xfrm>
              <a:prstGeom prst="rect">
                <a:avLst/>
              </a:prstGeom>
              <a:solidFill>
                <a:schemeClr val="bg1">
                  <a:alpha val="70000"/>
                </a:schemeClr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en-US" sz="1100" b="1">
                    <a:latin typeface="Calibri" panose="020F0502020204030204" pitchFamily="34" charset="0"/>
                  </a:rPr>
                  <a:t>Transmission</a:t>
                </a:r>
              </a:p>
            </p:txBody>
          </p:sp>
          <p:sp>
            <p:nvSpPr>
              <p:cNvPr id="19" name="TextBox 11">
                <a:extLst>
                  <a:ext uri="{FF2B5EF4-FFF2-40B4-BE49-F238E27FC236}">
                    <a16:creationId xmlns:a16="http://schemas.microsoft.com/office/drawing/2014/main" id="{45062854-072A-42FE-9E5F-772AB593015A}"/>
                  </a:ext>
                </a:extLst>
              </p:cNvPr>
              <p:cNvSpPr txBox="1"/>
              <p:nvPr/>
            </p:nvSpPr>
            <p:spPr>
              <a:xfrm>
                <a:off x="4838904" y="3895889"/>
                <a:ext cx="1617093" cy="113680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de-DE"/>
                </a:defPPr>
                <a:lvl1pPr>
                  <a:defRPr sz="1200" b="1"/>
                </a:lvl1pPr>
              </a:lstStyle>
              <a:p>
                <a:pPr algn="ctr"/>
                <a:r>
                  <a:rPr lang="en-US" sz="1100" dirty="0">
                    <a:latin typeface="Calibri" panose="020F0502020204030204" pitchFamily="34" charset="0"/>
                  </a:rPr>
                  <a:t>Transfer Case</a:t>
                </a:r>
              </a:p>
            </p:txBody>
          </p:sp>
          <p:sp>
            <p:nvSpPr>
              <p:cNvPr id="20" name="Oval 12">
                <a:extLst>
                  <a:ext uri="{FF2B5EF4-FFF2-40B4-BE49-F238E27FC236}">
                    <a16:creationId xmlns:a16="http://schemas.microsoft.com/office/drawing/2014/main" id="{5D04AAA1-FE20-40CE-B49F-E5587CAA0211}"/>
                  </a:ext>
                </a:extLst>
              </p:cNvPr>
              <p:cNvSpPr/>
              <p:nvPr/>
            </p:nvSpPr>
            <p:spPr>
              <a:xfrm rot="5400000">
                <a:off x="3357656" y="2781359"/>
                <a:ext cx="969340" cy="1321953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>
                  <a:latin typeface="Calibri" panose="020F0502020204030204" pitchFamily="34" charset="0"/>
                </a:endParaRPr>
              </a:p>
            </p:txBody>
          </p:sp>
          <p:sp>
            <p:nvSpPr>
              <p:cNvPr id="21" name="TextBox 13">
                <a:extLst>
                  <a:ext uri="{FF2B5EF4-FFF2-40B4-BE49-F238E27FC236}">
                    <a16:creationId xmlns:a16="http://schemas.microsoft.com/office/drawing/2014/main" id="{5C3D53BF-DF8C-4F49-B9EF-C5F986041B44}"/>
                  </a:ext>
                </a:extLst>
              </p:cNvPr>
              <p:cNvSpPr txBox="1"/>
              <p:nvPr/>
            </p:nvSpPr>
            <p:spPr>
              <a:xfrm>
                <a:off x="1088450" y="1861653"/>
                <a:ext cx="3750454" cy="568404"/>
              </a:xfrm>
              <a:prstGeom prst="rect">
                <a:avLst/>
              </a:prstGeom>
              <a:solidFill>
                <a:schemeClr val="bg1">
                  <a:alpha val="70000"/>
                </a:schemeClr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100" b="1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Measured Here</a:t>
                </a:r>
              </a:p>
            </p:txBody>
          </p:sp>
          <p:sp>
            <p:nvSpPr>
              <p:cNvPr id="22" name="TextBox 14">
                <a:extLst>
                  <a:ext uri="{FF2B5EF4-FFF2-40B4-BE49-F238E27FC236}">
                    <a16:creationId xmlns:a16="http://schemas.microsoft.com/office/drawing/2014/main" id="{B714B3B8-6DD4-42DB-8EF6-1D5BE3EF691E}"/>
                  </a:ext>
                </a:extLst>
              </p:cNvPr>
              <p:cNvSpPr txBox="1"/>
              <p:nvPr/>
            </p:nvSpPr>
            <p:spPr>
              <a:xfrm>
                <a:off x="2846894" y="909922"/>
                <a:ext cx="3838653" cy="878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100" b="1" dirty="0">
                    <a:solidFill>
                      <a:schemeClr val="accent1"/>
                    </a:solidFill>
                    <a:latin typeface="Calibri" panose="020F0502020204030204" pitchFamily="34" charset="0"/>
                  </a:rPr>
                  <a:t>Vehicle Speed</a:t>
                </a:r>
              </a:p>
            </p:txBody>
          </p:sp>
          <p:sp>
            <p:nvSpPr>
              <p:cNvPr id="23" name="TextBox 15">
                <a:extLst>
                  <a:ext uri="{FF2B5EF4-FFF2-40B4-BE49-F238E27FC236}">
                    <a16:creationId xmlns:a16="http://schemas.microsoft.com/office/drawing/2014/main" id="{99A633C1-014E-41C1-8B6C-793981AF1726}"/>
                  </a:ext>
                </a:extLst>
              </p:cNvPr>
              <p:cNvSpPr txBox="1"/>
              <p:nvPr/>
            </p:nvSpPr>
            <p:spPr>
              <a:xfrm>
                <a:off x="5136767" y="1948715"/>
                <a:ext cx="1554235" cy="970592"/>
              </a:xfrm>
              <a:prstGeom prst="rect">
                <a:avLst/>
              </a:prstGeom>
              <a:solidFill>
                <a:schemeClr val="bg1">
                  <a:alpha val="50000"/>
                </a:schemeClr>
              </a:solidFill>
            </p:spPr>
            <p:txBody>
              <a:bodyPr wrap="square" lIns="0" tIns="0" rIns="0" bIns="0" rtlCol="0">
                <a:spAutoFit/>
              </a:bodyPr>
              <a:lstStyle>
                <a:defPPr>
                  <a:defRPr lang="de-DE"/>
                </a:defPPr>
                <a:lvl1pPr algn="ctr">
                  <a:defRPr sz="1300" b="1">
                    <a:solidFill>
                      <a:schemeClr val="accent1"/>
                    </a:solidFill>
                  </a:defRPr>
                </a:lvl1pPr>
              </a:lstStyle>
              <a:p>
                <a:pPr>
                  <a:lnSpc>
                    <a:spcPct val="85000"/>
                  </a:lnSpc>
                </a:pPr>
                <a:r>
                  <a:rPr lang="en-US" sz="1100">
                    <a:latin typeface="Calibri" panose="020F0502020204030204" pitchFamily="34" charset="0"/>
                  </a:rPr>
                  <a:t>Needed Here</a:t>
                </a:r>
              </a:p>
            </p:txBody>
          </p:sp>
          <p:cxnSp>
            <p:nvCxnSpPr>
              <p:cNvPr id="24" name="Straight Arrow Connector 16">
                <a:extLst>
                  <a:ext uri="{FF2B5EF4-FFF2-40B4-BE49-F238E27FC236}">
                    <a16:creationId xmlns:a16="http://schemas.microsoft.com/office/drawing/2014/main" id="{7522DE03-1DE7-4C6A-95D2-C1345FED6CE0}"/>
                  </a:ext>
                </a:extLst>
              </p:cNvPr>
              <p:cNvCxnSpPr>
                <a:stCxn id="23" idx="2"/>
              </p:cNvCxnSpPr>
              <p:nvPr/>
            </p:nvCxnSpPr>
            <p:spPr>
              <a:xfrm flipH="1">
                <a:off x="5677077" y="2919307"/>
                <a:ext cx="236808" cy="433090"/>
              </a:xfrm>
              <a:prstGeom prst="straightConnector1">
                <a:avLst/>
              </a:prstGeom>
              <a:ln w="28575">
                <a:tailEnd type="triangle"/>
              </a:ln>
              <a:effectLst>
                <a:outerShdw blurRad="63500" sx="110000" sy="110000" algn="ctr" rotWithShape="0">
                  <a:schemeClr val="bg1">
                    <a:alpha val="80000"/>
                  </a:scheme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Oval 17">
                <a:extLst>
                  <a:ext uri="{FF2B5EF4-FFF2-40B4-BE49-F238E27FC236}">
                    <a16:creationId xmlns:a16="http://schemas.microsoft.com/office/drawing/2014/main" id="{FADCFC30-2056-4647-B25D-EEE78AAD09E2}"/>
                  </a:ext>
                </a:extLst>
              </p:cNvPr>
              <p:cNvSpPr/>
              <p:nvPr/>
            </p:nvSpPr>
            <p:spPr>
              <a:xfrm>
                <a:off x="4512356" y="2536522"/>
                <a:ext cx="897844" cy="1312073"/>
              </a:xfrm>
              <a:prstGeom prst="ellipse">
                <a:avLst/>
              </a:prstGeom>
              <a:noFill/>
              <a:ln w="19050">
                <a:solidFill>
                  <a:schemeClr val="tx1"/>
                </a:solidFill>
                <a:prstDash val="sys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100">
                  <a:latin typeface="Calibri" panose="020F0502020204030204" pitchFamily="34" charset="0"/>
                </a:endParaRPr>
              </a:p>
            </p:txBody>
          </p:sp>
          <p:cxnSp>
            <p:nvCxnSpPr>
              <p:cNvPr id="27" name="Straight Arrow Connector 18">
                <a:extLst>
                  <a:ext uri="{FF2B5EF4-FFF2-40B4-BE49-F238E27FC236}">
                    <a16:creationId xmlns:a16="http://schemas.microsoft.com/office/drawing/2014/main" id="{7208BF1E-2C43-4A2E-8F68-AC236431FAAC}"/>
                  </a:ext>
                </a:extLst>
              </p:cNvPr>
              <p:cNvCxnSpPr/>
              <p:nvPr/>
            </p:nvCxnSpPr>
            <p:spPr>
              <a:xfrm>
                <a:off x="3883818" y="2403406"/>
                <a:ext cx="383382" cy="940037"/>
              </a:xfrm>
              <a:prstGeom prst="straightConnector1">
                <a:avLst/>
              </a:prstGeom>
              <a:ln w="28575">
                <a:tailEnd type="triangle"/>
              </a:ln>
              <a:effectLst>
                <a:outerShdw blurRad="63500" sx="110000" sy="110000" algn="ctr" rotWithShape="0">
                  <a:schemeClr val="bg1">
                    <a:alpha val="80000"/>
                  </a:schemeClr>
                </a:outerShdw>
              </a:effec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8" name="Text Placeholder 46">
            <a:extLst>
              <a:ext uri="{FF2B5EF4-FFF2-40B4-BE49-F238E27FC236}">
                <a16:creationId xmlns:a16="http://schemas.microsoft.com/office/drawing/2014/main" id="{8A1F23B1-4A02-4F1C-842D-92B6B719F5EC}"/>
              </a:ext>
            </a:extLst>
          </p:cNvPr>
          <p:cNvSpPr txBox="1">
            <a:spLocks/>
          </p:cNvSpPr>
          <p:nvPr/>
        </p:nvSpPr>
        <p:spPr>
          <a:xfrm>
            <a:off x="151784" y="3394517"/>
            <a:ext cx="2239561" cy="2714129"/>
          </a:xfrm>
          <a:prstGeom prst="rect">
            <a:avLst/>
          </a:prstGeom>
        </p:spPr>
        <p:txBody>
          <a:bodyPr anchor="t"/>
          <a:lstStyle>
            <a:lvl1pPr marL="342900" indent="-342900" algn="l" defTabSz="914400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1800" kern="1200" baseline="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1pPr>
            <a:lvl2pPr marL="742950" indent="-285750" algn="l" defTabSz="914400" rtl="0" eaLnBrk="1" latinLnBrk="0" hangingPunct="1">
              <a:spcBef>
                <a:spcPts val="600"/>
              </a:spcBef>
              <a:buSzPct val="100000"/>
              <a:buFont typeface="Arial" pitchFamily="34" charset="0"/>
              <a:buChar char="•"/>
              <a:defRPr sz="1600" kern="120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1400" kern="120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1400" kern="1200" baseline="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4pPr>
            <a:lvl5pPr marL="2057400" indent="-228600" algn="l" defTabSz="914400" rtl="0" eaLnBrk="1" latinLnBrk="0" hangingPunct="1">
              <a:spcBef>
                <a:spcPts val="600"/>
              </a:spcBef>
              <a:buFont typeface="Arial" pitchFamily="34" charset="0"/>
              <a:buChar char="•"/>
              <a:defRPr sz="1400" kern="120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en-US" sz="1600" b="1" dirty="0">
                <a:cs typeface="Calibri"/>
              </a:rPr>
              <a:t>Problem: </a:t>
            </a:r>
            <a:r>
              <a:rPr lang="en-US" sz="1600" dirty="0">
                <a:solidFill>
                  <a:srgbClr val="000000"/>
                </a:solidFill>
                <a:cs typeface="Calibri"/>
              </a:rPr>
              <a:t>understand</a:t>
            </a:r>
            <a:r>
              <a:rPr lang="en-US" sz="1600" dirty="0">
                <a:solidFill>
                  <a:sysClr val="windowText" lastClr="000000"/>
                </a:solidFill>
                <a:cs typeface="Calibri"/>
              </a:rPr>
              <a:t> damage to drivetrain and its cause with data constraints</a:t>
            </a:r>
            <a:endParaRPr lang="en-US" sz="1600" dirty="0"/>
          </a:p>
          <a:p>
            <a:pPr marL="214313" indent="-214313">
              <a:spcBef>
                <a:spcPts val="225"/>
              </a:spcBef>
              <a:defRPr/>
            </a:pPr>
            <a:r>
              <a:rPr lang="en-US" sz="1600" dirty="0">
                <a:solidFill>
                  <a:sysClr val="windowText" lastClr="000000"/>
                </a:solidFill>
                <a:cs typeface="Calibri"/>
              </a:rPr>
              <a:t>Attempted correlating vehicle speed with usage with ML - poor correlation observed</a:t>
            </a:r>
            <a:endParaRPr lang="en-US" sz="1600" dirty="0"/>
          </a:p>
        </p:txBody>
      </p:sp>
      <p:sp>
        <p:nvSpPr>
          <p:cNvPr id="29" name="Isosceles Triangle 28">
            <a:extLst>
              <a:ext uri="{FF2B5EF4-FFF2-40B4-BE49-F238E27FC236}">
                <a16:creationId xmlns:a16="http://schemas.microsoft.com/office/drawing/2014/main" id="{00C6B711-6E37-48AD-B916-81219513B070}"/>
              </a:ext>
            </a:extLst>
          </p:cNvPr>
          <p:cNvSpPr/>
          <p:nvPr/>
        </p:nvSpPr>
        <p:spPr>
          <a:xfrm rot="5400000">
            <a:off x="816904" y="4398305"/>
            <a:ext cx="3492371" cy="207819"/>
          </a:xfrm>
          <a:prstGeom prst="triangle">
            <a:avLst/>
          </a:prstGeom>
          <a:solidFill>
            <a:schemeClr val="bg1">
              <a:lumMod val="9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>
              <a:latin typeface="Calibri" panose="020F0502020204030204" pitchFamily="34" charset="0"/>
            </a:endParaRPr>
          </a:p>
        </p:txBody>
      </p:sp>
      <p:pic>
        <p:nvPicPr>
          <p:cNvPr id="30" name="Picture 4" descr="A screenshot of a cell phone&#10;&#10;Description generated with high confidence">
            <a:extLst>
              <a:ext uri="{FF2B5EF4-FFF2-40B4-BE49-F238E27FC236}">
                <a16:creationId xmlns:a16="http://schemas.microsoft.com/office/drawing/2014/main" id="{86906840-C1B7-4A11-B970-CC9A17F83C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7628" y="1696970"/>
            <a:ext cx="2608118" cy="1471550"/>
          </a:xfrm>
          <a:prstGeom prst="rect">
            <a:avLst/>
          </a:prstGeom>
        </p:spPr>
      </p:pic>
      <p:pic>
        <p:nvPicPr>
          <p:cNvPr id="31" name="Picture 6">
            <a:extLst>
              <a:ext uri="{FF2B5EF4-FFF2-40B4-BE49-F238E27FC236}">
                <a16:creationId xmlns:a16="http://schemas.microsoft.com/office/drawing/2014/main" id="{D22E168A-1C7B-4140-BB4E-956358F088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59307" y="3133158"/>
            <a:ext cx="964406" cy="292894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E61B9B7A-12FA-4953-940E-DD1C760848CB}"/>
              </a:ext>
            </a:extLst>
          </p:cNvPr>
          <p:cNvSpPr txBox="1"/>
          <p:nvPr/>
        </p:nvSpPr>
        <p:spPr>
          <a:xfrm>
            <a:off x="5800281" y="3394517"/>
            <a:ext cx="3335483" cy="2777683"/>
          </a:xfrm>
          <a:prstGeom prst="rect">
            <a:avLst/>
          </a:prstGeom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b="1" dirty="0">
                <a:solidFill>
                  <a:srgbClr val="002E6E"/>
                </a:solidFill>
                <a:latin typeface="Calibri" panose="020F0502020204030204" pitchFamily="34" charset="0"/>
                <a:cs typeface="Calibri"/>
              </a:rPr>
              <a:t>Results</a:t>
            </a:r>
          </a:p>
          <a:p>
            <a:r>
              <a:rPr lang="en-US" sz="1600" dirty="0">
                <a:solidFill>
                  <a:srgbClr val="002E6E"/>
                </a:solidFill>
                <a:latin typeface="Calibri" panose="020F0502020204030204" pitchFamily="34" charset="0"/>
                <a:cs typeface="Calibri"/>
              </a:rPr>
              <a:t>Correlated high/low range to vehicle bus</a:t>
            </a:r>
          </a:p>
          <a:p>
            <a:pPr marL="214313" indent="-214313">
              <a:buFont typeface="Arial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/>
              </a:rPr>
              <a:t>70% accuracy with engineering approach</a:t>
            </a:r>
          </a:p>
          <a:p>
            <a:pPr marL="214313" indent="-214313">
              <a:buFont typeface="Arial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/>
              </a:rPr>
              <a:t>80% accuracy with Machine Learning (ML)</a:t>
            </a:r>
          </a:p>
          <a:p>
            <a:pPr marL="214313" indent="-214313">
              <a:buFont typeface="Arial"/>
              <a:buChar char="•"/>
            </a:pPr>
            <a:r>
              <a:rPr lang="en-US" sz="1600" dirty="0">
                <a:latin typeface="Calibri" panose="020F0502020204030204" pitchFamily="34" charset="0"/>
                <a:cs typeface="Calibri"/>
              </a:rPr>
              <a:t>95% accuracy with ML and physics</a:t>
            </a:r>
          </a:p>
          <a:p>
            <a:endParaRPr lang="en-US" sz="1600" dirty="0">
              <a:solidFill>
                <a:srgbClr val="002E6E"/>
              </a:solidFill>
              <a:latin typeface="Calibri" panose="020F0502020204030204" pitchFamily="34" charset="0"/>
              <a:cs typeface="Calibri"/>
            </a:endParaRPr>
          </a:p>
          <a:p>
            <a:r>
              <a:rPr lang="en-US" sz="1600" dirty="0">
                <a:solidFill>
                  <a:srgbClr val="002E6E"/>
                </a:solidFill>
                <a:latin typeface="Calibri" panose="020F0502020204030204" pitchFamily="34" charset="0"/>
                <a:cs typeface="Calibri"/>
              </a:rPr>
              <a:t>Identified poor driving behavior to help reduce drivetrain damage</a:t>
            </a:r>
            <a:endParaRPr lang="en-US" sz="16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1371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DA53864-3DBE-4ECB-A95E-6A1EF63AD99F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50192" y="838200"/>
            <a:ext cx="8231808" cy="3505200"/>
          </a:xfrm>
        </p:spPr>
        <p:txBody>
          <a:bodyPr/>
          <a:lstStyle/>
          <a:p>
            <a:r>
              <a:rPr lang="en-US" dirty="0"/>
              <a:t>Introduction</a:t>
            </a:r>
          </a:p>
          <a:p>
            <a:r>
              <a:rPr lang="en-US" dirty="0"/>
              <a:t>Vocabulary</a:t>
            </a:r>
          </a:p>
          <a:p>
            <a:r>
              <a:rPr lang="en-US" dirty="0"/>
              <a:t>Advantages of advance analytics</a:t>
            </a:r>
          </a:p>
          <a:p>
            <a:r>
              <a:rPr lang="en-US" dirty="0"/>
              <a:t>Implementation of advance analytics</a:t>
            </a:r>
          </a:p>
          <a:p>
            <a:r>
              <a:rPr lang="en-US" dirty="0"/>
              <a:t>Examples</a:t>
            </a:r>
          </a:p>
          <a:p>
            <a:r>
              <a:rPr lang="en-US" dirty="0"/>
              <a:t>Summary</a:t>
            </a:r>
          </a:p>
          <a:p>
            <a:r>
              <a:rPr lang="en-US" dirty="0"/>
              <a:t>Questions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4AB7890-E9AF-46F8-A59C-DA1512D409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664217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/>
    </mc:Choice>
    <mc:Fallback xmlns="">
      <p:transition spd="slow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6C7614-E33A-416B-BF13-60CD289ECA0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57200" y="918622"/>
            <a:ext cx="8382000" cy="54059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AI + Engineering</a:t>
            </a:r>
            <a:r>
              <a:rPr lang="en-CA" dirty="0"/>
              <a:t> – correlate sensor measurements to structural gaps using finite element modelling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43029EB-D066-4A2F-B6AB-555C2A22D7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0"/>
            <a:ext cx="8229600" cy="346050"/>
          </a:xfrm>
        </p:spPr>
        <p:txBody>
          <a:bodyPr/>
          <a:lstStyle/>
          <a:p>
            <a:r>
              <a:rPr lang="en-US" sz="2400" dirty="0"/>
              <a:t>Example -  Improve Accuracy by combining</a:t>
            </a:r>
            <a:br>
              <a:rPr lang="en-US" sz="2400" dirty="0"/>
            </a:br>
            <a:r>
              <a:rPr lang="en-US" sz="2400" dirty="0" err="1"/>
              <a:t>PoF</a:t>
            </a:r>
            <a:r>
              <a:rPr lang="en-US" sz="2400" dirty="0"/>
              <a:t> and ML</a:t>
            </a:r>
            <a:endParaRPr lang="en-CA" sz="2400" dirty="0"/>
          </a:p>
        </p:txBody>
      </p:sp>
      <p:sp>
        <p:nvSpPr>
          <p:cNvPr id="49" name="Text Placeholder 46">
            <a:extLst>
              <a:ext uri="{FF2B5EF4-FFF2-40B4-BE49-F238E27FC236}">
                <a16:creationId xmlns:a16="http://schemas.microsoft.com/office/drawing/2014/main" id="{B5197499-9309-4F91-A01D-9C4CCF6E17E0}"/>
              </a:ext>
            </a:extLst>
          </p:cNvPr>
          <p:cNvSpPr txBox="1">
            <a:spLocks/>
          </p:cNvSpPr>
          <p:nvPr/>
        </p:nvSpPr>
        <p:spPr>
          <a:xfrm>
            <a:off x="609600" y="1600200"/>
            <a:ext cx="4038600" cy="132343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de-DE"/>
            </a:defPPr>
            <a:lvl1pPr defTabSz="685800">
              <a:defRPr sz="1600" b="1">
                <a:solidFill>
                  <a:srgbClr val="002E6E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Problem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Gate bending next to the quoin block (wall)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The bending creates gaps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Stresses can increase and gate can collapse</a:t>
            </a:r>
          </a:p>
          <a:p>
            <a:endParaRPr lang="en-US" dirty="0"/>
          </a:p>
        </p:txBody>
      </p:sp>
      <p:pic>
        <p:nvPicPr>
          <p:cNvPr id="50" name="Picture 49">
            <a:extLst>
              <a:ext uri="{FF2B5EF4-FFF2-40B4-BE49-F238E27FC236}">
                <a16:creationId xmlns:a16="http://schemas.microsoft.com/office/drawing/2014/main" id="{51F420F5-2666-4816-A16C-A31D4776B99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2935415"/>
            <a:ext cx="3842078" cy="27336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EE323C3E-3EE7-42C1-81A7-D2350E48687E}"/>
              </a:ext>
            </a:extLst>
          </p:cNvPr>
          <p:cNvGrpSpPr/>
          <p:nvPr/>
        </p:nvGrpSpPr>
        <p:grpSpPr>
          <a:xfrm>
            <a:off x="6326538" y="2791379"/>
            <a:ext cx="751774" cy="629562"/>
            <a:chOff x="1905000" y="4267200"/>
            <a:chExt cx="1341519" cy="1213221"/>
          </a:xfrm>
        </p:grpSpPr>
        <p:pic>
          <p:nvPicPr>
            <p:cNvPr id="9" name="Graphic 8" descr="Single gear">
              <a:extLst>
                <a:ext uri="{FF2B5EF4-FFF2-40B4-BE49-F238E27FC236}">
                  <a16:creationId xmlns:a16="http://schemas.microsoft.com/office/drawing/2014/main" id="{E12D6C42-3E62-460F-B2A9-1A67A335B1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905000" y="4267200"/>
              <a:ext cx="914400" cy="914400"/>
            </a:xfrm>
            <a:prstGeom prst="rect">
              <a:avLst/>
            </a:prstGeom>
          </p:spPr>
        </p:pic>
        <p:pic>
          <p:nvPicPr>
            <p:cNvPr id="10" name="Graphic 9" descr="Gears">
              <a:extLst>
                <a:ext uri="{FF2B5EF4-FFF2-40B4-BE49-F238E27FC236}">
                  <a16:creationId xmlns:a16="http://schemas.microsoft.com/office/drawing/2014/main" id="{6C2CBC29-4AB7-4778-A9F7-B19043F6DDC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2332119" y="4566021"/>
              <a:ext cx="914400" cy="914400"/>
            </a:xfrm>
            <a:prstGeom prst="rect">
              <a:avLst/>
            </a:prstGeom>
          </p:spPr>
        </p:pic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064C1010-9E3D-41DC-B8B6-8F415F2A3310}"/>
              </a:ext>
            </a:extLst>
          </p:cNvPr>
          <p:cNvSpPr txBox="1"/>
          <p:nvPr/>
        </p:nvSpPr>
        <p:spPr>
          <a:xfrm>
            <a:off x="5695274" y="2344009"/>
            <a:ext cx="196775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tx2"/>
                </a:solidFill>
              </a:rPr>
              <a:t>Traditional Approach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96FB9390-1416-47AF-962E-B5BED1DB2BF4}"/>
              </a:ext>
            </a:extLst>
          </p:cNvPr>
          <p:cNvCxnSpPr/>
          <p:nvPr/>
        </p:nvCxnSpPr>
        <p:spPr>
          <a:xfrm>
            <a:off x="5707907" y="2998866"/>
            <a:ext cx="52891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356E5380-83E1-4F9E-B0B4-BA87AC6B09D5}"/>
              </a:ext>
            </a:extLst>
          </p:cNvPr>
          <p:cNvCxnSpPr/>
          <p:nvPr/>
        </p:nvCxnSpPr>
        <p:spPr>
          <a:xfrm>
            <a:off x="5720985" y="3207295"/>
            <a:ext cx="52891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20AB0BD0-9528-4310-9524-6AED7F9CE053}"/>
              </a:ext>
            </a:extLst>
          </p:cNvPr>
          <p:cNvCxnSpPr/>
          <p:nvPr/>
        </p:nvCxnSpPr>
        <p:spPr>
          <a:xfrm>
            <a:off x="7146742" y="3081789"/>
            <a:ext cx="52891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E53161A-8A75-4451-9E5B-86303FA0B389}"/>
              </a:ext>
            </a:extLst>
          </p:cNvPr>
          <p:cNvSpPr txBox="1"/>
          <p:nvPr/>
        </p:nvSpPr>
        <p:spPr>
          <a:xfrm>
            <a:off x="5704759" y="2728756"/>
            <a:ext cx="68916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Input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9FAD183-5102-4F13-A4D2-A51F54393430}"/>
              </a:ext>
            </a:extLst>
          </p:cNvPr>
          <p:cNvSpPr txBox="1"/>
          <p:nvPr/>
        </p:nvSpPr>
        <p:spPr>
          <a:xfrm>
            <a:off x="5695274" y="3190002"/>
            <a:ext cx="68916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Model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0101F5D-DAC8-403C-88DB-834202B6F1EC}"/>
              </a:ext>
            </a:extLst>
          </p:cNvPr>
          <p:cNvSpPr txBox="1"/>
          <p:nvPr/>
        </p:nvSpPr>
        <p:spPr>
          <a:xfrm>
            <a:off x="7728167" y="2935415"/>
            <a:ext cx="714871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Output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1452D5A9-B1C2-40B9-834E-86F69E3A5B0C}"/>
              </a:ext>
            </a:extLst>
          </p:cNvPr>
          <p:cNvGrpSpPr/>
          <p:nvPr/>
        </p:nvGrpSpPr>
        <p:grpSpPr>
          <a:xfrm>
            <a:off x="6352249" y="4289401"/>
            <a:ext cx="751774" cy="629562"/>
            <a:chOff x="1905000" y="4267200"/>
            <a:chExt cx="1341519" cy="1213221"/>
          </a:xfrm>
        </p:grpSpPr>
        <p:pic>
          <p:nvPicPr>
            <p:cNvPr id="20" name="Graphic 19" descr="Single gear">
              <a:extLst>
                <a:ext uri="{FF2B5EF4-FFF2-40B4-BE49-F238E27FC236}">
                  <a16:creationId xmlns:a16="http://schemas.microsoft.com/office/drawing/2014/main" id="{CD04168D-9F20-4E7D-AC16-814D84B1013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905000" y="4267200"/>
              <a:ext cx="914400" cy="914400"/>
            </a:xfrm>
            <a:prstGeom prst="rect">
              <a:avLst/>
            </a:prstGeom>
          </p:spPr>
        </p:pic>
        <p:pic>
          <p:nvPicPr>
            <p:cNvPr id="21" name="Graphic 20" descr="Gears">
              <a:extLst>
                <a:ext uri="{FF2B5EF4-FFF2-40B4-BE49-F238E27FC236}">
                  <a16:creationId xmlns:a16="http://schemas.microsoft.com/office/drawing/2014/main" id="{7ECA5B76-26F2-4153-B5AB-52BE0EF2D0A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2332119" y="4566021"/>
              <a:ext cx="914400" cy="914400"/>
            </a:xfrm>
            <a:prstGeom prst="rect">
              <a:avLst/>
            </a:prstGeom>
          </p:spPr>
        </p:pic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id="{AFCB40E7-8021-4F13-82E9-7EA1F7EE00C9}"/>
              </a:ext>
            </a:extLst>
          </p:cNvPr>
          <p:cNvSpPr txBox="1"/>
          <p:nvPr/>
        </p:nvSpPr>
        <p:spPr>
          <a:xfrm>
            <a:off x="5695274" y="3851925"/>
            <a:ext cx="196775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tx2"/>
                </a:solidFill>
              </a:rPr>
              <a:t>ML Approach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412C251-4782-4E1C-B71B-534AFB31BD3C}"/>
              </a:ext>
            </a:extLst>
          </p:cNvPr>
          <p:cNvCxnSpPr/>
          <p:nvPr/>
        </p:nvCxnSpPr>
        <p:spPr>
          <a:xfrm>
            <a:off x="5733618" y="4496888"/>
            <a:ext cx="52891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7A8AB14-729E-420A-A2B1-9C1AFB55D6AF}"/>
              </a:ext>
            </a:extLst>
          </p:cNvPr>
          <p:cNvCxnSpPr/>
          <p:nvPr/>
        </p:nvCxnSpPr>
        <p:spPr>
          <a:xfrm>
            <a:off x="5746696" y="4705316"/>
            <a:ext cx="52891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BD2E25FA-E05E-4AB7-923C-6AF9C22AA273}"/>
              </a:ext>
            </a:extLst>
          </p:cNvPr>
          <p:cNvCxnSpPr/>
          <p:nvPr/>
        </p:nvCxnSpPr>
        <p:spPr>
          <a:xfrm>
            <a:off x="7172453" y="4579811"/>
            <a:ext cx="52891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8CDB4C8E-A6A1-4E1E-9912-D5D630048322}"/>
              </a:ext>
            </a:extLst>
          </p:cNvPr>
          <p:cNvSpPr txBox="1"/>
          <p:nvPr/>
        </p:nvSpPr>
        <p:spPr>
          <a:xfrm>
            <a:off x="5730470" y="4226777"/>
            <a:ext cx="68916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Input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B156882-21DD-448D-8278-AE284630EB7F}"/>
              </a:ext>
            </a:extLst>
          </p:cNvPr>
          <p:cNvSpPr txBox="1"/>
          <p:nvPr/>
        </p:nvSpPr>
        <p:spPr>
          <a:xfrm>
            <a:off x="5720984" y="4688023"/>
            <a:ext cx="698645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Output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8F63F4B-BECB-40CD-BC94-D469B3E43CA1}"/>
              </a:ext>
            </a:extLst>
          </p:cNvPr>
          <p:cNvSpPr txBox="1"/>
          <p:nvPr/>
        </p:nvSpPr>
        <p:spPr>
          <a:xfrm>
            <a:off x="7753879" y="4433437"/>
            <a:ext cx="689160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dirty="0"/>
              <a:t>Model</a:t>
            </a:r>
          </a:p>
        </p:txBody>
      </p:sp>
      <p:cxnSp>
        <p:nvCxnSpPr>
          <p:cNvPr id="29" name="Connector: Elbow 28">
            <a:extLst>
              <a:ext uri="{FF2B5EF4-FFF2-40B4-BE49-F238E27FC236}">
                <a16:creationId xmlns:a16="http://schemas.microsoft.com/office/drawing/2014/main" id="{03D937C9-1B44-40FE-8A3B-CE05817F8D46}"/>
              </a:ext>
            </a:extLst>
          </p:cNvPr>
          <p:cNvCxnSpPr/>
          <p:nvPr/>
        </p:nvCxnSpPr>
        <p:spPr>
          <a:xfrm rot="10800000" flipH="1" flipV="1">
            <a:off x="5695273" y="3340043"/>
            <a:ext cx="1152539" cy="1578920"/>
          </a:xfrm>
          <a:prstGeom prst="bentConnector4">
            <a:avLst>
              <a:gd name="adj1" fmla="val -19834"/>
              <a:gd name="adj2" fmla="val 114478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7535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2" grpId="0"/>
      <p:bldP spid="17" grpId="0"/>
      <p:bldP spid="18" grpId="0"/>
      <p:bldP spid="22" grpId="0"/>
      <p:bldP spid="26" grpId="0"/>
      <p:bldP spid="27" grpId="0"/>
      <p:bldP spid="2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6C7614-E33A-416B-BF13-60CD289ECA05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57200" y="918622"/>
            <a:ext cx="8382000" cy="540597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AI + Engineering</a:t>
            </a:r>
            <a:r>
              <a:rPr lang="en-CA" dirty="0"/>
              <a:t> – correlate sensor measurements to structural gaps using finite element modelling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43029EB-D066-4A2F-B6AB-555C2A22D7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0"/>
            <a:ext cx="8229600" cy="346050"/>
          </a:xfrm>
        </p:spPr>
        <p:txBody>
          <a:bodyPr/>
          <a:lstStyle/>
          <a:p>
            <a:r>
              <a:rPr lang="en-US" sz="2400" dirty="0"/>
              <a:t>Example -  Improve Accuracy by combining </a:t>
            </a:r>
            <a:br>
              <a:rPr lang="en-US" sz="2400" dirty="0"/>
            </a:br>
            <a:r>
              <a:rPr lang="en-US" sz="2400" dirty="0" err="1"/>
              <a:t>PoF</a:t>
            </a:r>
            <a:r>
              <a:rPr lang="en-US" sz="2400" dirty="0"/>
              <a:t> and ML (cont’d)</a:t>
            </a:r>
            <a:endParaRPr lang="en-CA" sz="2400" dirty="0"/>
          </a:p>
        </p:txBody>
      </p:sp>
      <p:sp>
        <p:nvSpPr>
          <p:cNvPr id="49" name="Text Placeholder 46">
            <a:extLst>
              <a:ext uri="{FF2B5EF4-FFF2-40B4-BE49-F238E27FC236}">
                <a16:creationId xmlns:a16="http://schemas.microsoft.com/office/drawing/2014/main" id="{B5197499-9309-4F91-A01D-9C4CCF6E17E0}"/>
              </a:ext>
            </a:extLst>
          </p:cNvPr>
          <p:cNvSpPr txBox="1">
            <a:spLocks/>
          </p:cNvSpPr>
          <p:nvPr/>
        </p:nvSpPr>
        <p:spPr>
          <a:xfrm>
            <a:off x="255294" y="1575523"/>
            <a:ext cx="4406767" cy="132343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de-DE"/>
            </a:defPPr>
            <a:lvl1pPr defTabSz="685800">
              <a:defRPr sz="1600" b="1">
                <a:solidFill>
                  <a:srgbClr val="002E6E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dirty="0"/>
              <a:t>Problem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Gate bending next to the quoin block (wall)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The bending creates gaps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Stresses can increase and gate can collapse</a:t>
            </a:r>
          </a:p>
          <a:p>
            <a:endParaRPr lang="en-US" dirty="0"/>
          </a:p>
        </p:txBody>
      </p:sp>
      <p:sp>
        <p:nvSpPr>
          <p:cNvPr id="51" name="Text Placeholder 46">
            <a:extLst>
              <a:ext uri="{FF2B5EF4-FFF2-40B4-BE49-F238E27FC236}">
                <a16:creationId xmlns:a16="http://schemas.microsoft.com/office/drawing/2014/main" id="{7805C796-9E45-4867-958E-25FEB26DB608}"/>
              </a:ext>
            </a:extLst>
          </p:cNvPr>
          <p:cNvSpPr txBox="1">
            <a:spLocks/>
          </p:cNvSpPr>
          <p:nvPr/>
        </p:nvSpPr>
        <p:spPr>
          <a:xfrm>
            <a:off x="255296" y="2713820"/>
            <a:ext cx="4021840" cy="181588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de-DE"/>
            </a:defPPr>
            <a:lvl1pPr defTabSz="685800">
              <a:defRPr sz="1600" b="1">
                <a:solidFill>
                  <a:srgbClr val="002E6E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dirty="0"/>
              <a:t>Approach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Use existing strain gauges that are located on the gate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Build a representative FE model of the gate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Run the FE simulation to generate data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Apply Machine Learning to correlate the strain measurements with the gap length</a:t>
            </a:r>
          </a:p>
        </p:txBody>
      </p:sp>
      <p:pic>
        <p:nvPicPr>
          <p:cNvPr id="52" name="Picture 51">
            <a:extLst>
              <a:ext uri="{FF2B5EF4-FFF2-40B4-BE49-F238E27FC236}">
                <a16:creationId xmlns:a16="http://schemas.microsoft.com/office/drawing/2014/main" id="{4F21CC38-7F50-4EBF-B657-37E62D0A93E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11080" y="4419600"/>
            <a:ext cx="1772037" cy="1845636"/>
          </a:xfrm>
          <a:prstGeom prst="rect">
            <a:avLst/>
          </a:prstGeom>
        </p:spPr>
      </p:pic>
      <p:sp>
        <p:nvSpPr>
          <p:cNvPr id="53" name="Text Placeholder 46">
            <a:extLst>
              <a:ext uri="{FF2B5EF4-FFF2-40B4-BE49-F238E27FC236}">
                <a16:creationId xmlns:a16="http://schemas.microsoft.com/office/drawing/2014/main" id="{9599A04D-599E-403C-9120-DA5FB2F2A085}"/>
              </a:ext>
            </a:extLst>
          </p:cNvPr>
          <p:cNvSpPr txBox="1">
            <a:spLocks/>
          </p:cNvSpPr>
          <p:nvPr/>
        </p:nvSpPr>
        <p:spPr>
          <a:xfrm>
            <a:off x="3209370" y="5056612"/>
            <a:ext cx="727787" cy="21646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097" b="1" dirty="0"/>
              <a:t>FE Model</a:t>
            </a:r>
            <a:endParaRPr lang="en-US" sz="1181" dirty="0"/>
          </a:p>
        </p:txBody>
      </p:sp>
      <p:sp>
        <p:nvSpPr>
          <p:cNvPr id="54" name="Text Placeholder 46">
            <a:extLst>
              <a:ext uri="{FF2B5EF4-FFF2-40B4-BE49-F238E27FC236}">
                <a16:creationId xmlns:a16="http://schemas.microsoft.com/office/drawing/2014/main" id="{5AABB14E-DE6B-41DF-8A62-88DB44FE6CB3}"/>
              </a:ext>
            </a:extLst>
          </p:cNvPr>
          <p:cNvSpPr txBox="1">
            <a:spLocks/>
          </p:cNvSpPr>
          <p:nvPr/>
        </p:nvSpPr>
        <p:spPr>
          <a:xfrm>
            <a:off x="4692247" y="1828475"/>
            <a:ext cx="3731841" cy="132343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de-DE"/>
            </a:defPPr>
            <a:lvl1pPr defTabSz="685800">
              <a:defRPr sz="1600" b="1">
                <a:solidFill>
                  <a:srgbClr val="002E6E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/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/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dirty="0"/>
              <a:t>Results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Correlated strain measurements to gap length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chemeClr val="tx1"/>
                </a:solidFill>
              </a:rPr>
              <a:t>96% accuracy with Neural Networks and Gaussian Process Regression</a:t>
            </a: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B80B115D-E2AB-4D92-9948-7EE4AA4380E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589033" y="3260741"/>
            <a:ext cx="3792214" cy="2148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857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/>
    </mc:Choice>
    <mc:Fallback xmlns="">
      <p:transition spd="slow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22A4D3-D222-4171-A5D5-096B7B1EF6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Summary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FB0BB49-51CA-42DE-B407-1258B25DCF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409" y="1542700"/>
            <a:ext cx="8450819" cy="3772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0006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/>
    </mc:Choice>
    <mc:Fallback xmlns="">
      <p:transition spd="slow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88B2BCA-4578-4514-9C54-0E15EB5C47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2139554"/>
            <a:ext cx="7886700" cy="2139553"/>
          </a:xfrm>
        </p:spPr>
        <p:txBody>
          <a:bodyPr/>
          <a:lstStyle/>
          <a:p>
            <a:r>
              <a:rPr lang="en-US" dirty="0"/>
              <a:t>Thank you for your attention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F23574-B0BE-41AF-954D-2F6BFBB1B4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299348"/>
            <a:ext cx="7886700" cy="1125140"/>
          </a:xfrm>
        </p:spPr>
        <p:txBody>
          <a:bodyPr/>
          <a:lstStyle/>
          <a:p>
            <a:r>
              <a:rPr lang="en-US" sz="2400" dirty="0"/>
              <a:t>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6187053"/>
      </p:ext>
    </p:extLst>
  </p:cSld>
  <p:clrMapOvr>
    <a:masterClrMapping/>
  </p:clrMapOvr>
  <p:transition spd="slow"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948647EE-BEFB-40B0-B5B3-4F24A21B34F0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304800" y="704850"/>
            <a:ext cx="3962400" cy="5411031"/>
          </a:xfrm>
        </p:spPr>
        <p:txBody>
          <a:bodyPr/>
          <a:lstStyle/>
          <a:p>
            <a:pPr marL="0" indent="0">
              <a:buNone/>
            </a:pPr>
            <a:r>
              <a:rPr lang="en-US" sz="1400" dirty="0" err="1"/>
              <a:t>Adamantios</a:t>
            </a:r>
            <a:r>
              <a:rPr lang="en-US" sz="1400" dirty="0"/>
              <a:t> Mettas</a:t>
            </a:r>
          </a:p>
          <a:p>
            <a:r>
              <a:rPr lang="en-US" sz="1400" dirty="0"/>
              <a:t>Vice President of Business Development at HBM Prenscia. </a:t>
            </a:r>
          </a:p>
          <a:p>
            <a:r>
              <a:rPr lang="en-US" sz="1400" dirty="0"/>
              <a:t>20 years of experience in reliability tools and methods, researching, lecturing, designing, delivering and implementing Reliability and Asset Performance Management solutions worldwide.  </a:t>
            </a:r>
          </a:p>
          <a:p>
            <a:r>
              <a:rPr lang="en-US" sz="1400" dirty="0"/>
              <a:t>More than 35 publications in journals and proceedings, co-authored 4 books, and trained more than 2000 engineers in reliability methods. </a:t>
            </a:r>
          </a:p>
          <a:p>
            <a:r>
              <a:rPr lang="en-US" sz="1400" dirty="0"/>
              <a:t>Directly involved as a Project Manager, Implementation Manager, and Primary Consultant/Analyst in major Design for Reliability and Asset Performance Management projects/initiatives worldwide and across different industries, including Oil &amp; Gas, Power Generation, Automotive, Rail, Semiconductor, Defense and Aerospace, and for clients such as XEROX, DELPHI, FORD Motor Company, VOLVO Cars, Chevron, Kuwait Oil Company, </a:t>
            </a:r>
            <a:r>
              <a:rPr lang="en-US" sz="1400" dirty="0" err="1"/>
              <a:t>Ma’aden</a:t>
            </a:r>
            <a:r>
              <a:rPr lang="en-US" sz="1400" dirty="0"/>
              <a:t> Phosphate Company, and others. </a:t>
            </a:r>
          </a:p>
          <a:p>
            <a:endParaRPr lang="en-US" sz="14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6540B0-01A4-48DC-838C-56942B3991E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400" dirty="0"/>
              <a:t>Tearesa Wegscheid</a:t>
            </a:r>
          </a:p>
          <a:p>
            <a:r>
              <a:rPr lang="en-US" sz="1400" dirty="0"/>
              <a:t>Sr. Reliability Solution Consultant at HBM Prenscia. </a:t>
            </a:r>
          </a:p>
          <a:p>
            <a:r>
              <a:rPr lang="en-US" sz="1400" dirty="0"/>
              <a:t>Involved in product engineering for over 33 years, including statistical analysis, reliability testing and data analysis, and quality control. </a:t>
            </a:r>
          </a:p>
          <a:p>
            <a:r>
              <a:rPr lang="en-US" sz="1400" dirty="0"/>
              <a:t>Provided training Certified Reliability/Quality Engineering exam, the use of FMEA in the product development cycle, quality control techniques, life data analysis, and Design for Reliability. </a:t>
            </a:r>
          </a:p>
          <a:p>
            <a:r>
              <a:rPr lang="en-US" sz="1400" dirty="0"/>
              <a:t>B.S. from Western Michigan University in Experimental Psychology and Computer Science. M.S. in Computer Science, Educational Leadership and Manufacturing &amp; Industrial Engineering. </a:t>
            </a:r>
          </a:p>
          <a:p>
            <a:r>
              <a:rPr lang="en-US" sz="1400" dirty="0"/>
              <a:t>Certified Reliability Engineer (ASQ) and a Certified Quality Engineer (ASQ). She is also a Certified Reliability Professional (CRP).</a:t>
            </a:r>
          </a:p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EAA45FD-9AEB-48E5-A881-9B0CD3DD6E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4043446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6F46603-6C34-422D-8F30-8F3EFE95C39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125462" y="726011"/>
            <a:ext cx="7086600" cy="5405978"/>
          </a:xfrm>
        </p:spPr>
        <p:txBody>
          <a:bodyPr/>
          <a:lstStyle/>
          <a:p>
            <a:r>
              <a:rPr lang="en-US" dirty="0"/>
              <a:t>Objectives:</a:t>
            </a:r>
            <a:r>
              <a:rPr lang="en-US" sz="1500" dirty="0"/>
              <a:t> </a:t>
            </a:r>
          </a:p>
          <a:p>
            <a:pPr lvl="1"/>
            <a:r>
              <a:rPr lang="en-US" sz="1350" dirty="0"/>
              <a:t>Increase useful life</a:t>
            </a:r>
          </a:p>
          <a:p>
            <a:pPr lvl="1"/>
            <a:r>
              <a:rPr lang="en-US" sz="1350" dirty="0"/>
              <a:t>Prevent premature failure</a:t>
            </a:r>
          </a:p>
          <a:p>
            <a:pPr lvl="1"/>
            <a:r>
              <a:rPr lang="en-US" sz="1350" dirty="0"/>
              <a:t>Reduce operations and maintenance costs</a:t>
            </a:r>
            <a:endParaRPr lang="en-US" sz="1500" dirty="0"/>
          </a:p>
          <a:p>
            <a:endParaRPr lang="en-US" sz="1500" dirty="0"/>
          </a:p>
          <a:p>
            <a:r>
              <a:rPr lang="en-US" dirty="0"/>
              <a:t>Challenges:</a:t>
            </a:r>
          </a:p>
          <a:p>
            <a:pPr lvl="1"/>
            <a:r>
              <a:rPr lang="en-US" sz="1350" dirty="0"/>
              <a:t>Cost of data collection, not having enough of the right data</a:t>
            </a:r>
          </a:p>
          <a:p>
            <a:pPr lvl="1"/>
            <a:r>
              <a:rPr lang="en-US" sz="1350" dirty="0"/>
              <a:t>Getting independent, actionable insights as the outcome</a:t>
            </a:r>
          </a:p>
          <a:p>
            <a:pPr lvl="1"/>
            <a:r>
              <a:rPr lang="en-US" sz="1350" dirty="0"/>
              <a:t>Scalability</a:t>
            </a:r>
          </a:p>
          <a:p>
            <a:pPr lvl="1"/>
            <a:endParaRPr lang="en-US" sz="1300" dirty="0"/>
          </a:p>
          <a:p>
            <a:endParaRPr lang="en-US" sz="1500" dirty="0"/>
          </a:p>
          <a:p>
            <a:endParaRPr lang="en-US" sz="1500" dirty="0"/>
          </a:p>
          <a:p>
            <a:r>
              <a:rPr lang="en-US" dirty="0"/>
              <a:t>Key enablers:</a:t>
            </a:r>
          </a:p>
          <a:p>
            <a:pPr lvl="1"/>
            <a:r>
              <a:rPr lang="en-US" sz="1350" dirty="0"/>
              <a:t>Physics of Failure</a:t>
            </a:r>
          </a:p>
          <a:p>
            <a:pPr lvl="1"/>
            <a:r>
              <a:rPr lang="en-US" sz="1350" dirty="0"/>
              <a:t>“AI” Basis for predictive and prescriptive maintenance</a:t>
            </a:r>
          </a:p>
          <a:p>
            <a:pPr lvl="1"/>
            <a:r>
              <a:rPr lang="en-US" sz="1350" dirty="0"/>
              <a:t>Information and Operation Technologies</a:t>
            </a:r>
          </a:p>
          <a:p>
            <a:pPr lvl="1"/>
            <a:r>
              <a:rPr lang="en-US" sz="1350" dirty="0"/>
              <a:t>Cloud Technologies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EFA2056-F0E7-4933-858E-FC3CFD582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>
                <a:latin typeface="Roboto"/>
              </a:rPr>
              <a:t>Introduction (cont’d)</a:t>
            </a:r>
            <a:endParaRPr lang="en-US" sz="2400" dirty="0"/>
          </a:p>
        </p:txBody>
      </p:sp>
      <p:pic>
        <p:nvPicPr>
          <p:cNvPr id="4" name="Graphic 3" descr="Head with Gears">
            <a:extLst>
              <a:ext uri="{FF2B5EF4-FFF2-40B4-BE49-F238E27FC236}">
                <a16:creationId xmlns:a16="http://schemas.microsoft.com/office/drawing/2014/main" id="{4BEED192-B98C-4FD5-86D2-01F3E4BBE13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3998" y="2209119"/>
            <a:ext cx="1095627" cy="1095627"/>
          </a:xfrm>
          <a:prstGeom prst="rect">
            <a:avLst/>
          </a:prstGeom>
        </p:spPr>
      </p:pic>
      <p:pic>
        <p:nvPicPr>
          <p:cNvPr id="5" name="Graphic 4" descr="Light bulb">
            <a:extLst>
              <a:ext uri="{FF2B5EF4-FFF2-40B4-BE49-F238E27FC236}">
                <a16:creationId xmlns:a16="http://schemas.microsoft.com/office/drawing/2014/main" id="{D825BF6E-0E59-4622-969C-6DC2C3C2A87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9835" y="789560"/>
            <a:ext cx="1095627" cy="109562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5B6D63B-3875-4E33-BF84-2D1D87D2C36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5300"/>
                    </a14:imgEffect>
                    <a14:imgEffect>
                      <a14:saturation sat="400000"/>
                    </a14:imgEffect>
                    <a14:imgEffect>
                      <a14:brightnessContrast brigh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882" y="4364830"/>
            <a:ext cx="710056" cy="816770"/>
          </a:xfrm>
          <a:prstGeom prst="rect">
            <a:avLst/>
          </a:prstGeom>
        </p:spPr>
      </p:pic>
      <p:sp>
        <p:nvSpPr>
          <p:cNvPr id="7" name="Isosceles Triangle 6">
            <a:extLst>
              <a:ext uri="{FF2B5EF4-FFF2-40B4-BE49-F238E27FC236}">
                <a16:creationId xmlns:a16="http://schemas.microsoft.com/office/drawing/2014/main" id="{7F3C9E8A-697F-423B-A714-03A1C33DA7AC}"/>
              </a:ext>
            </a:extLst>
          </p:cNvPr>
          <p:cNvSpPr/>
          <p:nvPr/>
        </p:nvSpPr>
        <p:spPr>
          <a:xfrm rot="10800000">
            <a:off x="1600200" y="3695223"/>
            <a:ext cx="4580391" cy="495776"/>
          </a:xfrm>
          <a:prstGeom prst="triangle">
            <a:avLst/>
          </a:prstGeom>
          <a:solidFill>
            <a:schemeClr val="bg1">
              <a:lumMod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767115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808100E-07E0-44A8-9158-54894F5A6A8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52400" y="838200"/>
            <a:ext cx="8458200" cy="5405978"/>
          </a:xfrm>
        </p:spPr>
        <p:txBody>
          <a:bodyPr/>
          <a:lstStyle/>
          <a:p>
            <a:r>
              <a:rPr lang="en-US" dirty="0"/>
              <a:t>AI – Artificial Intelligences</a:t>
            </a:r>
          </a:p>
          <a:p>
            <a:r>
              <a:rPr lang="en-US" dirty="0"/>
              <a:t>CMMS – Computerized Maintenance Management System</a:t>
            </a:r>
          </a:p>
          <a:p>
            <a:r>
              <a:rPr lang="en-US" dirty="0"/>
              <a:t>EAM – Enterprise Asset Management</a:t>
            </a:r>
          </a:p>
          <a:p>
            <a:r>
              <a:rPr lang="en-US" dirty="0"/>
              <a:t>ERP – Enterprise Resource Planning</a:t>
            </a:r>
          </a:p>
          <a:p>
            <a:r>
              <a:rPr lang="en-US" dirty="0"/>
              <a:t>FMEA – Failure Modes and Effects Analysis</a:t>
            </a:r>
          </a:p>
          <a:p>
            <a:r>
              <a:rPr lang="en-US" dirty="0"/>
              <a:t>RAM – Reliability Availability, Maintainability</a:t>
            </a:r>
          </a:p>
          <a:p>
            <a:r>
              <a:rPr lang="en-US" dirty="0"/>
              <a:t>RCM  Reliability Centered Maintenance</a:t>
            </a:r>
          </a:p>
          <a:p>
            <a:r>
              <a:rPr lang="en-US" dirty="0"/>
              <a:t>PM – Preventative Maintenance</a:t>
            </a:r>
          </a:p>
          <a:p>
            <a:r>
              <a:rPr lang="en-US" dirty="0" err="1"/>
              <a:t>PdM</a:t>
            </a:r>
            <a:r>
              <a:rPr lang="en-US" dirty="0"/>
              <a:t> – Predictive Maintenance</a:t>
            </a:r>
          </a:p>
          <a:p>
            <a:r>
              <a:rPr lang="en-US" dirty="0" err="1"/>
              <a:t>PxM</a:t>
            </a:r>
            <a:r>
              <a:rPr lang="en-US" dirty="0"/>
              <a:t> – Refer to various types of preventative maintenance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D1AA4B4-EA42-4F0A-ADD3-B3EC2BA81D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Vocabulary</a:t>
            </a:r>
          </a:p>
        </p:txBody>
      </p:sp>
    </p:spTree>
    <p:extLst>
      <p:ext uri="{BB962C8B-B14F-4D97-AF65-F5344CB8AC3E}">
        <p14:creationId xmlns:p14="http://schemas.microsoft.com/office/powerpoint/2010/main" val="2419567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4523A5F-5D48-4C6F-B8E9-4F06CDF30A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Operational Monitoring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C9E344E-150B-405C-862B-2CCADE32940B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228600" y="685800"/>
            <a:ext cx="4495800" cy="5486400"/>
          </a:xfrm>
        </p:spPr>
        <p:txBody>
          <a:bodyPr/>
          <a:lstStyle/>
          <a:p>
            <a:r>
              <a:rPr lang="en-US" dirty="0"/>
              <a:t>Operational – functional, going, in working order, operative, prepared, ready, up and running, usable, viable, workable, working</a:t>
            </a:r>
          </a:p>
          <a:p>
            <a:pPr lvl="1"/>
            <a:r>
              <a:rPr lang="en-US" dirty="0"/>
              <a:t>Capable of, needed in or actually involved in operations</a:t>
            </a:r>
          </a:p>
          <a:p>
            <a:r>
              <a:rPr lang="en-US" dirty="0"/>
              <a:t>Monitoring – a person or piece of equipment that warns, checks, controls, or keeps a continuous record of something</a:t>
            </a:r>
          </a:p>
          <a:p>
            <a:r>
              <a:rPr lang="en-US" dirty="0"/>
              <a:t>Operational Monitoring</a:t>
            </a:r>
          </a:p>
          <a:p>
            <a:pPr lvl="1"/>
            <a:r>
              <a:rPr lang="en-US" dirty="0"/>
              <a:t>Collecting key system performance metrics at periodic intervals over time</a:t>
            </a:r>
          </a:p>
          <a:p>
            <a:pPr lvl="1"/>
            <a:r>
              <a:rPr lang="en-US" dirty="0"/>
              <a:t>Operation monitor has a means for selecting multiple simultaneously operable component mounting devices</a:t>
            </a:r>
          </a:p>
          <a:p>
            <a:pPr lvl="1"/>
            <a:r>
              <a:rPr lang="en-US" dirty="0"/>
              <a:t>Operational monitoring practices focus on critical control points in the system to ensure the system is being operated as required</a:t>
            </a:r>
          </a:p>
        </p:txBody>
      </p:sp>
      <p:pic>
        <p:nvPicPr>
          <p:cNvPr id="5" name="Picture 4" descr="A person standing in front of a computer&#10;&#10;Description automatically generated">
            <a:extLst>
              <a:ext uri="{FF2B5EF4-FFF2-40B4-BE49-F238E27FC236}">
                <a16:creationId xmlns:a16="http://schemas.microsoft.com/office/drawing/2014/main" id="{27038CD0-5EB1-4F7C-A3DB-094B647264E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1143000"/>
            <a:ext cx="2540000" cy="14287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7" name="Picture 6" descr="A picture containing indoor&#10;&#10;Description automatically generated">
            <a:extLst>
              <a:ext uri="{FF2B5EF4-FFF2-40B4-BE49-F238E27FC236}">
                <a16:creationId xmlns:a16="http://schemas.microsoft.com/office/drawing/2014/main" id="{906540A3-0E12-4963-8160-ED5230EF635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4597400"/>
            <a:ext cx="2362200" cy="15748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Picture 8" descr="A picture containing sport, water sport, swimming&#10;&#10;Description automatically generated">
            <a:extLst>
              <a:ext uri="{FF2B5EF4-FFF2-40B4-BE49-F238E27FC236}">
                <a16:creationId xmlns:a16="http://schemas.microsoft.com/office/drawing/2014/main" id="{EB6AC600-5799-4819-82D8-81FC609B4F7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2793077"/>
            <a:ext cx="3429000" cy="149317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48160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/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6F46603-6C34-422D-8F30-8F3EFE95C39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139940" y="1295400"/>
            <a:ext cx="4775460" cy="5298692"/>
          </a:xfrm>
        </p:spPr>
        <p:txBody>
          <a:bodyPr/>
          <a:lstStyle/>
          <a:p>
            <a:pPr marL="257175" indent="-257175" defTabSz="685799">
              <a:spcAft>
                <a:spcPts val="450"/>
              </a:spcAft>
              <a:defRPr/>
            </a:pPr>
            <a:r>
              <a:rPr lang="en-US" sz="1350" dirty="0">
                <a:solidFill>
                  <a:schemeClr val="accent1"/>
                </a:solidFill>
              </a:rPr>
              <a:t>Early warning: </a:t>
            </a:r>
            <a:r>
              <a:rPr lang="en-US" sz="1350" dirty="0">
                <a:solidFill>
                  <a:srgbClr val="000000"/>
                </a:solidFill>
              </a:rPr>
              <a:t>Planned intervention and avoiding in-field failures</a:t>
            </a:r>
          </a:p>
          <a:p>
            <a:pPr marL="300037" lvl="1" indent="0" defTabSz="685799">
              <a:spcAft>
                <a:spcPts val="450"/>
              </a:spcAft>
              <a:buNone/>
              <a:defRPr/>
            </a:pPr>
            <a:r>
              <a:rPr lang="en-US" sz="900" dirty="0">
                <a:solidFill>
                  <a:srgbClr val="000000"/>
                </a:solidFill>
              </a:rPr>
              <a:t>Driveshaft damage using Inferential Sensing</a:t>
            </a:r>
          </a:p>
          <a:p>
            <a:pPr marL="300037" lvl="1" indent="0" defTabSz="685799">
              <a:spcAft>
                <a:spcPts val="450"/>
              </a:spcAft>
              <a:buNone/>
              <a:defRPr/>
            </a:pPr>
            <a:r>
              <a:rPr lang="en-US" sz="900" dirty="0">
                <a:solidFill>
                  <a:srgbClr val="000000"/>
                </a:solidFill>
              </a:rPr>
              <a:t>Bearing fault detection</a:t>
            </a:r>
          </a:p>
          <a:p>
            <a:pPr marL="300037" lvl="1" indent="0" defTabSz="685799">
              <a:spcAft>
                <a:spcPts val="450"/>
              </a:spcAft>
              <a:buNone/>
              <a:defRPr/>
            </a:pPr>
            <a:r>
              <a:rPr lang="en-US" sz="900" dirty="0">
                <a:solidFill>
                  <a:srgbClr val="000000"/>
                </a:solidFill>
              </a:rPr>
              <a:t>Remaining useful life prediction for turbo chargers</a:t>
            </a:r>
          </a:p>
          <a:p>
            <a:pPr marL="257175" indent="-257175" defTabSz="685799">
              <a:spcAft>
                <a:spcPts val="450"/>
              </a:spcAft>
              <a:defRPr/>
            </a:pPr>
            <a:r>
              <a:rPr lang="en-US" sz="1350" dirty="0">
                <a:solidFill>
                  <a:schemeClr val="accent1"/>
                </a:solidFill>
              </a:rPr>
              <a:t>Avoid over and under-maintaining: </a:t>
            </a:r>
            <a:r>
              <a:rPr lang="en-US" sz="1350" dirty="0">
                <a:solidFill>
                  <a:srgbClr val="000000"/>
                </a:solidFill>
              </a:rPr>
              <a:t>Optimize total cost of ownership</a:t>
            </a:r>
          </a:p>
          <a:p>
            <a:pPr marL="300037" lvl="1" indent="0" defTabSz="685799">
              <a:spcAft>
                <a:spcPts val="450"/>
              </a:spcAft>
              <a:buNone/>
              <a:defRPr/>
            </a:pPr>
            <a:r>
              <a:rPr lang="en-US" sz="900" i="1" dirty="0">
                <a:solidFill>
                  <a:srgbClr val="000000"/>
                </a:solidFill>
              </a:rPr>
              <a:t>Engine oil change intervals optimized</a:t>
            </a:r>
          </a:p>
          <a:p>
            <a:pPr marL="257175" indent="-257175" defTabSz="685799">
              <a:spcAft>
                <a:spcPts val="450"/>
              </a:spcAft>
              <a:defRPr/>
            </a:pPr>
            <a:r>
              <a:rPr lang="en-US" sz="1350" dirty="0">
                <a:solidFill>
                  <a:schemeClr val="accent1"/>
                </a:solidFill>
              </a:rPr>
              <a:t>Improved usage &amp; operation: </a:t>
            </a:r>
            <a:r>
              <a:rPr lang="en-US" sz="1350" dirty="0">
                <a:solidFill>
                  <a:srgbClr val="000000"/>
                </a:solidFill>
              </a:rPr>
              <a:t>Visibility of the impact of usage on the remaining useful life of expensive components </a:t>
            </a:r>
          </a:p>
          <a:p>
            <a:pPr marL="300037" lvl="1" indent="0" defTabSz="685799">
              <a:spcAft>
                <a:spcPts val="450"/>
              </a:spcAft>
              <a:buNone/>
              <a:defRPr/>
            </a:pPr>
            <a:r>
              <a:rPr lang="en-US" sz="900" i="1" dirty="0">
                <a:solidFill>
                  <a:srgbClr val="000000"/>
                </a:solidFill>
              </a:rPr>
              <a:t>Transfer case damage due to driver behavior</a:t>
            </a:r>
          </a:p>
          <a:p>
            <a:pPr marL="257175" indent="-257175" defTabSz="685799">
              <a:spcAft>
                <a:spcPts val="450"/>
              </a:spcAft>
              <a:defRPr/>
            </a:pPr>
            <a:r>
              <a:rPr lang="en-US" sz="1350" dirty="0">
                <a:solidFill>
                  <a:schemeClr val="accent1"/>
                </a:solidFill>
              </a:rPr>
              <a:t>Reduced or less costly inspections:</a:t>
            </a:r>
            <a:r>
              <a:rPr lang="en-US" sz="1350" dirty="0">
                <a:solidFill>
                  <a:srgbClr val="000000"/>
                </a:solidFill>
              </a:rPr>
              <a:t> Using sensors instead of manual inspections</a:t>
            </a:r>
          </a:p>
          <a:p>
            <a:pPr marL="300037" lvl="1" indent="0" defTabSz="685800">
              <a:spcBef>
                <a:spcPts val="0"/>
              </a:spcBef>
              <a:spcAft>
                <a:spcPts val="450"/>
              </a:spcAft>
              <a:buNone/>
              <a:defRPr/>
            </a:pPr>
            <a:r>
              <a:rPr lang="en-US" sz="900" i="1" dirty="0">
                <a:solidFill>
                  <a:srgbClr val="000000"/>
                </a:solidFill>
              </a:rPr>
              <a:t>Structural gates</a:t>
            </a:r>
          </a:p>
          <a:p>
            <a:pPr marL="257175" indent="-257175" defTabSz="685799">
              <a:spcAft>
                <a:spcPts val="450"/>
              </a:spcAft>
              <a:defRPr/>
            </a:pPr>
            <a:r>
              <a:rPr lang="en-US" sz="1350" dirty="0">
                <a:solidFill>
                  <a:schemeClr val="accent1"/>
                </a:solidFill>
              </a:rPr>
              <a:t>Design Improvements: </a:t>
            </a:r>
            <a:r>
              <a:rPr lang="en-US" sz="1350" dirty="0">
                <a:solidFill>
                  <a:srgbClr val="000000"/>
                </a:solidFill>
              </a:rPr>
              <a:t>Drive design improvements by understanding usage and operating conditions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EFA2056-F0E7-4933-858E-FC3CFD582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Value at Stake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98D4C3BE-6BB7-40AF-BD84-BC7D9767E9E9}"/>
              </a:ext>
            </a:extLst>
          </p:cNvPr>
          <p:cNvSpPr txBox="1">
            <a:spLocks/>
          </p:cNvSpPr>
          <p:nvPr/>
        </p:nvSpPr>
        <p:spPr>
          <a:xfrm>
            <a:off x="228600" y="877888"/>
            <a:ext cx="8334375" cy="622300"/>
          </a:xfr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latin typeface="Calibri" panose="020F0502020204030204" pitchFamily="34" charset="0"/>
              </a:rPr>
              <a:t>How can asset data help reduce operating costs?</a:t>
            </a:r>
            <a:endParaRPr lang="en-CA" sz="2000" dirty="0">
              <a:latin typeface="Calibri" panose="020F0502020204030204" pitchFamily="34" charset="0"/>
            </a:endParaRPr>
          </a:p>
        </p:txBody>
      </p:sp>
      <p:sp>
        <p:nvSpPr>
          <p:cNvPr id="9" name="Arrow: Pentagon 8">
            <a:extLst>
              <a:ext uri="{FF2B5EF4-FFF2-40B4-BE49-F238E27FC236}">
                <a16:creationId xmlns:a16="http://schemas.microsoft.com/office/drawing/2014/main" id="{38FD9585-A404-4A64-A20E-BDAD59F4EA9C}"/>
              </a:ext>
            </a:extLst>
          </p:cNvPr>
          <p:cNvSpPr/>
          <p:nvPr/>
        </p:nvSpPr>
        <p:spPr>
          <a:xfrm>
            <a:off x="3653493" y="2147330"/>
            <a:ext cx="361700" cy="2791940"/>
          </a:xfrm>
          <a:prstGeom prst="homePlate">
            <a:avLst>
              <a:gd name="adj" fmla="val 84790"/>
            </a:avLst>
          </a:prstGeom>
          <a:solidFill>
            <a:schemeClr val="bg1">
              <a:lumMod val="90000"/>
            </a:schemeClr>
          </a:solidFill>
          <a:ln>
            <a:solidFill>
              <a:schemeClr val="bg1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>
              <a:defRPr/>
            </a:pPr>
            <a:endParaRPr lang="en-CA" sz="1350">
              <a:solidFill>
                <a:srgbClr val="FEFEFE"/>
              </a:solidFill>
              <a:latin typeface="Calibri" panose="020F0502020204030204" pitchFamily="34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17BDADB-9DBC-475B-9973-2D26BF37B96C}"/>
              </a:ext>
            </a:extLst>
          </p:cNvPr>
          <p:cNvGrpSpPr/>
          <p:nvPr/>
        </p:nvGrpSpPr>
        <p:grpSpPr>
          <a:xfrm>
            <a:off x="228600" y="1550378"/>
            <a:ext cx="3269060" cy="4926622"/>
            <a:chOff x="415535" y="1479818"/>
            <a:chExt cx="3269060" cy="4926622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F968037-1FAB-4E37-87DF-C5C4433EB385}"/>
                </a:ext>
              </a:extLst>
            </p:cNvPr>
            <p:cNvSpPr txBox="1"/>
            <p:nvPr/>
          </p:nvSpPr>
          <p:spPr>
            <a:xfrm>
              <a:off x="415535" y="1479818"/>
              <a:ext cx="3269060" cy="923330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defTabSz="685800">
                <a:defRPr/>
              </a:pPr>
              <a:r>
                <a:rPr lang="en-US" dirty="0">
                  <a:solidFill>
                    <a:srgbClr val="000000"/>
                  </a:solidFill>
                  <a:latin typeface="Calibri" panose="020F0502020204030204" pitchFamily="34" charset="0"/>
                </a:rPr>
                <a:t>Operating costs can be reduced by utilizing asset data for more proactive maintenance </a:t>
              </a:r>
              <a:endParaRPr lang="en-CA" dirty="0">
                <a:solidFill>
                  <a:srgbClr val="000000"/>
                </a:solidFill>
                <a:latin typeface="Calibri" panose="020F0502020204030204" pitchFamily="34" charset="0"/>
              </a:endParaRPr>
            </a:p>
          </p:txBody>
        </p:sp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78E93C41-03E5-483E-8EC1-B2DEDBBDFEFB}"/>
                </a:ext>
              </a:extLst>
            </p:cNvPr>
            <p:cNvGrpSpPr/>
            <p:nvPr/>
          </p:nvGrpSpPr>
          <p:grpSpPr>
            <a:xfrm>
              <a:off x="680906" y="2484642"/>
              <a:ext cx="2748094" cy="3921798"/>
              <a:chOff x="680906" y="2484642"/>
              <a:chExt cx="2748094" cy="3921798"/>
            </a:xfrm>
          </p:grpSpPr>
          <p:graphicFrame>
            <p:nvGraphicFramePr>
              <p:cNvPr id="5" name="Chart 4">
                <a:extLst>
                  <a:ext uri="{FF2B5EF4-FFF2-40B4-BE49-F238E27FC236}">
                    <a16:creationId xmlns:a16="http://schemas.microsoft.com/office/drawing/2014/main" id="{EEA477C6-82D7-47E5-A37E-A21C9AB68BC3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3853283309"/>
                  </p:ext>
                </p:extLst>
              </p:nvPr>
            </p:nvGraphicFramePr>
            <p:xfrm>
              <a:off x="680906" y="3243499"/>
              <a:ext cx="2748094" cy="316294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3"/>
              </a:graphicData>
            </a:graphic>
          </p:graphicFrame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68F1315F-5A1B-4B4C-9E70-24B5DC75B784}"/>
                  </a:ext>
                </a:extLst>
              </p:cNvPr>
              <p:cNvGrpSpPr/>
              <p:nvPr/>
            </p:nvGrpSpPr>
            <p:grpSpPr>
              <a:xfrm>
                <a:off x="1075228" y="2484642"/>
                <a:ext cx="1828800" cy="1477758"/>
                <a:chOff x="1096958" y="2408442"/>
                <a:chExt cx="1828800" cy="1477758"/>
              </a:xfrm>
            </p:grpSpPr>
            <p:cxnSp>
              <p:nvCxnSpPr>
                <p:cNvPr id="20" name="Straight Connector 19">
                  <a:extLst>
                    <a:ext uri="{FF2B5EF4-FFF2-40B4-BE49-F238E27FC236}">
                      <a16:creationId xmlns:a16="http://schemas.microsoft.com/office/drawing/2014/main" id="{5E5DBAD2-FC8B-4F1E-B622-0701667648D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096958" y="3048000"/>
                  <a:ext cx="1828800" cy="0"/>
                </a:xfrm>
                <a:prstGeom prst="line">
                  <a:avLst/>
                </a:prstGeom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Arrow Connector 21">
                  <a:extLst>
                    <a:ext uri="{FF2B5EF4-FFF2-40B4-BE49-F238E27FC236}">
                      <a16:creationId xmlns:a16="http://schemas.microsoft.com/office/drawing/2014/main" id="{5FBF5693-9586-40E0-825C-BCE5246E7FB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925758" y="3048000"/>
                  <a:ext cx="0" cy="838200"/>
                </a:xfrm>
                <a:prstGeom prst="straightConnector1">
                  <a:avLst/>
                </a:prstGeom>
                <a:ln>
                  <a:tailEnd type="triangle"/>
                </a:ln>
              </p:spPr>
              <p:style>
                <a:lnRef idx="3">
                  <a:schemeClr val="accent1"/>
                </a:lnRef>
                <a:fillRef idx="0">
                  <a:schemeClr val="accent1"/>
                </a:fillRef>
                <a:effectRef idx="2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7" name="Oval 6">
                  <a:extLst>
                    <a:ext uri="{FF2B5EF4-FFF2-40B4-BE49-F238E27FC236}">
                      <a16:creationId xmlns:a16="http://schemas.microsoft.com/office/drawing/2014/main" id="{EFEC7E9C-C54C-4D9D-BDE0-F953FC814934}"/>
                    </a:ext>
                  </a:extLst>
                </p:cNvPr>
                <p:cNvSpPr/>
                <p:nvPr/>
              </p:nvSpPr>
              <p:spPr>
                <a:xfrm>
                  <a:off x="1310736" y="2408442"/>
                  <a:ext cx="1439243" cy="1349327"/>
                </a:xfrm>
                <a:prstGeom prst="ellipse">
                  <a:avLst/>
                </a:prstGeom>
                <a:solidFill>
                  <a:schemeClr val="tx2"/>
                </a:solidFill>
                <a:ln>
                  <a:solidFill>
                    <a:schemeClr val="tx2"/>
                  </a:solidFill>
                </a:ln>
              </p:spPr>
              <p:style>
                <a:lnRef idx="1">
                  <a:schemeClr val="accent5"/>
                </a:lnRef>
                <a:fillRef idx="3">
                  <a:schemeClr val="accent5"/>
                </a:fillRef>
                <a:effectRef idx="2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 defTabSz="685800">
                    <a:defRPr/>
                  </a:pPr>
                  <a:r>
                    <a:rPr lang="en-US" sz="1200" dirty="0">
                      <a:solidFill>
                        <a:srgbClr val="FEFEFE"/>
                      </a:solidFill>
                      <a:latin typeface="Calibri" panose="020F0502020204030204" pitchFamily="34" charset="0"/>
                    </a:rPr>
                    <a:t>6% or more reduction in operating</a:t>
                  </a:r>
                </a:p>
                <a:p>
                  <a:pPr algn="ctr" defTabSz="685800">
                    <a:defRPr/>
                  </a:pPr>
                  <a:r>
                    <a:rPr lang="en-US" sz="1200" dirty="0">
                      <a:solidFill>
                        <a:srgbClr val="FEFEFE"/>
                      </a:solidFill>
                      <a:latin typeface="Calibri" panose="020F0502020204030204" pitchFamily="34" charset="0"/>
                    </a:rPr>
                    <a:t>costs</a:t>
                  </a:r>
                  <a:endParaRPr lang="en-CA" sz="1200" dirty="0">
                    <a:solidFill>
                      <a:srgbClr val="FEFEFE"/>
                    </a:solidFill>
                    <a:latin typeface="Calibri" panose="020F0502020204030204" pitchFamily="34" charset="0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118861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6F46603-6C34-422D-8F30-8F3EFE95C39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457200" y="762000"/>
            <a:ext cx="8382000" cy="7620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Fleet level and asset / equipment level analysis that can help reduce operating and maintenance costs</a:t>
            </a:r>
            <a:endParaRPr lang="en-CA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EFA2056-F0E7-4933-858E-FC3CFD5827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Insights… </a:t>
            </a:r>
            <a:r>
              <a:rPr lang="en-US" sz="2400" i="1" dirty="0"/>
              <a:t>Deliver Actionable Information</a:t>
            </a:r>
            <a:endParaRPr lang="en-US" sz="2400" dirty="0"/>
          </a:p>
        </p:txBody>
      </p:sp>
      <p:sp>
        <p:nvSpPr>
          <p:cNvPr id="4" name="Content Placeholder 4">
            <a:extLst>
              <a:ext uri="{FF2B5EF4-FFF2-40B4-BE49-F238E27FC236}">
                <a16:creationId xmlns:a16="http://schemas.microsoft.com/office/drawing/2014/main" id="{4B560176-5999-4F67-A9CD-AB28772BA3D7}"/>
              </a:ext>
            </a:extLst>
          </p:cNvPr>
          <p:cNvSpPr txBox="1">
            <a:spLocks/>
          </p:cNvSpPr>
          <p:nvPr/>
        </p:nvSpPr>
        <p:spPr>
          <a:xfrm>
            <a:off x="228600" y="1676400"/>
            <a:ext cx="4462572" cy="457200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914399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49" indent="-285749" algn="l" defTabSz="914399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99" indent="-228599" algn="l" defTabSz="914399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99" indent="-228599" algn="l" defTabSz="914399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398" indent="-228599" algn="l" defTabSz="914399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597" indent="-228599" algn="l" defTabSz="914399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97" indent="-228599" algn="l" defTabSz="914399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97" indent="-228599" algn="l" defTabSz="914399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96" indent="-228599" algn="l" defTabSz="914399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685799">
              <a:spcBef>
                <a:spcPts val="450"/>
              </a:spcBef>
              <a:buNone/>
              <a:defRPr/>
            </a:pPr>
            <a:r>
              <a:rPr lang="en-US" sz="1800" b="1" dirty="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rPr>
              <a:t>Fleet Level Analysis</a:t>
            </a:r>
          </a:p>
          <a:p>
            <a:pPr marL="257175" indent="-257175" defTabSz="685799">
              <a:spcBef>
                <a:spcPts val="375"/>
              </a:spcBef>
              <a:buFont typeface="Wingdings" panose="05000000000000000000" pitchFamily="2" charset="2"/>
              <a:buChar char="ü"/>
              <a:defRPr/>
            </a:pPr>
            <a:r>
              <a:rPr lang="en-US" sz="1600" dirty="0">
                <a:solidFill>
                  <a:sysClr val="windowText" lastClr="000000"/>
                </a:solidFill>
                <a:latin typeface="Calibri" panose="020F0502020204030204" pitchFamily="34" charset="0"/>
              </a:rPr>
              <a:t>Improve Fleet Availability</a:t>
            </a:r>
          </a:p>
          <a:p>
            <a:pPr marL="257175" indent="-257175" defTabSz="685799">
              <a:spcBef>
                <a:spcPts val="375"/>
              </a:spcBef>
              <a:buFont typeface="Wingdings" panose="05000000000000000000" pitchFamily="2" charset="2"/>
              <a:buChar char="ü"/>
              <a:defRPr/>
            </a:pPr>
            <a:r>
              <a:rPr lang="en-US" sz="1600" dirty="0">
                <a:solidFill>
                  <a:sysClr val="windowText" lastClr="000000"/>
                </a:solidFill>
                <a:latin typeface="Calibri" panose="020F0502020204030204" pitchFamily="34" charset="0"/>
              </a:rPr>
              <a:t>Identify Systematic Issue</a:t>
            </a:r>
          </a:p>
          <a:p>
            <a:pPr marL="257175" indent="-257175" defTabSz="685799">
              <a:spcBef>
                <a:spcPts val="375"/>
              </a:spcBef>
              <a:buFont typeface="Wingdings" panose="05000000000000000000" pitchFamily="2" charset="2"/>
              <a:buChar char="ü"/>
              <a:defRPr/>
            </a:pPr>
            <a:r>
              <a:rPr lang="en-US" sz="1600" dirty="0">
                <a:solidFill>
                  <a:sysClr val="windowText" lastClr="000000"/>
                </a:solidFill>
                <a:latin typeface="Calibri" panose="020F0502020204030204" pitchFamily="34" charset="0"/>
              </a:rPr>
              <a:t>Schedule Services</a:t>
            </a:r>
          </a:p>
          <a:p>
            <a:pPr marL="257175" indent="-257175" defTabSz="685799">
              <a:spcBef>
                <a:spcPts val="375"/>
              </a:spcBef>
              <a:buFont typeface="Wingdings" panose="05000000000000000000" pitchFamily="2" charset="2"/>
              <a:buChar char="ü"/>
              <a:defRPr/>
            </a:pPr>
            <a:r>
              <a:rPr lang="en-US" sz="1600" dirty="0">
                <a:solidFill>
                  <a:sysClr val="windowText" lastClr="000000"/>
                </a:solidFill>
                <a:latin typeface="Calibri" panose="020F0502020204030204" pitchFamily="34" charset="0"/>
              </a:rPr>
              <a:t>Manage Scheduled Services</a:t>
            </a:r>
          </a:p>
          <a:p>
            <a:pPr marL="257175" indent="-257175" defTabSz="685799">
              <a:spcBef>
                <a:spcPts val="375"/>
              </a:spcBef>
              <a:buFont typeface="Wingdings" panose="05000000000000000000" pitchFamily="2" charset="2"/>
              <a:buChar char="ü"/>
              <a:defRPr/>
            </a:pPr>
            <a:r>
              <a:rPr lang="en-US" sz="1600" dirty="0">
                <a:solidFill>
                  <a:sysClr val="windowText" lastClr="000000"/>
                </a:solidFill>
                <a:latin typeface="Calibri" panose="020F0502020204030204" pitchFamily="34" charset="0"/>
              </a:rPr>
              <a:t>Fault Trending</a:t>
            </a:r>
          </a:p>
          <a:p>
            <a:pPr marL="257175" indent="-257175" defTabSz="685799">
              <a:spcBef>
                <a:spcPts val="375"/>
              </a:spcBef>
              <a:buFont typeface="Wingdings" panose="05000000000000000000" pitchFamily="2" charset="2"/>
              <a:buChar char="ü"/>
              <a:defRPr/>
            </a:pPr>
            <a:r>
              <a:rPr lang="en-US" sz="1600" dirty="0">
                <a:solidFill>
                  <a:sysClr val="windowText" lastClr="000000"/>
                </a:solidFill>
                <a:latin typeface="Calibri" panose="020F0502020204030204" pitchFamily="34" charset="0"/>
              </a:rPr>
              <a:t>Measure Usage Profiles</a:t>
            </a:r>
          </a:p>
          <a:p>
            <a:pPr marL="257175" indent="-257175" defTabSz="685799">
              <a:spcBef>
                <a:spcPts val="375"/>
              </a:spcBef>
              <a:buFont typeface="Wingdings" panose="05000000000000000000" pitchFamily="2" charset="2"/>
              <a:buChar char="ü"/>
              <a:defRPr/>
            </a:pPr>
            <a:r>
              <a:rPr lang="en-US" sz="1600" dirty="0">
                <a:solidFill>
                  <a:sysClr val="windowText" lastClr="000000"/>
                </a:solidFill>
                <a:latin typeface="Calibri" panose="020F0502020204030204" pitchFamily="34" charset="0"/>
              </a:rPr>
              <a:t>Divestiture Candidates</a:t>
            </a:r>
          </a:p>
          <a:p>
            <a:pPr marL="257175" indent="-257175" defTabSz="685799">
              <a:spcBef>
                <a:spcPts val="375"/>
              </a:spcBef>
              <a:buFont typeface="Wingdings" panose="05000000000000000000" pitchFamily="2" charset="2"/>
              <a:buChar char="ü"/>
              <a:defRPr/>
            </a:pPr>
            <a:endParaRPr lang="en-US" sz="1600" dirty="0">
              <a:solidFill>
                <a:sysClr val="windowText" lastClr="000000"/>
              </a:solidFill>
              <a:latin typeface="Calibri" panose="020F0502020204030204" pitchFamily="34" charset="0"/>
            </a:endParaRPr>
          </a:p>
          <a:p>
            <a:pPr marL="257175" indent="-257175" defTabSz="685799">
              <a:spcBef>
                <a:spcPts val="375"/>
              </a:spcBef>
              <a:buFont typeface="Wingdings" panose="05000000000000000000" pitchFamily="2" charset="2"/>
              <a:buChar char="ü"/>
              <a:defRPr/>
            </a:pPr>
            <a:r>
              <a:rPr lang="en-US" sz="1600" dirty="0">
                <a:solidFill>
                  <a:sysClr val="windowText" lastClr="000000"/>
                </a:solidFill>
                <a:latin typeface="Calibri" panose="020F0502020204030204" pitchFamily="34" charset="0"/>
              </a:rPr>
              <a:t>…</a:t>
            </a:r>
          </a:p>
          <a:p>
            <a:pPr marL="0" indent="0" defTabSz="685799">
              <a:spcBef>
                <a:spcPts val="900"/>
              </a:spcBef>
              <a:buNone/>
              <a:defRPr/>
            </a:pPr>
            <a:r>
              <a:rPr lang="en-US" sz="1800" b="1" dirty="0">
                <a:solidFill>
                  <a:srgbClr val="002E6E"/>
                </a:solidFill>
                <a:latin typeface="Calibri" panose="020F0502020204030204" pitchFamily="34" charset="0"/>
                <a:ea typeface="Roboto" panose="02000000000000000000" pitchFamily="2" charset="0"/>
                <a:cs typeface="Calibri" panose="020F0502020204030204" pitchFamily="34" charset="0"/>
              </a:rPr>
              <a:t>Equipment Level Analysis</a:t>
            </a:r>
          </a:p>
          <a:p>
            <a:pPr marL="257175" indent="-257175" defTabSz="685799">
              <a:spcBef>
                <a:spcPts val="375"/>
              </a:spcBef>
              <a:buFont typeface="Wingdings" panose="05000000000000000000" pitchFamily="2" charset="2"/>
              <a:buChar char="ü"/>
              <a:defRPr/>
            </a:pPr>
            <a:r>
              <a:rPr lang="en-US" sz="1600" dirty="0">
                <a:solidFill>
                  <a:sysClr val="windowText" lastClr="000000"/>
                </a:solidFill>
                <a:latin typeface="Calibri" panose="020F0502020204030204" pitchFamily="34" charset="0"/>
              </a:rPr>
              <a:t>Equipment Heath Issues</a:t>
            </a:r>
          </a:p>
          <a:p>
            <a:pPr marL="257175" indent="-257175" defTabSz="685799">
              <a:spcBef>
                <a:spcPts val="375"/>
              </a:spcBef>
              <a:buFont typeface="Wingdings" panose="05000000000000000000" pitchFamily="2" charset="2"/>
              <a:buChar char="ü"/>
              <a:defRPr/>
            </a:pPr>
            <a:r>
              <a:rPr lang="en-US" sz="1600" dirty="0">
                <a:solidFill>
                  <a:sysClr val="windowText" lastClr="000000"/>
                </a:solidFill>
                <a:latin typeface="Calibri" panose="020F0502020204030204" pitchFamily="34" charset="0"/>
              </a:rPr>
              <a:t>Design Spec. Exceedances</a:t>
            </a:r>
          </a:p>
          <a:p>
            <a:pPr marL="257175" indent="-257175" defTabSz="685799">
              <a:spcBef>
                <a:spcPts val="375"/>
              </a:spcBef>
              <a:buFont typeface="Wingdings" panose="05000000000000000000" pitchFamily="2" charset="2"/>
              <a:buChar char="ü"/>
              <a:defRPr/>
            </a:pPr>
            <a:r>
              <a:rPr lang="en-US" sz="1600" dirty="0">
                <a:solidFill>
                  <a:sysClr val="windowText" lastClr="000000"/>
                </a:solidFill>
                <a:latin typeface="Calibri" panose="020F0502020204030204" pitchFamily="34" charset="0"/>
              </a:rPr>
              <a:t>Accident Investigation</a:t>
            </a:r>
          </a:p>
          <a:p>
            <a:pPr marL="257175" indent="-257175" defTabSz="685799">
              <a:spcBef>
                <a:spcPts val="375"/>
              </a:spcBef>
              <a:buFont typeface="Wingdings" panose="05000000000000000000" pitchFamily="2" charset="2"/>
              <a:buChar char="ü"/>
              <a:defRPr/>
            </a:pPr>
            <a:r>
              <a:rPr lang="en-US" sz="1600" dirty="0">
                <a:solidFill>
                  <a:sysClr val="windowText" lastClr="000000"/>
                </a:solidFill>
                <a:latin typeface="Calibri" panose="020F0502020204030204" pitchFamily="34" charset="0"/>
              </a:rPr>
              <a:t>…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9D493E0-4CEA-4CCD-85E6-73D24449D559}"/>
              </a:ext>
            </a:extLst>
          </p:cNvPr>
          <p:cNvGrpSpPr/>
          <p:nvPr/>
        </p:nvGrpSpPr>
        <p:grpSpPr>
          <a:xfrm>
            <a:off x="3276601" y="1353019"/>
            <a:ext cx="5562600" cy="4804894"/>
            <a:chOff x="3816136" y="966809"/>
            <a:chExt cx="5043693" cy="4824391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93CC4F51-E4C7-4807-B395-E9926D52D10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127196" y="2580316"/>
              <a:ext cx="1786072" cy="1317189"/>
            </a:xfrm>
            <a:prstGeom prst="rect">
              <a:avLst/>
            </a:prstGeom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7" name="Picture 3">
              <a:extLst>
                <a:ext uri="{FF2B5EF4-FFF2-40B4-BE49-F238E27FC236}">
                  <a16:creationId xmlns:a16="http://schemas.microsoft.com/office/drawing/2014/main" id="{01714B81-F6AF-4FEF-A3D4-27E1A99A9A8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19600" y="4230152"/>
              <a:ext cx="1792138" cy="1335569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FA5E2B8-F547-4746-8EA9-C2E62637607E}"/>
                </a:ext>
              </a:extLst>
            </p:cNvPr>
            <p:cNvGrpSpPr/>
            <p:nvPr/>
          </p:nvGrpSpPr>
          <p:grpSpPr>
            <a:xfrm>
              <a:off x="7079002" y="4572000"/>
              <a:ext cx="1780827" cy="1219200"/>
              <a:chOff x="152400" y="965200"/>
              <a:chExt cx="7620000" cy="50546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pic>
            <p:nvPicPr>
              <p:cNvPr id="13" name="Picture 2">
                <a:extLst>
                  <a:ext uri="{FF2B5EF4-FFF2-40B4-BE49-F238E27FC236}">
                    <a16:creationId xmlns:a16="http://schemas.microsoft.com/office/drawing/2014/main" id="{1FA2833A-FD6C-42A3-9E4C-6E0DEE988B0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2400" y="965200"/>
                <a:ext cx="7620000" cy="50546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4DDDD03C-1FBA-441A-B2B9-C831C77ED875}"/>
                  </a:ext>
                </a:extLst>
              </p:cNvPr>
              <p:cNvCxnSpPr/>
              <p:nvPr/>
            </p:nvCxnSpPr>
            <p:spPr>
              <a:xfrm>
                <a:off x="6858000" y="965200"/>
                <a:ext cx="0" cy="5054600"/>
              </a:xfrm>
              <a:prstGeom prst="line">
                <a:avLst/>
              </a:prstGeom>
              <a:noFill/>
              <a:ln w="12700" cap="flat" cmpd="sng" algn="ctr">
                <a:solidFill>
                  <a:srgbClr val="7030A0"/>
                </a:solidFill>
                <a:prstDash val="dash"/>
              </a:ln>
              <a:effectLst/>
            </p:spPr>
          </p:cxnSp>
        </p:grpSp>
        <p:pic>
          <p:nvPicPr>
            <p:cNvPr id="9" name="Picture 2">
              <a:extLst>
                <a:ext uri="{FF2B5EF4-FFF2-40B4-BE49-F238E27FC236}">
                  <a16:creationId xmlns:a16="http://schemas.microsoft.com/office/drawing/2014/main" id="{8E1CAD53-8831-4E5F-BA35-8F8B42FEEAB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6470042" y="1458130"/>
              <a:ext cx="1921011" cy="1169547"/>
            </a:xfrm>
            <a:prstGeom prst="rect">
              <a:avLst/>
            </a:prstGeom>
            <a:ln w="85725" cap="sq" cmpd="thickThin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0" name="Picture 2">
              <a:extLst>
                <a:ext uri="{FF2B5EF4-FFF2-40B4-BE49-F238E27FC236}">
                  <a16:creationId xmlns:a16="http://schemas.microsoft.com/office/drawing/2014/main" id="{4A125571-A6C4-46AD-AE7D-A6C5BC789BB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>
              <a:off x="3816136" y="1094127"/>
              <a:ext cx="1843123" cy="1184211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5B5FB680-FFCF-4048-A787-58A01BAA6EF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32890" y="2956045"/>
              <a:ext cx="1894190" cy="1432411"/>
            </a:xfrm>
            <a:prstGeom prst="rect">
              <a:avLst/>
            </a:prstGeom>
          </p:spPr>
        </p:pic>
        <p:sp>
          <p:nvSpPr>
            <p:cNvPr id="12" name="TextBox 7">
              <a:extLst>
                <a:ext uri="{FF2B5EF4-FFF2-40B4-BE49-F238E27FC236}">
                  <a16:creationId xmlns:a16="http://schemas.microsoft.com/office/drawing/2014/main" id="{75338109-5433-49B8-A684-0F97695BE2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584403" y="966809"/>
              <a:ext cx="1098282" cy="317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defTabSz="685800" eaLnBrk="1" fontAlgn="base" hangingPunct="1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en-US" altLang="en-US" sz="1050" b="1" i="1" kern="0" dirty="0">
                  <a:solidFill>
                    <a:prstClr val="black"/>
                  </a:solidFill>
                  <a:latin typeface="Calibri" panose="020F0502020204030204" pitchFamily="34" charset="0"/>
                  <a:cs typeface="Arial" charset="0"/>
                </a:rPr>
                <a:t>Notional Data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21677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EFA2056-F0E7-4933-858E-FC3CFD5827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-1"/>
            <a:ext cx="8229600" cy="729427"/>
          </a:xfrm>
        </p:spPr>
        <p:txBody>
          <a:bodyPr/>
          <a:lstStyle/>
          <a:p>
            <a:r>
              <a:rPr lang="en-US" sz="2400" dirty="0"/>
              <a:t>Integrating Operational and Maintenance </a:t>
            </a:r>
            <a:br>
              <a:rPr lang="en-US" sz="2400" dirty="0"/>
            </a:br>
            <a:r>
              <a:rPr lang="en-US" sz="2400" dirty="0"/>
              <a:t>Data for Prognostics and Diagnostics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3A6C6EC-BDE7-49DD-895F-D6B084B4F6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690" y="1177516"/>
            <a:ext cx="4060710" cy="232378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E0637FC9-EDF7-4D66-912F-1FB8F052522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295" t="46655" r="34796" b="2573"/>
          <a:stretch/>
        </p:blipFill>
        <p:spPr>
          <a:xfrm>
            <a:off x="4800600" y="1177516"/>
            <a:ext cx="3977267" cy="237353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86B00099-878E-45E9-A032-E950BD395A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85585" y="4160644"/>
            <a:ext cx="3272591" cy="2063155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2AB66B64-7A9C-4588-9C45-4115764AC294}"/>
              </a:ext>
            </a:extLst>
          </p:cNvPr>
          <p:cNvSpPr/>
          <p:nvPr/>
        </p:nvSpPr>
        <p:spPr>
          <a:xfrm>
            <a:off x="640213" y="822490"/>
            <a:ext cx="28104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</a:rPr>
              <a:t>Link with Maintenance Data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5CF532CA-8DA4-4B92-91D0-42D2B1F9D3EC}"/>
              </a:ext>
            </a:extLst>
          </p:cNvPr>
          <p:cNvSpPr/>
          <p:nvPr/>
        </p:nvSpPr>
        <p:spPr>
          <a:xfrm>
            <a:off x="5343965" y="822490"/>
            <a:ext cx="26831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</a:rPr>
              <a:t>Link with Operational Data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AB5BC598-6DCB-411B-8D3A-E98A346E913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4701" y="4068743"/>
            <a:ext cx="3429000" cy="2255857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4A6FD30D-033F-422B-A387-1C2A8895DEA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88296" y="4030982"/>
            <a:ext cx="1759205" cy="2235657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5AABED91-8D98-4CAF-A31E-DAE50EC04E4D}"/>
              </a:ext>
            </a:extLst>
          </p:cNvPr>
          <p:cNvSpPr/>
          <p:nvPr/>
        </p:nvSpPr>
        <p:spPr>
          <a:xfrm>
            <a:off x="3429000" y="3606348"/>
            <a:ext cx="18646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</a:rPr>
              <a:t>Machine Learning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EC1AAB0-D0C0-44E7-A515-A2D75BBD4D6D}"/>
              </a:ext>
            </a:extLst>
          </p:cNvPr>
          <p:cNvSpPr txBox="1"/>
          <p:nvPr/>
        </p:nvSpPr>
        <p:spPr>
          <a:xfrm>
            <a:off x="85824" y="4050268"/>
            <a:ext cx="14092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</a:rPr>
              <a:t>Example</a:t>
            </a:r>
          </a:p>
        </p:txBody>
      </p:sp>
    </p:spTree>
    <p:extLst>
      <p:ext uri="{BB962C8B-B14F-4D97-AF65-F5344CB8AC3E}">
        <p14:creationId xmlns:p14="http://schemas.microsoft.com/office/powerpoint/2010/main" val="2205719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4" grpId="0"/>
    </p:bldLst>
  </p:timing>
</p:sld>
</file>

<file path=ppt/theme/theme1.xml><?xml version="1.0" encoding="utf-8"?>
<a:theme xmlns:a="http://schemas.openxmlformats.org/drawingml/2006/main" name="1_Custom Design">
  <a:themeElements>
    <a:clrScheme name="HBM Prenscia">
      <a:dk1>
        <a:sysClr val="windowText" lastClr="000000"/>
      </a:dk1>
      <a:lt1>
        <a:srgbClr val="FFFFFF"/>
      </a:lt1>
      <a:dk2>
        <a:srgbClr val="002E6E"/>
      </a:dk2>
      <a:lt2>
        <a:srgbClr val="D5E0E7"/>
      </a:lt2>
      <a:accent1>
        <a:srgbClr val="002E6E"/>
      </a:accent1>
      <a:accent2>
        <a:srgbClr val="1A5193"/>
      </a:accent2>
      <a:accent3>
        <a:srgbClr val="75A7D3"/>
      </a:accent3>
      <a:accent4>
        <a:srgbClr val="D6E1E7"/>
      </a:accent4>
      <a:accent5>
        <a:srgbClr val="ECF1F4"/>
      </a:accent5>
      <a:accent6>
        <a:srgbClr val="CF1F25"/>
      </a:accent6>
      <a:hlink>
        <a:srgbClr val="0000FF"/>
      </a:hlink>
      <a:folHlink>
        <a:srgbClr val="195192"/>
      </a:folHlink>
    </a:clrScheme>
    <a:fontScheme name="HBM Prenscia Fonts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nscia Solutions2" id="{A73BD164-4918-4369-9B67-558C3A86AC65}" vid="{D1734A0C-4DB7-4C0A-9822-01C8B177249F}"/>
    </a:ext>
  </a:extLst>
</a:theme>
</file>

<file path=ppt/theme/theme2.xml><?xml version="1.0" encoding="utf-8"?>
<a:theme xmlns:a="http://schemas.openxmlformats.org/drawingml/2006/main" name="HBM Prenscia_Powerpoint Template_PRENSCIA_ACCESS">
  <a:themeElements>
    <a:clrScheme name="HBM Prenscia colors 1">
      <a:dk1>
        <a:sysClr val="windowText" lastClr="000000"/>
      </a:dk1>
      <a:lt1>
        <a:srgbClr val="FFFFFF"/>
      </a:lt1>
      <a:dk2>
        <a:srgbClr val="002E6E"/>
      </a:dk2>
      <a:lt2>
        <a:srgbClr val="D5E0E7"/>
      </a:lt2>
      <a:accent1>
        <a:srgbClr val="002E6E"/>
      </a:accent1>
      <a:accent2>
        <a:srgbClr val="1A5193"/>
      </a:accent2>
      <a:accent3>
        <a:srgbClr val="75A7D3"/>
      </a:accent3>
      <a:accent4>
        <a:srgbClr val="D6E1E7"/>
      </a:accent4>
      <a:accent5>
        <a:srgbClr val="ECF1F4"/>
      </a:accent5>
      <a:accent6>
        <a:srgbClr val="CF1F25"/>
      </a:accent6>
      <a:hlink>
        <a:srgbClr val="0000FF"/>
      </a:hlink>
      <a:folHlink>
        <a:srgbClr val="195192"/>
      </a:folHlink>
    </a:clrScheme>
    <a:fontScheme name="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nscia Solutions2" id="{A73BD164-4918-4369-9B67-558C3A86AC65}" vid="{913FAD68-8307-4E55-8A06-7AF76A62BD66}"/>
    </a:ext>
  </a:extLst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Prenscia Solutions3</Template>
  <TotalTime>0</TotalTime>
  <Words>1685</Words>
  <Application>Microsoft Office PowerPoint</Application>
  <PresentationFormat>On-screen Show (4:3)</PresentationFormat>
  <Paragraphs>320</Paragraphs>
  <Slides>23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Arial</vt:lpstr>
      <vt:lpstr>Arial</vt:lpstr>
      <vt:lpstr>Calibri</vt:lpstr>
      <vt:lpstr>Roboto</vt:lpstr>
      <vt:lpstr>Ubuntu Light</vt:lpstr>
      <vt:lpstr>Wingdings</vt:lpstr>
      <vt:lpstr>1_Custom Design</vt:lpstr>
      <vt:lpstr>HBM Prenscia_Powerpoint Template_PRENSCIA_ACCESS</vt:lpstr>
      <vt:lpstr>Projects in Prognostics and Predictive Analytics</vt:lpstr>
      <vt:lpstr>Agenda</vt:lpstr>
      <vt:lpstr>Introduction</vt:lpstr>
      <vt:lpstr>Introduction (cont’d)</vt:lpstr>
      <vt:lpstr>Vocabulary</vt:lpstr>
      <vt:lpstr>Operational Monitoring</vt:lpstr>
      <vt:lpstr>Value at Stake</vt:lpstr>
      <vt:lpstr>Insights… Deliver Actionable Information</vt:lpstr>
      <vt:lpstr>Integrating Operational and Maintenance  Data for Prognostics and Diagnostics</vt:lpstr>
      <vt:lpstr>Combine Operational Data with Historical  Data for Superior Insights</vt:lpstr>
      <vt:lpstr>Example </vt:lpstr>
      <vt:lpstr>Example (cont’d)</vt:lpstr>
      <vt:lpstr>Approach </vt:lpstr>
      <vt:lpstr>Case Study – Off-Highway Vehicle Fleet</vt:lpstr>
      <vt:lpstr>Predict Key Parameters</vt:lpstr>
      <vt:lpstr>Predict Key Parameters (cont’d)</vt:lpstr>
      <vt:lpstr>Maintenance Optimization</vt:lpstr>
      <vt:lpstr>Condition Monitoring &amp; Remaining Useful Life</vt:lpstr>
      <vt:lpstr>Combine Engineering with Machine Learning</vt:lpstr>
      <vt:lpstr>Example -  Improve Accuracy by combining PoF and ML</vt:lpstr>
      <vt:lpstr>Example -  Improve Accuracy by combining  PoF and ML (cont’d)</vt:lpstr>
      <vt:lpstr>Summary</vt:lpstr>
      <vt:lpstr>Thank you for your attention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2019-04-08T14:24:37Z</dcterms:created>
  <dcterms:modified xsi:type="dcterms:W3CDTF">2019-09-04T17:48:24Z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73d44fa8-a07e-49a7-9bd2-e8334969f716</vt:lpwstr>
  </property>
  <property fmtid="{D5CDD505-2E9C-101B-9397-08002B2CF9AE}" pid="3" name="HBMPRENSCIAClassification">
    <vt:lpwstr>HBM Prenscia: Business Document</vt:lpwstr>
  </property>
  <property fmtid="{D5CDD505-2E9C-101B-9397-08002B2CF9AE}" pid="4" name="HBMNCODEClassification">
    <vt:lpwstr>HBM Prenscia: Work In Progress</vt:lpwstr>
  </property>
</Properties>
</file>