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9.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0.xml" ContentType="application/vnd.openxmlformats-officedocument.presentationml.tags+xml"/>
  <Override PartName="/ppt/notesSlides/notesSlide26.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5.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2" r:id="rId1"/>
    <p:sldMasterId id="2147483814" r:id="rId2"/>
  </p:sldMasterIdLst>
  <p:notesMasterIdLst>
    <p:notesMasterId r:id="rId46"/>
  </p:notesMasterIdLst>
  <p:handoutMasterIdLst>
    <p:handoutMasterId r:id="rId47"/>
  </p:handoutMasterIdLst>
  <p:sldIdLst>
    <p:sldId id="380" r:id="rId3"/>
    <p:sldId id="448" r:id="rId4"/>
    <p:sldId id="814" r:id="rId5"/>
    <p:sldId id="275" r:id="rId6"/>
    <p:sldId id="815" r:id="rId7"/>
    <p:sldId id="817" r:id="rId8"/>
    <p:sldId id="359" r:id="rId9"/>
    <p:sldId id="756" r:id="rId10"/>
    <p:sldId id="435" r:id="rId11"/>
    <p:sldId id="271" r:id="rId12"/>
    <p:sldId id="343" r:id="rId13"/>
    <p:sldId id="489" r:id="rId14"/>
    <p:sldId id="356" r:id="rId15"/>
    <p:sldId id="379" r:id="rId16"/>
    <p:sldId id="488" r:id="rId17"/>
    <p:sldId id="424" r:id="rId18"/>
    <p:sldId id="284" r:id="rId19"/>
    <p:sldId id="440" r:id="rId20"/>
    <p:sldId id="807" r:id="rId21"/>
    <p:sldId id="368" r:id="rId22"/>
    <p:sldId id="412" r:id="rId23"/>
    <p:sldId id="410" r:id="rId24"/>
    <p:sldId id="409" r:id="rId25"/>
    <p:sldId id="467" r:id="rId26"/>
    <p:sldId id="782" r:id="rId27"/>
    <p:sldId id="321" r:id="rId28"/>
    <p:sldId id="376" r:id="rId29"/>
    <p:sldId id="661" r:id="rId30"/>
    <p:sldId id="636" r:id="rId31"/>
    <p:sldId id="779" r:id="rId32"/>
    <p:sldId id="780" r:id="rId33"/>
    <p:sldId id="806" r:id="rId34"/>
    <p:sldId id="781" r:id="rId35"/>
    <p:sldId id="384" r:id="rId36"/>
    <p:sldId id="479" r:id="rId37"/>
    <p:sldId id="812" r:id="rId38"/>
    <p:sldId id="785" r:id="rId39"/>
    <p:sldId id="786" r:id="rId40"/>
    <p:sldId id="787" r:id="rId41"/>
    <p:sldId id="788" r:id="rId42"/>
    <p:sldId id="789" r:id="rId43"/>
    <p:sldId id="367" r:id="rId44"/>
    <p:sldId id="349"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B82"/>
    <a:srgbClr val="002060"/>
    <a:srgbClr val="004B81"/>
    <a:srgbClr val="3067AD"/>
    <a:srgbClr val="162934"/>
    <a:srgbClr val="478B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81959" autoAdjust="0"/>
  </p:normalViewPr>
  <p:slideViewPr>
    <p:cSldViewPr>
      <p:cViewPr varScale="1">
        <p:scale>
          <a:sx n="67" d="100"/>
          <a:sy n="67" d="100"/>
        </p:scale>
        <p:origin x="452" y="4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5" d="100"/>
          <a:sy n="85" d="100"/>
        </p:scale>
        <p:origin x="-319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8793D23-FAC2-4C1B-9DDE-B54E0979ED34}" type="datetimeFigureOut">
              <a:rPr lang="en-US" smtClean="0"/>
              <a:t>1/21/2022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A474B7-FAC5-4A4F-9794-83AEFDAA8C15}" type="slidenum">
              <a:rPr lang="en-US" smtClean="0"/>
              <a:t>‹#›</a:t>
            </a:fld>
            <a:endParaRPr lang="en-US"/>
          </a:p>
        </p:txBody>
      </p:sp>
    </p:spTree>
    <p:extLst>
      <p:ext uri="{BB962C8B-B14F-4D97-AF65-F5344CB8AC3E}">
        <p14:creationId xmlns:p14="http://schemas.microsoft.com/office/powerpoint/2010/main" val="101001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E7264B-8D57-4B51-B46A-BD7CE1FF73DF}" type="datetimeFigureOut">
              <a:rPr lang="en-US" smtClean="0"/>
              <a:t>1/21/2022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01DC6A-6BA9-45B3-BE24-872CBB276598}" type="slidenum">
              <a:rPr lang="en-US" smtClean="0"/>
              <a:t>‹#›</a:t>
            </a:fld>
            <a:endParaRPr lang="en-US"/>
          </a:p>
        </p:txBody>
      </p:sp>
    </p:spTree>
    <p:extLst>
      <p:ext uri="{BB962C8B-B14F-4D97-AF65-F5344CB8AC3E}">
        <p14:creationId xmlns:p14="http://schemas.microsoft.com/office/powerpoint/2010/main" val="2447386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forbes.com/companies/manpower/"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www.economicmodeling.com/"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pPr defTabSz="914308">
              <a:defRPr/>
            </a:pPr>
            <a:r>
              <a:rPr lang="en-US" b="1" dirty="0">
                <a:solidFill>
                  <a:srgbClr val="002060"/>
                </a:solidFill>
                <a:latin typeface="Segoe UI" panose="020B0502040204020203" pitchFamily="34" charset="0"/>
                <a:cs typeface="Segoe UI" panose="020B0502040204020203" pitchFamily="34" charset="0"/>
              </a:rPr>
              <a:t>The Business Case</a:t>
            </a:r>
          </a:p>
          <a:p>
            <a:pPr defTabSz="914308">
              <a:defRPr/>
            </a:pPr>
            <a:r>
              <a:rPr lang="en-US" b="1" i="1" dirty="0">
                <a:solidFill>
                  <a:srgbClr val="002060"/>
                </a:solidFill>
                <a:latin typeface="Segoe UI" panose="020B0502040204020203" pitchFamily="34" charset="0"/>
                <a:cs typeface="Segoe UI" panose="020B0502040204020203" pitchFamily="34" charset="0"/>
              </a:rPr>
              <a:t>Ask Yourself The Following Questions?</a:t>
            </a:r>
          </a:p>
          <a:p>
            <a:endParaRPr lang="en-US" dirty="0"/>
          </a:p>
          <a:p>
            <a:pPr marL="455028" indent="-378837">
              <a:spcAft>
                <a:spcPts val="1600"/>
              </a:spcAft>
              <a:buFont typeface="Arial" panose="020B0604020202020204" pitchFamily="34" charset="0"/>
              <a:buChar char="•"/>
              <a:defRPr/>
            </a:pPr>
            <a:r>
              <a:rPr lang="en-US" i="1" dirty="0">
                <a:solidFill>
                  <a:schemeClr val="tx2"/>
                </a:solidFill>
                <a:latin typeface="Segoe UI" panose="020B0502040204020203" pitchFamily="34" charset="0"/>
                <a:cs typeface="Segoe UI" panose="020B0502040204020203" pitchFamily="34" charset="0"/>
              </a:rPr>
              <a:t>What is your dependence on electrical energy and control systems?</a:t>
            </a:r>
          </a:p>
          <a:p>
            <a:pPr marL="455028" indent="-378837">
              <a:spcAft>
                <a:spcPts val="1600"/>
              </a:spcAft>
              <a:buFont typeface="Arial" panose="020B0604020202020204" pitchFamily="34" charset="0"/>
              <a:buChar char="•"/>
              <a:defRPr/>
            </a:pPr>
            <a:r>
              <a:rPr lang="en-US" i="1" dirty="0">
                <a:solidFill>
                  <a:schemeClr val="tx2"/>
                </a:solidFill>
                <a:latin typeface="Segoe UI" panose="020B0502040204020203" pitchFamily="34" charset="0"/>
                <a:cs typeface="Segoe UI" panose="020B0502040204020203" pitchFamily="34" charset="0"/>
              </a:rPr>
              <a:t>What are the consequences of an unplanned mishap in your electrical systems?</a:t>
            </a:r>
          </a:p>
          <a:p>
            <a:pPr marL="455028" indent="-378837">
              <a:spcAft>
                <a:spcPts val="1600"/>
              </a:spcAft>
              <a:buFont typeface="Arial" panose="020B0604020202020204" pitchFamily="34" charset="0"/>
              <a:buChar char="•"/>
              <a:defRPr/>
            </a:pPr>
            <a:r>
              <a:rPr lang="en-US" i="1" dirty="0">
                <a:solidFill>
                  <a:schemeClr val="tx2"/>
                </a:solidFill>
                <a:latin typeface="Segoe UI" panose="020B0502040204020203" pitchFamily="34" charset="0"/>
                <a:cs typeface="Segoe UI" panose="020B0502040204020203" pitchFamily="34" charset="0"/>
              </a:rPr>
              <a:t>How long will it take you to recover from an unplanned outage?</a:t>
            </a:r>
          </a:p>
          <a:p>
            <a:pPr marL="455028" indent="-378837">
              <a:spcAft>
                <a:spcPts val="1600"/>
              </a:spcAft>
              <a:buFont typeface="Arial" panose="020B0604020202020204" pitchFamily="34" charset="0"/>
              <a:buChar char="•"/>
              <a:defRPr/>
            </a:pPr>
            <a:r>
              <a:rPr lang="en-US" i="1" dirty="0">
                <a:solidFill>
                  <a:schemeClr val="tx2"/>
                </a:solidFill>
                <a:latin typeface="Segoe UI" panose="020B0502040204020203" pitchFamily="34" charset="0"/>
                <a:cs typeface="Segoe UI" panose="020B0502040204020203" pitchFamily="34" charset="0"/>
              </a:rPr>
              <a:t>How are you going to improve your electrical distribution systems reliability?</a:t>
            </a:r>
          </a:p>
          <a:p>
            <a:endParaRPr lang="en-US" dirty="0"/>
          </a:p>
        </p:txBody>
      </p:sp>
      <p:sp>
        <p:nvSpPr>
          <p:cNvPr id="4" name="Slide Number Placeholder 3"/>
          <p:cNvSpPr>
            <a:spLocks noGrp="1"/>
          </p:cNvSpPr>
          <p:nvPr>
            <p:ph type="sldNum" sz="quarter" idx="10"/>
          </p:nvPr>
        </p:nvSpPr>
        <p:spPr/>
        <p:txBody>
          <a:bodyPr/>
          <a:lstStyle/>
          <a:p>
            <a:fld id="{910E54F9-3292-4734-B84F-EA53BDFB8D8A}" type="slidenum">
              <a:rPr lang="en-US" smtClean="0"/>
              <a:t>1</a:t>
            </a:fld>
            <a:endParaRPr lang="en-US"/>
          </a:p>
        </p:txBody>
      </p:sp>
      <p:sp>
        <p:nvSpPr>
          <p:cNvPr id="5" name="Footer Placeholder 4">
            <a:extLst>
              <a:ext uri="{FF2B5EF4-FFF2-40B4-BE49-F238E27FC236}">
                <a16:creationId xmlns:a16="http://schemas.microsoft.com/office/drawing/2014/main" id="{E6F54827-88DF-4F78-B682-9E80F39BF384}"/>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A42DA184-166E-418F-80B0-287B19641D7A}"/>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3703347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0E54F9-3292-4734-B84F-EA53BDFB8D8A}" type="slidenum">
              <a:rPr lang="en-US" smtClean="0"/>
              <a:t>10</a:t>
            </a:fld>
            <a:endParaRPr lang="en-US"/>
          </a:p>
        </p:txBody>
      </p:sp>
    </p:spTree>
    <p:extLst>
      <p:ext uri="{BB962C8B-B14F-4D97-AF65-F5344CB8AC3E}">
        <p14:creationId xmlns:p14="http://schemas.microsoft.com/office/powerpoint/2010/main" val="21875431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endParaRPr lang="en-US" dirty="0"/>
          </a:p>
          <a:p>
            <a:endParaRPr lang="en-US" dirty="0"/>
          </a:p>
        </p:txBody>
      </p:sp>
      <p:sp>
        <p:nvSpPr>
          <p:cNvPr id="4" name="Slide Number Placeholder 3"/>
          <p:cNvSpPr>
            <a:spLocks noGrp="1"/>
          </p:cNvSpPr>
          <p:nvPr>
            <p:ph type="sldNum" sz="quarter" idx="10"/>
          </p:nvPr>
        </p:nvSpPr>
        <p:spPr/>
        <p:txBody>
          <a:bodyPr/>
          <a:lstStyle/>
          <a:p>
            <a:fld id="{910E54F9-3292-4734-B84F-EA53BDFB8D8A}" type="slidenum">
              <a:rPr lang="en-US" smtClean="0"/>
              <a:t>11</a:t>
            </a:fld>
            <a:endParaRPr lang="en-US"/>
          </a:p>
        </p:txBody>
      </p:sp>
      <p:sp>
        <p:nvSpPr>
          <p:cNvPr id="5" name="Footer Placeholder 4">
            <a:extLst>
              <a:ext uri="{FF2B5EF4-FFF2-40B4-BE49-F238E27FC236}">
                <a16:creationId xmlns:a16="http://schemas.microsoft.com/office/drawing/2014/main" id="{D1976055-26CA-406B-AC71-ACDBB0FEB553}"/>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4C102350-F902-4D3B-9B5B-9A8AE8478DA4}"/>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35158797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EDD98A01-F4CD-4CE9-A7B3-A39D6C6CF293}"/>
              </a:ext>
            </a:extLst>
          </p:cNvPr>
          <p:cNvSpPr>
            <a:spLocks noGrp="1" noRot="1" noChangeAspect="1" noTextEdit="1"/>
          </p:cNvSpPr>
          <p:nvPr>
            <p:ph type="sldImg"/>
          </p:nvPr>
        </p:nvSpPr>
        <p:spPr bwMode="auto">
          <a:xfrm>
            <a:off x="719138" y="944563"/>
            <a:ext cx="5572125" cy="31353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90608321-D62E-4145-952E-C690723ECF75}"/>
              </a:ext>
            </a:extLst>
          </p:cNvPr>
          <p:cNvSpPr>
            <a:spLocks noGrp="1"/>
          </p:cNvSpPr>
          <p:nvPr>
            <p:ph type="body" idx="1"/>
          </p:nvPr>
        </p:nvSpPr>
        <p:spPr bwMode="auto">
          <a:xfrm>
            <a:off x="701040" y="4473892"/>
            <a:ext cx="5608320" cy="366045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numCol="1" anchor="t" anchorCtr="0" compatLnSpc="1">
            <a:prstTxWarp prst="textNoShape">
              <a:avLst/>
            </a:prstTxWarp>
          </a:bodyPr>
          <a:lstStyle/>
          <a:p>
            <a:pPr defTabSz="914308">
              <a:defRPr/>
            </a:pPr>
            <a:r>
              <a:rPr lang="en-GB" dirty="0">
                <a:solidFill>
                  <a:srgbClr val="002060"/>
                </a:solidFill>
                <a:latin typeface="Segoe UI" panose="020B0502040204020203" pitchFamily="34" charset="0"/>
                <a:cs typeface="Segoe UI" panose="020B0502040204020203" pitchFamily="34" charset="0"/>
              </a:rPr>
              <a:t>Traditional Electrical Inspections commonly only look at the bolted connections within the switchgear as these are generally considered to be the “weakest points” or “points most likely to fail” these may include:</a:t>
            </a:r>
            <a:endParaRPr lang="en-GB" sz="1600" dirty="0">
              <a:solidFill>
                <a:srgbClr val="002060"/>
              </a:solidFill>
              <a:latin typeface="Segoe UI" panose="020B0502040204020203" pitchFamily="34" charset="0"/>
              <a:cs typeface="Segoe UI" panose="020B0502040204020203" pitchFamily="34" charset="0"/>
            </a:endParaRPr>
          </a:p>
          <a:p>
            <a:endParaRPr lang="en-US" altLang="en-US" dirty="0"/>
          </a:p>
        </p:txBody>
      </p:sp>
      <p:sp>
        <p:nvSpPr>
          <p:cNvPr id="19460" name="Slide Number Placeholder 3">
            <a:extLst>
              <a:ext uri="{FF2B5EF4-FFF2-40B4-BE49-F238E27FC236}">
                <a16:creationId xmlns:a16="http://schemas.microsoft.com/office/drawing/2014/main" id="{7D8C55F3-ED9C-4CCE-8FCD-45BF8B86FBB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75" indent="-285721">
              <a:spcBef>
                <a:spcPct val="30000"/>
              </a:spcBef>
              <a:defRPr sz="1200">
                <a:solidFill>
                  <a:schemeClr val="tx1"/>
                </a:solidFill>
                <a:latin typeface="Calibri" panose="020F0502020204030204" pitchFamily="34" charset="0"/>
              </a:defRPr>
            </a:lvl2pPr>
            <a:lvl3pPr marL="1142885" indent="-228577">
              <a:spcBef>
                <a:spcPct val="30000"/>
              </a:spcBef>
              <a:defRPr sz="1200">
                <a:solidFill>
                  <a:schemeClr val="tx1"/>
                </a:solidFill>
                <a:latin typeface="Calibri" panose="020F0502020204030204" pitchFamily="34" charset="0"/>
              </a:defRPr>
            </a:lvl3pPr>
            <a:lvl4pPr marL="1600039" indent="-228577">
              <a:spcBef>
                <a:spcPct val="30000"/>
              </a:spcBef>
              <a:defRPr sz="1200">
                <a:solidFill>
                  <a:schemeClr val="tx1"/>
                </a:solidFill>
                <a:latin typeface="Calibri" panose="020F0502020204030204" pitchFamily="34" charset="0"/>
              </a:defRPr>
            </a:lvl4pPr>
            <a:lvl5pPr marL="2057193" indent="-228577">
              <a:spcBef>
                <a:spcPct val="30000"/>
              </a:spcBef>
              <a:defRPr sz="1200">
                <a:solidFill>
                  <a:schemeClr val="tx1"/>
                </a:solidFill>
                <a:latin typeface="Calibri" panose="020F0502020204030204" pitchFamily="34" charset="0"/>
              </a:defRPr>
            </a:lvl5pPr>
            <a:lvl6pPr marL="2514347" indent="-228577" eaLnBrk="0" fontAlgn="base" hangingPunct="0">
              <a:spcBef>
                <a:spcPct val="30000"/>
              </a:spcBef>
              <a:spcAft>
                <a:spcPct val="0"/>
              </a:spcAft>
              <a:defRPr sz="1200">
                <a:solidFill>
                  <a:schemeClr val="tx1"/>
                </a:solidFill>
                <a:latin typeface="Calibri" panose="020F0502020204030204" pitchFamily="34" charset="0"/>
              </a:defRPr>
            </a:lvl6pPr>
            <a:lvl7pPr marL="2971501" indent="-228577" eaLnBrk="0" fontAlgn="base" hangingPunct="0">
              <a:spcBef>
                <a:spcPct val="30000"/>
              </a:spcBef>
              <a:spcAft>
                <a:spcPct val="0"/>
              </a:spcAft>
              <a:defRPr sz="1200">
                <a:solidFill>
                  <a:schemeClr val="tx1"/>
                </a:solidFill>
                <a:latin typeface="Calibri" panose="020F0502020204030204" pitchFamily="34" charset="0"/>
              </a:defRPr>
            </a:lvl7pPr>
            <a:lvl8pPr marL="3428655" indent="-228577" eaLnBrk="0" fontAlgn="base" hangingPunct="0">
              <a:spcBef>
                <a:spcPct val="30000"/>
              </a:spcBef>
              <a:spcAft>
                <a:spcPct val="0"/>
              </a:spcAft>
              <a:defRPr sz="1200">
                <a:solidFill>
                  <a:schemeClr val="tx1"/>
                </a:solidFill>
                <a:latin typeface="Calibri" panose="020F0502020204030204" pitchFamily="34" charset="0"/>
              </a:defRPr>
            </a:lvl8pPr>
            <a:lvl9pPr marL="3885809" indent="-228577"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42564AC-9F30-44EE-ACDA-11AD780AFD8D}" type="slidenum">
              <a:rPr lang="en-US" altLang="en-US" smtClean="0"/>
              <a:pPr>
                <a:spcBef>
                  <a:spcPct val="0"/>
                </a:spcBef>
              </a:pPr>
              <a:t>13</a:t>
            </a:fld>
            <a:endParaRPr lang="en-US" altLang="en-US"/>
          </a:p>
        </p:txBody>
      </p:sp>
      <p:sp>
        <p:nvSpPr>
          <p:cNvPr id="2" name="Footer Placeholder 1">
            <a:extLst>
              <a:ext uri="{FF2B5EF4-FFF2-40B4-BE49-F238E27FC236}">
                <a16:creationId xmlns:a16="http://schemas.microsoft.com/office/drawing/2014/main" id="{AF132667-3591-45D7-9010-67D317A3B9FF}"/>
              </a:ext>
            </a:extLst>
          </p:cNvPr>
          <p:cNvSpPr>
            <a:spLocks noGrp="1"/>
          </p:cNvSpPr>
          <p:nvPr>
            <p:ph type="ftr" sz="quarter" idx="10"/>
          </p:nvPr>
        </p:nvSpPr>
        <p:spPr/>
        <p:txBody>
          <a:bodyPr/>
          <a:lstStyle/>
          <a:p>
            <a:r>
              <a:rPr lang="en-US"/>
              <a:t>Safety and Maintenance Academy of Reliability Technologies</a:t>
            </a:r>
          </a:p>
        </p:txBody>
      </p:sp>
      <p:sp>
        <p:nvSpPr>
          <p:cNvPr id="3" name="Header Placeholder 2">
            <a:extLst>
              <a:ext uri="{FF2B5EF4-FFF2-40B4-BE49-F238E27FC236}">
                <a16:creationId xmlns:a16="http://schemas.microsoft.com/office/drawing/2014/main" id="{6B9C9F6B-0923-4F46-8DA7-8115BF227571}"/>
              </a:ext>
            </a:extLst>
          </p:cNvPr>
          <p:cNvSpPr>
            <a:spLocks noGrp="1"/>
          </p:cNvSpPr>
          <p:nvPr>
            <p:ph type="hdr" sz="quarter" idx="11"/>
          </p:nvPr>
        </p:nvSpPr>
        <p:spPr/>
        <p:txBody>
          <a:bodyPr/>
          <a:lstStyle/>
          <a:p>
            <a:r>
              <a:rPr lang="en-US"/>
              <a:t>CAST Maintenance Model</a:t>
            </a:r>
          </a:p>
        </p:txBody>
      </p:sp>
    </p:spTree>
    <p:extLst>
      <p:ext uri="{BB962C8B-B14F-4D97-AF65-F5344CB8AC3E}">
        <p14:creationId xmlns:p14="http://schemas.microsoft.com/office/powerpoint/2010/main" val="32286893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a:xfrm>
            <a:off x="487363" y="733425"/>
            <a:ext cx="6502400" cy="3657600"/>
          </a:xfrm>
          <a:ln/>
        </p:spPr>
      </p:sp>
      <p:sp>
        <p:nvSpPr>
          <p:cNvPr id="114691" name="Rectangle 3"/>
          <p:cNvSpPr>
            <a:spLocks noGrp="1" noChangeArrowheads="1"/>
          </p:cNvSpPr>
          <p:nvPr>
            <p:ph type="body" idx="1"/>
          </p:nvPr>
        </p:nvSpPr>
        <p:spPr>
          <a:xfrm>
            <a:off x="996387" y="4635291"/>
            <a:ext cx="5842000" cy="4393195"/>
          </a:xfrm>
          <a:prstGeom prst="rect">
            <a:avLst/>
          </a:prstGeom>
          <a:noFill/>
          <a:ln/>
        </p:spPr>
        <p:txBody>
          <a:bodyPr lIns="91431" tIns="45715" rIns="91431" bIns="45715"/>
          <a:lstStyle/>
          <a:p>
            <a:pPr eaLnBrk="1" hangingPunct="1"/>
            <a:r>
              <a:rPr lang="en-GB" dirty="0">
                <a:latin typeface="Arial" pitchFamily="34" charset="0"/>
              </a:rPr>
              <a:t>Let’s look at</a:t>
            </a:r>
            <a:r>
              <a:rPr lang="en-GB" baseline="0" dirty="0">
                <a:latin typeface="Arial" pitchFamily="34" charset="0"/>
              </a:rPr>
              <a:t> a typical electrical connection and the possible modes of failure and how each technology can be utilized…</a:t>
            </a:r>
            <a:endParaRPr lang="en-GB" dirty="0">
              <a:latin typeface="Arial" pitchFamily="34" charset="0"/>
            </a:endParaRPr>
          </a:p>
          <a:p>
            <a:pPr eaLnBrk="1" hangingPunct="1"/>
            <a:endParaRPr lang="en-GB" dirty="0">
              <a:latin typeface="Arial" pitchFamily="34" charset="0"/>
            </a:endParaRPr>
          </a:p>
        </p:txBody>
      </p:sp>
      <p:sp>
        <p:nvSpPr>
          <p:cNvPr id="4" name="Footer Placeholder 3"/>
          <p:cNvSpPr>
            <a:spLocks noGrp="1"/>
          </p:cNvSpPr>
          <p:nvPr>
            <p:ph type="ftr" sz="quarter" idx="10"/>
          </p:nvPr>
        </p:nvSpPr>
        <p:spPr/>
        <p:txBody>
          <a:bodyPr/>
          <a:lstStyle/>
          <a:p>
            <a:pPr>
              <a:defRPr/>
            </a:pPr>
            <a:r>
              <a:rPr lang="en-US"/>
              <a:t>Safety and Maintenance Academy of Reliability Technologies</a:t>
            </a:r>
          </a:p>
        </p:txBody>
      </p:sp>
      <p:sp>
        <p:nvSpPr>
          <p:cNvPr id="2" name="Header Placeholder 1">
            <a:extLst>
              <a:ext uri="{FF2B5EF4-FFF2-40B4-BE49-F238E27FC236}">
                <a16:creationId xmlns:a16="http://schemas.microsoft.com/office/drawing/2014/main" id="{1AD62F17-4A8A-4DD3-8C98-512C6C581A89}"/>
              </a:ext>
            </a:extLst>
          </p:cNvPr>
          <p:cNvSpPr>
            <a:spLocks noGrp="1"/>
          </p:cNvSpPr>
          <p:nvPr>
            <p:ph type="hdr" sz="quarter" idx="11"/>
          </p:nvPr>
        </p:nvSpPr>
        <p:spPr/>
        <p:txBody>
          <a:bodyPr/>
          <a:lstStyle/>
          <a:p>
            <a:r>
              <a:rPr lang="en-US"/>
              <a:t>CAST Maintenance Model</a:t>
            </a:r>
          </a:p>
        </p:txBody>
      </p:sp>
    </p:spTree>
    <p:extLst>
      <p:ext uri="{BB962C8B-B14F-4D97-AF65-F5344CB8AC3E}">
        <p14:creationId xmlns:p14="http://schemas.microsoft.com/office/powerpoint/2010/main" val="22775924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01DC6A-6BA9-45B3-BE24-872CBB276598}" type="slidenum">
              <a:rPr lang="en-US" smtClean="0"/>
              <a:t>15</a:t>
            </a:fld>
            <a:endParaRPr lang="en-US"/>
          </a:p>
        </p:txBody>
      </p:sp>
    </p:spTree>
    <p:extLst>
      <p:ext uri="{BB962C8B-B14F-4D97-AF65-F5344CB8AC3E}">
        <p14:creationId xmlns:p14="http://schemas.microsoft.com/office/powerpoint/2010/main" val="22793374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b="0" i="0" kern="1200" dirty="0">
                <a:solidFill>
                  <a:schemeClr val="tx1"/>
                </a:solidFill>
                <a:effectLst/>
                <a:latin typeface="+mn-lt"/>
                <a:ea typeface="+mn-ea"/>
                <a:cs typeface="+mn-cs"/>
              </a:rPr>
              <a:t>In the world of Maintenance and Reliability one may read information which sometimes becomes a little confusing. We wanted to provide a simple understanding of the P-F Curve and how it works in a proactive maintenance process.</a:t>
            </a:r>
            <a:endParaRPr lang="en-US" baseline="0" dirty="0"/>
          </a:p>
        </p:txBody>
      </p:sp>
      <p:sp>
        <p:nvSpPr>
          <p:cNvPr id="4" name="Slide Number Placeholder 3"/>
          <p:cNvSpPr>
            <a:spLocks noGrp="1"/>
          </p:cNvSpPr>
          <p:nvPr>
            <p:ph type="sldNum" sz="quarter" idx="10"/>
          </p:nvPr>
        </p:nvSpPr>
        <p:spPr/>
        <p:txBody>
          <a:bodyPr/>
          <a:lstStyle/>
          <a:p>
            <a:fld id="{0F1C29A3-DD69-4A3A-A6C0-7A10EDF1B682}" type="slidenum">
              <a:rPr lang="pl-PL" smtClean="0"/>
              <a:pPr/>
              <a:t>16</a:t>
            </a:fld>
            <a:endParaRPr lang="pl-PL"/>
          </a:p>
        </p:txBody>
      </p:sp>
    </p:spTree>
    <p:extLst>
      <p:ext uri="{BB962C8B-B14F-4D97-AF65-F5344CB8AC3E}">
        <p14:creationId xmlns:p14="http://schemas.microsoft.com/office/powerpoint/2010/main" val="32033248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1C29A3-DD69-4A3A-A6C0-7A10EDF1B682}" type="slidenum">
              <a:rPr lang="pl-PL" smtClean="0"/>
              <a:pPr/>
              <a:t>17</a:t>
            </a:fld>
            <a:endParaRPr lang="pl-PL"/>
          </a:p>
        </p:txBody>
      </p:sp>
    </p:spTree>
    <p:extLst>
      <p:ext uri="{BB962C8B-B14F-4D97-AF65-F5344CB8AC3E}">
        <p14:creationId xmlns:p14="http://schemas.microsoft.com/office/powerpoint/2010/main" val="15362547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r>
              <a:rPr lang="en-US" dirty="0"/>
              <a:t>The patterns of failure illustrate failure probability against time and can be split into two broad categories, age-related and random. It should be noted that the most common</a:t>
            </a:r>
            <a:r>
              <a:rPr lang="en-US" baseline="0" dirty="0"/>
              <a:t> failure mode is type F, which starts out with a fairly high “infant mortality decreasing to a constant failure probability.</a:t>
            </a:r>
            <a:endParaRPr lang="en-US" dirty="0"/>
          </a:p>
        </p:txBody>
      </p:sp>
      <p:sp>
        <p:nvSpPr>
          <p:cNvPr id="4" name="Slide Number Placeholder 3"/>
          <p:cNvSpPr>
            <a:spLocks noGrp="1"/>
          </p:cNvSpPr>
          <p:nvPr>
            <p:ph type="sldNum" sz="quarter" idx="10"/>
          </p:nvPr>
        </p:nvSpPr>
        <p:spPr/>
        <p:txBody>
          <a:bodyPr/>
          <a:lstStyle/>
          <a:p>
            <a:fld id="{0F1C29A3-DD69-4A3A-A6C0-7A10EDF1B682}" type="slidenum">
              <a:rPr lang="pl-PL" smtClean="0"/>
              <a:pPr/>
              <a:t>18</a:t>
            </a:fld>
            <a:endParaRPr lang="pl-PL"/>
          </a:p>
        </p:txBody>
      </p:sp>
      <p:sp>
        <p:nvSpPr>
          <p:cNvPr id="5" name="Footer Placeholder 4">
            <a:extLst>
              <a:ext uri="{FF2B5EF4-FFF2-40B4-BE49-F238E27FC236}">
                <a16:creationId xmlns:a16="http://schemas.microsoft.com/office/drawing/2014/main" id="{2F5EBE7A-3BC3-47ED-B92C-BEB0FD6726F6}"/>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4270A9F6-3DDC-4191-94F3-102D4B349057}"/>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1032663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 “hidden Failure” is a failure mode that will not become evident to the operator under normal working circumstances. </a:t>
            </a:r>
            <a:r>
              <a:rPr lang="en-US" sz="1200" dirty="0" err="1"/>
              <a:t>i</a:t>
            </a:r>
            <a:r>
              <a:rPr lang="en-US" sz="1200" dirty="0"/>
              <a:t>,.e. Breakers, switches, </a:t>
            </a:r>
            <a:r>
              <a:rPr lang="en-US" sz="1200" dirty="0" err="1"/>
              <a:t>etc</a:t>
            </a:r>
            <a:r>
              <a:rPr lang="en-US" sz="1200" dirty="0"/>
              <a:t>…  Due to the nature of these “Life Safety Devices” the testing is done regularly on a time-based schedule.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Testing strategies for such devices are detailed in documents such as NFPA 70B where they recommend annual breaker cycling for lubrication and trip testing at least every 3 years to make sure The breaker opens within the required time (very Important as all PPE rating calculations depend of this operating as designed. </a:t>
            </a:r>
          </a:p>
          <a:p>
            <a:endParaRPr lang="en-US" dirty="0"/>
          </a:p>
        </p:txBody>
      </p:sp>
      <p:sp>
        <p:nvSpPr>
          <p:cNvPr id="4" name="Slide Number Placeholder 3"/>
          <p:cNvSpPr>
            <a:spLocks noGrp="1"/>
          </p:cNvSpPr>
          <p:nvPr>
            <p:ph type="sldNum" sz="quarter" idx="10"/>
          </p:nvPr>
        </p:nvSpPr>
        <p:spPr/>
        <p:txBody>
          <a:bodyPr/>
          <a:lstStyle/>
          <a:p>
            <a:fld id="{910E54F9-3292-4734-B84F-EA53BDFB8D8A}" type="slidenum">
              <a:rPr lang="en-US" smtClean="0"/>
              <a:t>19</a:t>
            </a:fld>
            <a:endParaRPr lang="en-US"/>
          </a:p>
        </p:txBody>
      </p:sp>
      <p:sp>
        <p:nvSpPr>
          <p:cNvPr id="5" name="Footer Placeholder 4">
            <a:extLst>
              <a:ext uri="{FF2B5EF4-FFF2-40B4-BE49-F238E27FC236}">
                <a16:creationId xmlns:a16="http://schemas.microsoft.com/office/drawing/2014/main" id="{4EE34813-C323-4C35-87D7-171C62831FC9}"/>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93E98284-5BE1-425D-BD86-D35FE2CBB98F}"/>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39716822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endParaRPr lang="en-US" dirty="0"/>
          </a:p>
        </p:txBody>
      </p:sp>
      <p:sp>
        <p:nvSpPr>
          <p:cNvPr id="4" name="Slide Number Placeholder 3"/>
          <p:cNvSpPr>
            <a:spLocks noGrp="1"/>
          </p:cNvSpPr>
          <p:nvPr>
            <p:ph type="sldNum" sz="quarter" idx="10"/>
          </p:nvPr>
        </p:nvSpPr>
        <p:spPr/>
        <p:txBody>
          <a:bodyPr/>
          <a:lstStyle/>
          <a:p>
            <a:fld id="{910E54F9-3292-4734-B84F-EA53BDFB8D8A}" type="slidenum">
              <a:rPr lang="en-US" smtClean="0"/>
              <a:t>20</a:t>
            </a:fld>
            <a:endParaRPr lang="en-US"/>
          </a:p>
        </p:txBody>
      </p:sp>
      <p:sp>
        <p:nvSpPr>
          <p:cNvPr id="5" name="Footer Placeholder 4">
            <a:extLst>
              <a:ext uri="{FF2B5EF4-FFF2-40B4-BE49-F238E27FC236}">
                <a16:creationId xmlns:a16="http://schemas.microsoft.com/office/drawing/2014/main" id="{78DC66CE-4E4A-49D0-B227-C466EE9731BF}"/>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ADDD4DF7-FF73-4332-94EA-70BAA197578C}"/>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4100742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endParaRPr lang="en-US" dirty="0"/>
          </a:p>
        </p:txBody>
      </p:sp>
      <p:sp>
        <p:nvSpPr>
          <p:cNvPr id="4" name="Slide Number Placeholder 3"/>
          <p:cNvSpPr>
            <a:spLocks noGrp="1"/>
          </p:cNvSpPr>
          <p:nvPr>
            <p:ph type="sldNum" sz="quarter" idx="10"/>
          </p:nvPr>
        </p:nvSpPr>
        <p:spPr/>
        <p:txBody>
          <a:bodyPr/>
          <a:lstStyle/>
          <a:p>
            <a:fld id="{910E54F9-3292-4734-B84F-EA53BDFB8D8A}" type="slidenum">
              <a:rPr lang="en-US" smtClean="0"/>
              <a:t>2</a:t>
            </a:fld>
            <a:endParaRPr lang="en-US"/>
          </a:p>
        </p:txBody>
      </p:sp>
      <p:sp>
        <p:nvSpPr>
          <p:cNvPr id="5" name="Footer Placeholder 4">
            <a:extLst>
              <a:ext uri="{FF2B5EF4-FFF2-40B4-BE49-F238E27FC236}">
                <a16:creationId xmlns:a16="http://schemas.microsoft.com/office/drawing/2014/main" id="{959FEE83-7A2F-4432-8402-FF55EFC4A2C0}"/>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E3CC0AE4-7326-4ACC-8B5F-26D991CE9C7D}"/>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15875066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r>
              <a:rPr lang="en-US" dirty="0"/>
              <a:t>Failure Modes and Effects Simulation / System (FMES) is used in reliability analysis for producing automatically generated failure mode and effects analysis (FMEA).</a:t>
            </a:r>
          </a:p>
          <a:p>
            <a:endParaRPr lang="en-US" dirty="0"/>
          </a:p>
          <a:p>
            <a:r>
              <a:rPr lang="en-US" dirty="0"/>
              <a:t>The </a:t>
            </a:r>
            <a:r>
              <a:rPr lang="en-US" b="1" dirty="0"/>
              <a:t>Risk Priority Number</a:t>
            </a:r>
            <a:r>
              <a:rPr lang="en-US" dirty="0"/>
              <a:t>, or </a:t>
            </a:r>
            <a:r>
              <a:rPr lang="en-US" b="1" dirty="0"/>
              <a:t>RPN</a:t>
            </a:r>
            <a:r>
              <a:rPr lang="en-US" dirty="0"/>
              <a:t>, is a numeric assessment of </a:t>
            </a:r>
            <a:r>
              <a:rPr lang="en-US" b="1" dirty="0"/>
              <a:t>risk </a:t>
            </a:r>
            <a:r>
              <a:rPr lang="en-US" dirty="0"/>
              <a:t>assigned to a process, or steps in a process, as part of Failure Modes and Effects Analysis (FMEA), in which a team assigns each failure mode numeric values that quantify likelihood of occurrence, likelihood of detection, and severity of impact.</a:t>
            </a:r>
          </a:p>
          <a:p>
            <a:r>
              <a:rPr lang="en-US" dirty="0"/>
              <a:t>Assign 1-10 for the capability of DETECTION of the failure mode. 1 being detectable every time, 10 being impossible to detect. Multiply the values for SEVERITY, OCCURRENCE, and DETECTION and the becomes the </a:t>
            </a:r>
            <a:r>
              <a:rPr lang="en-US" b="1" dirty="0"/>
              <a:t>RPN</a:t>
            </a:r>
            <a:r>
              <a:rPr lang="en-US" dirty="0"/>
              <a:t>, </a:t>
            </a:r>
            <a:r>
              <a:rPr lang="en-US" b="1" dirty="0"/>
              <a:t>risk priority number</a:t>
            </a:r>
            <a:r>
              <a:rPr lang="en-US" dirty="0"/>
              <a:t>.</a:t>
            </a:r>
          </a:p>
        </p:txBody>
      </p:sp>
      <p:sp>
        <p:nvSpPr>
          <p:cNvPr id="4" name="Slide Number Placeholder 3"/>
          <p:cNvSpPr>
            <a:spLocks noGrp="1"/>
          </p:cNvSpPr>
          <p:nvPr>
            <p:ph type="sldNum" sz="quarter" idx="10"/>
          </p:nvPr>
        </p:nvSpPr>
        <p:spPr/>
        <p:txBody>
          <a:bodyPr/>
          <a:lstStyle/>
          <a:p>
            <a:fld id="{910E54F9-3292-4734-B84F-EA53BDFB8D8A}" type="slidenum">
              <a:rPr lang="en-US" smtClean="0"/>
              <a:t>21</a:t>
            </a:fld>
            <a:endParaRPr lang="en-US"/>
          </a:p>
        </p:txBody>
      </p:sp>
      <p:sp>
        <p:nvSpPr>
          <p:cNvPr id="5" name="Footer Placeholder 4">
            <a:extLst>
              <a:ext uri="{FF2B5EF4-FFF2-40B4-BE49-F238E27FC236}">
                <a16:creationId xmlns:a16="http://schemas.microsoft.com/office/drawing/2014/main" id="{ECC7F4DB-C0AC-442B-8B65-BD53CEE4E182}"/>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CEC1700D-A847-4C06-9A82-F67F8C3EAF6B}"/>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2434694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r>
              <a:rPr lang="en-US" dirty="0"/>
              <a:t>Risk Priority Number…  RPN is calculated using a number of different methods, most simple method is to use the likelihood of failure multiplied by the severity of failure…  </a:t>
            </a:r>
          </a:p>
          <a:p>
            <a:r>
              <a:rPr lang="en-US" dirty="0"/>
              <a:t>This number can then be used to assess the required maintenance systems to ensure that the RPN is managed within acceptable parameters</a:t>
            </a:r>
          </a:p>
          <a:p>
            <a:r>
              <a:rPr lang="en-US" dirty="0"/>
              <a:t>The above graphic shows an example of a RPN Heat map or simple risk matrix.</a:t>
            </a:r>
          </a:p>
        </p:txBody>
      </p:sp>
      <p:sp>
        <p:nvSpPr>
          <p:cNvPr id="4" name="Slide Number Placeholder 3"/>
          <p:cNvSpPr>
            <a:spLocks noGrp="1"/>
          </p:cNvSpPr>
          <p:nvPr>
            <p:ph type="sldNum" sz="quarter" idx="10"/>
          </p:nvPr>
        </p:nvSpPr>
        <p:spPr/>
        <p:txBody>
          <a:bodyPr/>
          <a:lstStyle/>
          <a:p>
            <a:fld id="{910E54F9-3292-4734-B84F-EA53BDFB8D8A}" type="slidenum">
              <a:rPr lang="en-US" smtClean="0"/>
              <a:t>22</a:t>
            </a:fld>
            <a:endParaRPr lang="en-US"/>
          </a:p>
        </p:txBody>
      </p:sp>
      <p:sp>
        <p:nvSpPr>
          <p:cNvPr id="5" name="Footer Placeholder 4">
            <a:extLst>
              <a:ext uri="{FF2B5EF4-FFF2-40B4-BE49-F238E27FC236}">
                <a16:creationId xmlns:a16="http://schemas.microsoft.com/office/drawing/2014/main" id="{4EE34813-C323-4C35-87D7-171C62831FC9}"/>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93E98284-5BE1-425D-BD86-D35FE2CBB98F}"/>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15977396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r>
              <a:rPr lang="en-US" b="1" dirty="0"/>
              <a:t>Risk appetite and tolerance</a:t>
            </a:r>
          </a:p>
          <a:p>
            <a:r>
              <a:rPr lang="en-US" dirty="0"/>
              <a:t>According to the Institute of Risk management Risk appetite can be defined as ‘the amount and type of risk that an organization is willing to take in order to meet their strategic objectives. Organizations will have different risk appetites depending on their sector, culture and objectives. A range of appetites exist for different risks and these may change over time.</a:t>
            </a:r>
          </a:p>
          <a:p>
            <a:endParaRPr lang="en-US" dirty="0"/>
          </a:p>
          <a:p>
            <a:r>
              <a:rPr lang="en-US" dirty="0"/>
              <a:t>While risk appetite will always mean different things to different people, a properly communicated, appropriate risk appetite statement can actively help organizations achieve goals and support sustainability.</a:t>
            </a:r>
          </a:p>
          <a:p>
            <a:endParaRPr lang="en-US" dirty="0"/>
          </a:p>
          <a:p>
            <a:r>
              <a:rPr lang="en-US" b="1" dirty="0"/>
              <a:t>Risk appetite and performance</a:t>
            </a:r>
          </a:p>
          <a:p>
            <a:r>
              <a:rPr lang="en-US" dirty="0"/>
              <a:t>While risk appetite is about the pursuit of risk, risk tolerance is about what an organization can actually cope with.  Organizations have to take some risks and avoid others. To do so, they need to be clear about what successful performance looks like. This question may be easier to answer for a commercial organization than for a government department, but can usefully be asked by boards in all sectors.</a:t>
            </a:r>
          </a:p>
          <a:p>
            <a:endParaRPr lang="en-US" b="1" dirty="0"/>
          </a:p>
          <a:p>
            <a:r>
              <a:rPr lang="en-US" b="1" dirty="0"/>
              <a:t>Note:  The higher an organizations Risk appetite the lower the asset management costs, adversely the lower the appetite the higher the costs!!</a:t>
            </a:r>
          </a:p>
        </p:txBody>
      </p:sp>
      <p:sp>
        <p:nvSpPr>
          <p:cNvPr id="4" name="Slide Number Placeholder 3"/>
          <p:cNvSpPr>
            <a:spLocks noGrp="1"/>
          </p:cNvSpPr>
          <p:nvPr>
            <p:ph type="sldNum" sz="quarter" idx="10"/>
          </p:nvPr>
        </p:nvSpPr>
        <p:spPr/>
        <p:txBody>
          <a:bodyPr/>
          <a:lstStyle/>
          <a:p>
            <a:fld id="{910E54F9-3292-4734-B84F-EA53BDFB8D8A}" type="slidenum">
              <a:rPr lang="en-US" smtClean="0"/>
              <a:t>23</a:t>
            </a:fld>
            <a:endParaRPr lang="en-US"/>
          </a:p>
        </p:txBody>
      </p:sp>
      <p:sp>
        <p:nvSpPr>
          <p:cNvPr id="5" name="Footer Placeholder 4">
            <a:extLst>
              <a:ext uri="{FF2B5EF4-FFF2-40B4-BE49-F238E27FC236}">
                <a16:creationId xmlns:a16="http://schemas.microsoft.com/office/drawing/2014/main" id="{0CDFD1A8-A89E-4D80-9002-31FF6146783F}"/>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D79A311C-D84F-4E46-AD6E-EC6E8671305D}"/>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32447686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r>
              <a:rPr lang="en-US" dirty="0"/>
              <a:t>The above graphic shows an RPN heatmap with an overlaid “Risk appetite</a:t>
            </a:r>
          </a:p>
        </p:txBody>
      </p:sp>
      <p:sp>
        <p:nvSpPr>
          <p:cNvPr id="4" name="Slide Number Placeholder 3"/>
          <p:cNvSpPr>
            <a:spLocks noGrp="1"/>
          </p:cNvSpPr>
          <p:nvPr>
            <p:ph type="sldNum" sz="quarter" idx="10"/>
          </p:nvPr>
        </p:nvSpPr>
        <p:spPr/>
        <p:txBody>
          <a:bodyPr/>
          <a:lstStyle/>
          <a:p>
            <a:fld id="{910E54F9-3292-4734-B84F-EA53BDFB8D8A}" type="slidenum">
              <a:rPr lang="en-US" smtClean="0"/>
              <a:t>24</a:t>
            </a:fld>
            <a:endParaRPr lang="en-US"/>
          </a:p>
        </p:txBody>
      </p:sp>
      <p:sp>
        <p:nvSpPr>
          <p:cNvPr id="5" name="Footer Placeholder 4">
            <a:extLst>
              <a:ext uri="{FF2B5EF4-FFF2-40B4-BE49-F238E27FC236}">
                <a16:creationId xmlns:a16="http://schemas.microsoft.com/office/drawing/2014/main" id="{0DF4FB09-B2AB-4BE3-837C-E74511EEB0DD}"/>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C87E3CA2-26A8-460C-8B5C-CEBF00701DBA}"/>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876726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r>
              <a:rPr lang="en-US" dirty="0"/>
              <a:t>Failure Modes and Effects Simulation / System (FMES) is used in reliability analysis for producing automatically generated failure mode and effects analysis (FMEA).</a:t>
            </a:r>
          </a:p>
          <a:p>
            <a:endParaRPr lang="en-US" dirty="0"/>
          </a:p>
          <a:p>
            <a:r>
              <a:rPr lang="en-US" dirty="0"/>
              <a:t>The </a:t>
            </a:r>
            <a:r>
              <a:rPr lang="en-US" b="1" dirty="0"/>
              <a:t>Risk Priority Number</a:t>
            </a:r>
            <a:r>
              <a:rPr lang="en-US" dirty="0"/>
              <a:t>, or </a:t>
            </a:r>
            <a:r>
              <a:rPr lang="en-US" b="1" dirty="0"/>
              <a:t>RPN</a:t>
            </a:r>
            <a:r>
              <a:rPr lang="en-US" dirty="0"/>
              <a:t>, is a numeric assessment of </a:t>
            </a:r>
            <a:r>
              <a:rPr lang="en-US" b="1" dirty="0"/>
              <a:t>risk </a:t>
            </a:r>
            <a:r>
              <a:rPr lang="en-US" dirty="0"/>
              <a:t>assigned to a process, or steps in a process, as part of Failure Modes and Effects Analysis (FMEA), in which a team assigns each failure mode numeric values that quantify likelihood of occurrence, likelihood of detection, and severity of impact.</a:t>
            </a:r>
          </a:p>
          <a:p>
            <a:r>
              <a:rPr lang="en-US" dirty="0"/>
              <a:t>Assign 1-10 for the capability of DETECTION of the failure mode. 1 being detectable every time, 10 being impossible to detect. Multiply the values for SEVERITY, OCCURRENCE, and DETECTION and the becomes the </a:t>
            </a:r>
            <a:r>
              <a:rPr lang="en-US" b="1" dirty="0"/>
              <a:t>RPN</a:t>
            </a:r>
            <a:r>
              <a:rPr lang="en-US" dirty="0"/>
              <a:t>, </a:t>
            </a:r>
            <a:r>
              <a:rPr lang="en-US" b="1" dirty="0"/>
              <a:t>risk priority number</a:t>
            </a:r>
            <a:r>
              <a:rPr lang="en-US" dirty="0"/>
              <a:t>.</a:t>
            </a:r>
          </a:p>
        </p:txBody>
      </p:sp>
      <p:sp>
        <p:nvSpPr>
          <p:cNvPr id="4" name="Slide Number Placeholder 3"/>
          <p:cNvSpPr>
            <a:spLocks noGrp="1"/>
          </p:cNvSpPr>
          <p:nvPr>
            <p:ph type="sldNum" sz="quarter" idx="10"/>
          </p:nvPr>
        </p:nvSpPr>
        <p:spPr/>
        <p:txBody>
          <a:bodyPr/>
          <a:lstStyle/>
          <a:p>
            <a:fld id="{910E54F9-3292-4734-B84F-EA53BDFB8D8A}" type="slidenum">
              <a:rPr lang="en-US" smtClean="0"/>
              <a:t>25</a:t>
            </a:fld>
            <a:endParaRPr lang="en-US"/>
          </a:p>
        </p:txBody>
      </p:sp>
      <p:sp>
        <p:nvSpPr>
          <p:cNvPr id="5" name="Footer Placeholder 4">
            <a:extLst>
              <a:ext uri="{FF2B5EF4-FFF2-40B4-BE49-F238E27FC236}">
                <a16:creationId xmlns:a16="http://schemas.microsoft.com/office/drawing/2014/main" id="{ECC7F4DB-C0AC-442B-8B65-BD53CEE4E182}"/>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CEC1700D-A847-4C06-9A82-F67F8C3EAF6B}"/>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34575513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pPr marL="292063">
              <a:spcAft>
                <a:spcPts val="450"/>
              </a:spcAft>
              <a:defRPr/>
            </a:pPr>
            <a:r>
              <a:rPr lang="en-US" b="1" dirty="0">
                <a:solidFill>
                  <a:schemeClr val="tx2"/>
                </a:solidFill>
                <a:latin typeface="Segoe UI" panose="020B0502040204020203" pitchFamily="34" charset="0"/>
                <a:cs typeface="Segoe UI" panose="020B0502040204020203" pitchFamily="34" charset="0"/>
              </a:rPr>
              <a:t>When seeking to protect your personnel and assets remember the following:</a:t>
            </a:r>
          </a:p>
          <a:p>
            <a:pPr marL="292063">
              <a:spcAft>
                <a:spcPts val="450"/>
              </a:spcAft>
              <a:defRPr/>
            </a:pPr>
            <a:endParaRPr lang="en-US" b="1" dirty="0">
              <a:solidFill>
                <a:schemeClr val="tx2"/>
              </a:solidFill>
              <a:latin typeface="Segoe UI" panose="020B0502040204020203" pitchFamily="34" charset="0"/>
              <a:cs typeface="Segoe UI" panose="020B0502040204020203" pitchFamily="34" charset="0"/>
            </a:endParaRPr>
          </a:p>
          <a:p>
            <a:pPr marL="292063">
              <a:spcAft>
                <a:spcPts val="450"/>
              </a:spcAft>
              <a:defRPr/>
            </a:pPr>
            <a:r>
              <a:rPr lang="en-US" b="1" dirty="0">
                <a:solidFill>
                  <a:schemeClr val="tx2"/>
                </a:solidFill>
                <a:latin typeface="Segoe UI" panose="020B0502040204020203" pitchFamily="34" charset="0"/>
                <a:cs typeface="Segoe UI" panose="020B0502040204020203" pitchFamily="34" charset="0"/>
              </a:rPr>
              <a:t>Human Error Is Both Universal And Inevitable</a:t>
            </a:r>
          </a:p>
          <a:p>
            <a:pPr marL="749206" lvl="1">
              <a:spcAft>
                <a:spcPts val="450"/>
              </a:spcAft>
              <a:defRPr/>
            </a:pPr>
            <a:r>
              <a:rPr lang="en-US" sz="1500" i="1" dirty="0">
                <a:solidFill>
                  <a:schemeClr val="tx2"/>
                </a:solidFill>
                <a:latin typeface="Segoe UI" panose="020B0502040204020203" pitchFamily="34" charset="0"/>
                <a:cs typeface="Segoe UI" panose="020B0502040204020203" pitchFamily="34" charset="0"/>
              </a:rPr>
              <a:t>Human Error is not a moral issue; making errors is as much part of human life as eating and breathing.</a:t>
            </a:r>
          </a:p>
          <a:p>
            <a:pPr marL="292063">
              <a:spcAft>
                <a:spcPts val="450"/>
              </a:spcAft>
              <a:defRPr/>
            </a:pPr>
            <a:r>
              <a:rPr lang="en-US" b="1" dirty="0">
                <a:solidFill>
                  <a:schemeClr val="tx2"/>
                </a:solidFill>
                <a:latin typeface="Segoe UI" panose="020B0502040204020203" pitchFamily="34" charset="0"/>
                <a:cs typeface="Segoe UI" panose="020B0502040204020203" pitchFamily="34" charset="0"/>
              </a:rPr>
              <a:t>Errors Are Not Intrinsically Bad</a:t>
            </a:r>
          </a:p>
          <a:p>
            <a:pPr marL="749205" lvl="1">
              <a:spcAft>
                <a:spcPts val="450"/>
              </a:spcAft>
              <a:defRPr/>
            </a:pPr>
            <a:r>
              <a:rPr lang="en-US" sz="1500" i="1" dirty="0">
                <a:solidFill>
                  <a:schemeClr val="tx2"/>
                </a:solidFill>
                <a:latin typeface="Segoe UI" panose="020B0502040204020203" pitchFamily="34" charset="0"/>
                <a:cs typeface="Segoe UI" panose="020B0502040204020203" pitchFamily="34" charset="0"/>
              </a:rPr>
              <a:t>Success and failure spring from the same roots; we are error-guided creatures; errors mark the boundaries of the path to successful action. </a:t>
            </a:r>
          </a:p>
          <a:p>
            <a:pPr marL="292063">
              <a:spcAft>
                <a:spcPts val="450"/>
              </a:spcAft>
              <a:defRPr/>
            </a:pPr>
            <a:r>
              <a:rPr lang="en-US" b="1" dirty="0">
                <a:solidFill>
                  <a:schemeClr val="tx2"/>
                </a:solidFill>
                <a:latin typeface="Segoe UI" panose="020B0502040204020203" pitchFamily="34" charset="0"/>
                <a:cs typeface="Segoe UI" panose="020B0502040204020203" pitchFamily="34" charset="0"/>
              </a:rPr>
              <a:t>You Cannot Change The Human Condition, But You Can Change The Conditions In Which Humans Work.</a:t>
            </a:r>
          </a:p>
          <a:p>
            <a:pPr marL="772638" lvl="1">
              <a:spcAft>
                <a:spcPts val="450"/>
              </a:spcAft>
              <a:defRPr/>
            </a:pPr>
            <a:r>
              <a:rPr lang="en-US" sz="1500" i="1" dirty="0">
                <a:solidFill>
                  <a:schemeClr val="tx2"/>
                </a:solidFill>
                <a:latin typeface="Segoe UI" panose="020B0502040204020203" pitchFamily="34" charset="0"/>
                <a:cs typeface="Segoe UI" panose="020B0502040204020203" pitchFamily="34" charset="0"/>
              </a:rPr>
              <a:t>There Are 2 Parts To An Error: </a:t>
            </a:r>
          </a:p>
          <a:p>
            <a:pPr marL="1115504" lvl="1" indent="40477">
              <a:spcAft>
                <a:spcPts val="450"/>
              </a:spcAft>
              <a:buFont typeface="+mj-lt"/>
              <a:buAutoNum type="arabicPeriod"/>
              <a:defRPr/>
            </a:pPr>
            <a:r>
              <a:rPr lang="en-US" sz="1500" i="1" dirty="0">
                <a:solidFill>
                  <a:schemeClr val="tx2"/>
                </a:solidFill>
                <a:latin typeface="Segoe UI" panose="020B0502040204020203" pitchFamily="34" charset="0"/>
                <a:cs typeface="Segoe UI" panose="020B0502040204020203" pitchFamily="34" charset="0"/>
              </a:rPr>
              <a:t>	Mental State </a:t>
            </a:r>
          </a:p>
          <a:p>
            <a:pPr marL="1115504" lvl="1" indent="40477">
              <a:spcAft>
                <a:spcPts val="450"/>
              </a:spcAft>
              <a:buFont typeface="+mj-lt"/>
              <a:buAutoNum type="arabicPeriod"/>
              <a:defRPr/>
            </a:pPr>
            <a:r>
              <a:rPr lang="en-US" sz="1500" i="1" dirty="0">
                <a:solidFill>
                  <a:schemeClr val="tx2"/>
                </a:solidFill>
                <a:latin typeface="Segoe UI" panose="020B0502040204020203" pitchFamily="34" charset="0"/>
                <a:cs typeface="Segoe UI" panose="020B0502040204020203" pitchFamily="34" charset="0"/>
              </a:rPr>
              <a:t>	Situation </a:t>
            </a:r>
          </a:p>
          <a:p>
            <a:pPr marL="772638" lvl="1">
              <a:spcAft>
                <a:spcPts val="450"/>
              </a:spcAft>
              <a:defRPr/>
            </a:pPr>
            <a:r>
              <a:rPr lang="en-US" sz="1500" i="1" dirty="0">
                <a:solidFill>
                  <a:schemeClr val="tx2"/>
                </a:solidFill>
                <a:latin typeface="Segoe UI" panose="020B0502040204020203" pitchFamily="34" charset="0"/>
                <a:cs typeface="Segoe UI" panose="020B0502040204020203" pitchFamily="34" charset="0"/>
              </a:rPr>
              <a:t>We Have Limited Control Over Peoples Mental States, But We Can Control The Situations In Which People Work</a:t>
            </a:r>
            <a:r>
              <a:rPr lang="en-US" dirty="0">
                <a:solidFill>
                  <a:schemeClr val="tx2"/>
                </a:solidFill>
                <a:latin typeface="Segoe UI" panose="020B0502040204020203" pitchFamily="34" charset="0"/>
                <a:cs typeface="Segoe UI" panose="020B0502040204020203" pitchFamily="34" charset="0"/>
              </a:rPr>
              <a:t>.</a:t>
            </a:r>
          </a:p>
          <a:p>
            <a:pPr marL="292063">
              <a:spcAft>
                <a:spcPts val="450"/>
              </a:spcAft>
              <a:defRPr/>
            </a:pPr>
            <a:r>
              <a:rPr lang="en-US" b="1" dirty="0">
                <a:solidFill>
                  <a:schemeClr val="tx2"/>
                </a:solidFill>
                <a:latin typeface="Segoe UI" panose="020B0502040204020203" pitchFamily="34" charset="0"/>
                <a:cs typeface="Segoe UI" panose="020B0502040204020203" pitchFamily="34" charset="0"/>
              </a:rPr>
              <a:t>The Best People Can Make The Worst Mistakes</a:t>
            </a:r>
          </a:p>
          <a:p>
            <a:pPr marL="816687" lvl="1">
              <a:spcAft>
                <a:spcPts val="450"/>
              </a:spcAft>
              <a:defRPr/>
            </a:pPr>
            <a:r>
              <a:rPr lang="en-US" sz="1500" i="1" dirty="0">
                <a:solidFill>
                  <a:schemeClr val="tx2"/>
                </a:solidFill>
                <a:latin typeface="Segoe UI" panose="020B0502040204020203" pitchFamily="34" charset="0"/>
                <a:cs typeface="Segoe UI" panose="020B0502040204020203" pitchFamily="34" charset="0"/>
              </a:rPr>
              <a:t>No One Is Immune To Error.  If Only The Inexperienced Were Responsible For Most Of The Errors, Then The Solution Would Be Simple, But Some Of The Worst Mistakes Are Made By The Most Experienced People.</a:t>
            </a:r>
          </a:p>
          <a:p>
            <a:pPr marL="292063">
              <a:spcAft>
                <a:spcPts val="450"/>
              </a:spcAft>
              <a:defRPr/>
            </a:pPr>
            <a:r>
              <a:rPr lang="en-US" b="1" dirty="0">
                <a:solidFill>
                  <a:schemeClr val="tx2"/>
                </a:solidFill>
                <a:latin typeface="Segoe UI" panose="020B0502040204020203" pitchFamily="34" charset="0"/>
                <a:cs typeface="Segoe UI" panose="020B0502040204020203" pitchFamily="34" charset="0"/>
              </a:rPr>
              <a:t>People Cannot Easily Avoid Those Actions That They Did Not Intend To Commit</a:t>
            </a:r>
          </a:p>
          <a:p>
            <a:pPr marL="749205" lvl="1">
              <a:spcAft>
                <a:spcPts val="450"/>
              </a:spcAft>
              <a:defRPr/>
            </a:pPr>
            <a:r>
              <a:rPr lang="en-US" sz="1500" i="1" dirty="0">
                <a:solidFill>
                  <a:schemeClr val="tx2"/>
                </a:solidFill>
                <a:latin typeface="Segoe UI" panose="020B0502040204020203" pitchFamily="34" charset="0"/>
                <a:cs typeface="Segoe UI" panose="020B0502040204020203" pitchFamily="34" charset="0"/>
              </a:rPr>
              <a:t>Blame And Punishment Are Not Appropriate When Peoples Intentions Were Good, But Their Actions Did Not Go As Planned.  This Does Not Mean However, That People Should Not Be Held Accountable For Their Actions And Be Given The Opportunity To Learn From Their Mistakes.</a:t>
            </a:r>
          </a:p>
          <a:p>
            <a:pPr marL="292063" algn="just">
              <a:spcAft>
                <a:spcPts val="450"/>
              </a:spcAft>
              <a:defRPr/>
            </a:pPr>
            <a:r>
              <a:rPr lang="en-US" b="1" dirty="0">
                <a:solidFill>
                  <a:srgbClr val="44546A"/>
                </a:solidFill>
                <a:latin typeface="Segoe UI" panose="020B0502040204020203" pitchFamily="34" charset="0"/>
                <a:cs typeface="Segoe UI" panose="020B0502040204020203" pitchFamily="34" charset="0"/>
              </a:rPr>
              <a:t>Errors Are Consequences Rather Than Causes</a:t>
            </a:r>
          </a:p>
          <a:p>
            <a:pPr marL="749205" lvl="1" algn="just">
              <a:spcAft>
                <a:spcPts val="450"/>
              </a:spcAft>
              <a:defRPr/>
            </a:pPr>
            <a:r>
              <a:rPr lang="en-US" sz="1500" i="1" dirty="0">
                <a:solidFill>
                  <a:srgbClr val="44546A"/>
                </a:solidFill>
                <a:latin typeface="Segoe UI" panose="020B0502040204020203" pitchFamily="34" charset="0"/>
                <a:cs typeface="Segoe UI" panose="020B0502040204020203" pitchFamily="34" charset="0"/>
              </a:rPr>
              <a:t>Errors Are The Product Of A Chain Of Actions And Conditions Which Involve People, Teams, Tasks, Workplace And Organizational Factors.  Discovering A Human Error Is The Beginning Of The Search For Causes, Not The End.</a:t>
            </a:r>
          </a:p>
          <a:p>
            <a:pPr marL="292063" algn="just">
              <a:spcAft>
                <a:spcPts val="450"/>
              </a:spcAft>
              <a:defRPr/>
            </a:pPr>
            <a:r>
              <a:rPr lang="en-US" b="1" dirty="0">
                <a:solidFill>
                  <a:srgbClr val="44546A"/>
                </a:solidFill>
                <a:latin typeface="Segoe UI" panose="020B0502040204020203" pitchFamily="34" charset="0"/>
                <a:cs typeface="Segoe UI" panose="020B0502040204020203" pitchFamily="34" charset="0"/>
              </a:rPr>
              <a:t>Many Errors Fall Into Recurrent Patterns</a:t>
            </a:r>
          </a:p>
          <a:p>
            <a:pPr marL="749205" lvl="1" algn="just">
              <a:spcAft>
                <a:spcPts val="450"/>
              </a:spcAft>
              <a:defRPr/>
            </a:pPr>
            <a:r>
              <a:rPr lang="en-US" sz="1500" i="1" dirty="0">
                <a:solidFill>
                  <a:srgbClr val="44546A"/>
                </a:solidFill>
                <a:latin typeface="Segoe UI" panose="020B0502040204020203" pitchFamily="34" charset="0"/>
                <a:cs typeface="Segoe UI" panose="020B0502040204020203" pitchFamily="34" charset="0"/>
              </a:rPr>
              <a:t>More Than Half Of Maintenance Errors Are Recognized As Happening Before – Often Many Times…  Targeting These Recurring Errors Is The Most Effective Way Of Addressing Human Error Issues</a:t>
            </a:r>
          </a:p>
          <a:p>
            <a:pPr marL="292063" algn="just">
              <a:spcAft>
                <a:spcPts val="450"/>
              </a:spcAft>
              <a:defRPr/>
            </a:pPr>
            <a:r>
              <a:rPr lang="en-US" b="1" dirty="0">
                <a:solidFill>
                  <a:srgbClr val="44546A"/>
                </a:solidFill>
                <a:latin typeface="Segoe UI" panose="020B0502040204020203" pitchFamily="34" charset="0"/>
                <a:cs typeface="Segoe UI" panose="020B0502040204020203" pitchFamily="34" charset="0"/>
              </a:rPr>
              <a:t>Safety-significant Errors Can Occur At All Levels In The System.</a:t>
            </a:r>
          </a:p>
          <a:p>
            <a:pPr marL="749205" lvl="1" algn="just">
              <a:spcAft>
                <a:spcPts val="450"/>
              </a:spcAft>
              <a:defRPr/>
            </a:pPr>
            <a:r>
              <a:rPr lang="en-US" sz="1500" i="1" dirty="0">
                <a:solidFill>
                  <a:srgbClr val="44546A"/>
                </a:solidFill>
                <a:latin typeface="Segoe UI" panose="020B0502040204020203" pitchFamily="34" charset="0"/>
                <a:cs typeface="Segoe UI" panose="020B0502040204020203" pitchFamily="34" charset="0"/>
              </a:rPr>
              <a:t>Indeed, The Higher In An Organization That An Error Is Made, The More Significant The Consequences.</a:t>
            </a:r>
          </a:p>
          <a:p>
            <a:pPr marL="292063" algn="just">
              <a:spcAft>
                <a:spcPts val="450"/>
              </a:spcAft>
              <a:defRPr/>
            </a:pPr>
            <a:r>
              <a:rPr lang="en-US" b="1" dirty="0">
                <a:solidFill>
                  <a:srgbClr val="44546A"/>
                </a:solidFill>
                <a:latin typeface="Segoe UI" panose="020B0502040204020203" pitchFamily="34" charset="0"/>
                <a:cs typeface="Segoe UI" panose="020B0502040204020203" pitchFamily="34" charset="0"/>
              </a:rPr>
              <a:t>Error Management Is All About Managing The Manageable.</a:t>
            </a:r>
          </a:p>
          <a:p>
            <a:pPr marL="749205" lvl="1" algn="just">
              <a:spcAft>
                <a:spcPts val="450"/>
              </a:spcAft>
              <a:defRPr/>
            </a:pPr>
            <a:r>
              <a:rPr lang="en-US" sz="1500" i="1" dirty="0">
                <a:solidFill>
                  <a:srgbClr val="44546A"/>
                </a:solidFill>
                <a:latin typeface="Segoe UI" panose="020B0502040204020203" pitchFamily="34" charset="0"/>
                <a:cs typeface="Segoe UI" panose="020B0502040204020203" pitchFamily="34" charset="0"/>
              </a:rPr>
              <a:t>Situations Are Not Manageable; Human Nature, In Its Broadest Sense Is Not…</a:t>
            </a:r>
            <a:endParaRPr lang="en-US" dirty="0">
              <a:solidFill>
                <a:srgbClr val="44546A"/>
              </a:solidFill>
              <a:latin typeface="Segoe UI" panose="020B0502040204020203" pitchFamily="34" charset="0"/>
              <a:cs typeface="Segoe UI" panose="020B0502040204020203" pitchFamily="34" charset="0"/>
            </a:endParaRPr>
          </a:p>
          <a:p>
            <a:pPr marL="292063" algn="just" defTabSz="914308">
              <a:spcAft>
                <a:spcPts val="450"/>
              </a:spcAft>
              <a:defRPr/>
            </a:pPr>
            <a:r>
              <a:rPr lang="en-US" b="1" dirty="0">
                <a:solidFill>
                  <a:srgbClr val="44546A"/>
                </a:solidFill>
                <a:latin typeface="Segoe UI" panose="020B0502040204020203" pitchFamily="34" charset="0"/>
                <a:cs typeface="Segoe UI" panose="020B0502040204020203" pitchFamily="34" charset="0"/>
              </a:rPr>
              <a:t>Effective Maintenance Quality Management Aims At Continuous Reform Rather Than Local Fixes</a:t>
            </a:r>
            <a:r>
              <a:rPr lang="en-US" b="1" baseline="0" dirty="0">
                <a:solidFill>
                  <a:srgbClr val="44546A"/>
                </a:solidFill>
                <a:latin typeface="Segoe UI" panose="020B0502040204020203" pitchFamily="34" charset="0"/>
                <a:cs typeface="Segoe UI" panose="020B0502040204020203" pitchFamily="34" charset="0"/>
              </a:rPr>
              <a:t> and i</a:t>
            </a:r>
            <a:r>
              <a:rPr lang="en-US" b="1" dirty="0">
                <a:solidFill>
                  <a:srgbClr val="44546A"/>
                </a:solidFill>
                <a:latin typeface="Segoe UI" panose="020B0502040204020203" pitchFamily="34" charset="0"/>
                <a:cs typeface="Segoe UI" panose="020B0502040204020203" pitchFamily="34" charset="0"/>
              </a:rPr>
              <a:t>s About Making Good People Excellent.</a:t>
            </a:r>
          </a:p>
          <a:p>
            <a:pPr marL="749205" lvl="1" algn="just" defTabSz="914308">
              <a:spcAft>
                <a:spcPts val="450"/>
              </a:spcAft>
              <a:defRPr/>
            </a:pPr>
            <a:r>
              <a:rPr lang="en-US" sz="1500" i="1" dirty="0">
                <a:solidFill>
                  <a:srgbClr val="44546A"/>
                </a:solidFill>
                <a:latin typeface="Segoe UI" panose="020B0502040204020203" pitchFamily="34" charset="0"/>
                <a:cs typeface="Segoe UI" panose="020B0502040204020203" pitchFamily="34" charset="0"/>
              </a:rPr>
              <a:t>The Temptation Is To Resolve Errors One At A Time, As They Arise, But As Errors Seem To Be More Systemic In Nature.  A More Appropriate Method Is To Deal With Human Error Systematically And Continuously. Maintenance Quality management is not about making a few error prone people better; it is a way of making the larger proportion of well trained people and motivated people excellent.</a:t>
            </a:r>
          </a:p>
          <a:p>
            <a:pPr marL="749205" lvl="1" algn="just">
              <a:spcAft>
                <a:spcPts val="450"/>
              </a:spcAft>
              <a:defRPr/>
            </a:pPr>
            <a:endParaRPr lang="en-US" sz="1500" i="1" dirty="0">
              <a:solidFill>
                <a:srgbClr val="44546A"/>
              </a:solidFill>
              <a:latin typeface="Segoe UI" panose="020B0502040204020203" pitchFamily="34" charset="0"/>
              <a:cs typeface="Segoe UI" panose="020B0502040204020203" pitchFamily="34" charset="0"/>
            </a:endParaRPr>
          </a:p>
          <a:p>
            <a:endParaRPr lang="en-US" dirty="0"/>
          </a:p>
        </p:txBody>
      </p:sp>
      <p:sp>
        <p:nvSpPr>
          <p:cNvPr id="4" name="Header Placeholder 3"/>
          <p:cNvSpPr>
            <a:spLocks noGrp="1"/>
          </p:cNvSpPr>
          <p:nvPr>
            <p:ph type="hdr" sz="quarter" idx="10"/>
          </p:nvPr>
        </p:nvSpPr>
        <p:spPr/>
        <p:txBody>
          <a:bodyPr/>
          <a:lstStyle/>
          <a:p>
            <a:r>
              <a:rPr lang="en-US"/>
              <a:t>CAST Maintenance Model</a:t>
            </a:r>
          </a:p>
        </p:txBody>
      </p:sp>
      <p:sp>
        <p:nvSpPr>
          <p:cNvPr id="6" name="Footer Placeholder 5"/>
          <p:cNvSpPr>
            <a:spLocks noGrp="1"/>
          </p:cNvSpPr>
          <p:nvPr>
            <p:ph type="ftr" sz="quarter" idx="12"/>
          </p:nvPr>
        </p:nvSpPr>
        <p:spPr/>
        <p:txBody>
          <a:bodyPr/>
          <a:lstStyle/>
          <a:p>
            <a:r>
              <a:rPr lang="en-US"/>
              <a:t>Safety and Maintenance Academy of Reliability Technologies</a:t>
            </a:r>
          </a:p>
        </p:txBody>
      </p:sp>
      <p:sp>
        <p:nvSpPr>
          <p:cNvPr id="7" name="Slide Number Placeholder 6"/>
          <p:cNvSpPr>
            <a:spLocks noGrp="1"/>
          </p:cNvSpPr>
          <p:nvPr>
            <p:ph type="sldNum" sz="quarter" idx="13"/>
          </p:nvPr>
        </p:nvSpPr>
        <p:spPr/>
        <p:txBody>
          <a:bodyPr/>
          <a:lstStyle/>
          <a:p>
            <a:fld id="{D23C2480-8C6D-44A5-8684-17EB08595445}" type="slidenum">
              <a:rPr lang="en-US" smtClean="0"/>
              <a:t>26</a:t>
            </a:fld>
            <a:endParaRPr lang="en-US"/>
          </a:p>
        </p:txBody>
      </p:sp>
    </p:spTree>
    <p:extLst>
      <p:ext uri="{BB962C8B-B14F-4D97-AF65-F5344CB8AC3E}">
        <p14:creationId xmlns:p14="http://schemas.microsoft.com/office/powerpoint/2010/main" val="25692342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xfrm>
            <a:off x="407988" y="698500"/>
            <a:ext cx="6194425" cy="3484563"/>
          </a:xfrm>
          <a:noFill/>
          <a:ln>
            <a:solidFill>
              <a:srgbClr val="000000"/>
            </a:solidFill>
            <a:miter lim="800000"/>
            <a:headEnd/>
            <a:tailEnd/>
          </a:ln>
        </p:spPr>
      </p:sp>
      <p:sp>
        <p:nvSpPr>
          <p:cNvPr id="57347" name="Notes Placeholder 2"/>
          <p:cNvSpPr>
            <a:spLocks noGrp="1"/>
          </p:cNvSpPr>
          <p:nvPr>
            <p:ph type="body" idx="1"/>
          </p:nvPr>
        </p:nvSpPr>
        <p:spPr bwMode="auto">
          <a:xfrm>
            <a:off x="701040" y="4473892"/>
            <a:ext cx="5608320" cy="3660458"/>
          </a:xfrm>
          <a:prstGeom prst="rect">
            <a:avLst/>
          </a:prstGeom>
          <a:noFill/>
        </p:spPr>
        <p:txBody>
          <a:bodyPr wrap="square" lIns="91431" tIns="45715" rIns="91431" bIns="45715" numCol="1" anchor="t" anchorCtr="0" compatLnSpc="1">
            <a:prstTxWarp prst="textNoShape">
              <a:avLst/>
            </a:prstTxWarp>
          </a:bodyPr>
          <a:lstStyle/>
          <a:p>
            <a:r>
              <a:rPr lang="en-US" dirty="0"/>
              <a:t>The use of EMSD’s to facilitate CAST reduces the requirement of “hands on” calendar based maintenance and by reducing these hands on tasks we also reduce the number of “Maintenance Induced Failures” that affect your organization. </a:t>
            </a:r>
          </a:p>
          <a:p>
            <a:pPr defTabSz="914308">
              <a:defRPr/>
            </a:pPr>
            <a:endParaRPr lang="en-US" dirty="0">
              <a:solidFill>
                <a:schemeClr val="tx2"/>
              </a:solidFill>
              <a:latin typeface="Segoe UI" panose="020B0502040204020203" pitchFamily="34" charset="0"/>
              <a:cs typeface="Segoe UI" panose="020B0502040204020203" pitchFamily="34" charset="0"/>
            </a:endParaRPr>
          </a:p>
          <a:p>
            <a:pPr defTabSz="914308">
              <a:defRPr/>
            </a:pPr>
            <a:r>
              <a:rPr lang="en-US" dirty="0">
                <a:solidFill>
                  <a:schemeClr val="tx2"/>
                </a:solidFill>
                <a:latin typeface="Segoe UI" panose="020B0502040204020203" pitchFamily="34" charset="0"/>
                <a:cs typeface="Segoe UI" panose="020B0502040204020203" pitchFamily="34" charset="0"/>
              </a:rPr>
              <a:t>EMSD’s become data collection points for CAST equipment where we simplify the inspection process and identify all required parameters prior to the inspection.  EMSDs allow us to collect the data safely but while equipment is energized and under normal load conditions – when the inspection is most likely to detect a problem.</a:t>
            </a:r>
          </a:p>
          <a:p>
            <a:pPr defTabSz="914308">
              <a:defRPr/>
            </a:pPr>
            <a:endParaRPr lang="en-US" dirty="0">
              <a:solidFill>
                <a:schemeClr val="tx2"/>
              </a:solidFill>
              <a:latin typeface="Segoe UI" panose="020B0502040204020203" pitchFamily="34" charset="0"/>
              <a:cs typeface="Segoe UI" panose="020B0502040204020203" pitchFamily="34" charset="0"/>
            </a:endParaRPr>
          </a:p>
          <a:p>
            <a:pPr defTabSz="914308">
              <a:defRPr/>
            </a:pPr>
            <a:r>
              <a:rPr lang="en-US" dirty="0">
                <a:solidFill>
                  <a:schemeClr val="tx2"/>
                </a:solidFill>
                <a:latin typeface="Segoe UI" panose="020B0502040204020203" pitchFamily="34" charset="0"/>
                <a:cs typeface="Segoe UI" panose="020B0502040204020203" pitchFamily="34" charset="0"/>
              </a:rPr>
              <a:t>The safety aspect should not be minimized.  BLS data shows that 300-350 people are killed each year in the USA by electrocution with an arc flash component.  Nearly 8000 more are injured and more than 45% of these suffer some form of permanent disability.  Arc flash injuries include severe burns, hearing loss, </a:t>
            </a:r>
          </a:p>
          <a:p>
            <a:endParaRPr lang="en-US" dirty="0"/>
          </a:p>
          <a:p>
            <a:r>
              <a:rPr lang="en-US" dirty="0"/>
              <a:t>KISS: “Keep it Simple, Stupid”  Inspection programs utilizing CAST and EMSD’s also ensure that the task of data collection and equipment monitoring are simple and repeatable</a:t>
            </a:r>
            <a:r>
              <a:rPr lang="en-US" baseline="0" dirty="0"/>
              <a:t> and SAFE.</a:t>
            </a:r>
            <a:endParaRPr lang="en-US" dirty="0"/>
          </a:p>
          <a:p>
            <a:endParaRPr lang="en-US" dirty="0"/>
          </a:p>
          <a:p>
            <a:r>
              <a:rPr lang="en-US" dirty="0"/>
              <a:t>KISS is not meant to imply stupidity, on the contrary, it is usually associated with intelligent systems that may be misconstrued as stupid because of their simplistic design.</a:t>
            </a:r>
          </a:p>
          <a:p>
            <a:endParaRPr lang="en-US" dirty="0"/>
          </a:p>
          <a:p>
            <a:pPr defTabSz="914308">
              <a:defRPr/>
            </a:pPr>
            <a:r>
              <a:rPr lang="en-US" dirty="0"/>
              <a:t>Poka-yoke (</a:t>
            </a:r>
            <a:r>
              <a:rPr lang="ja-JP" altLang="en-US" dirty="0"/>
              <a:t>ポカヨケ</a:t>
            </a:r>
            <a:r>
              <a:rPr lang="en-US" altLang="ja-JP" dirty="0"/>
              <a:t>?)  [</a:t>
            </a:r>
            <a:r>
              <a:rPr lang="en-US" dirty="0" err="1"/>
              <a:t>poka</a:t>
            </a:r>
            <a:r>
              <a:rPr lang="en-US" dirty="0"/>
              <a:t> yoke] is a Japanese term that means "mistake-proofing". A poka-yoke is any mechanism in a lean manufacturing process that helps an equipment operator avoid (</a:t>
            </a:r>
            <a:r>
              <a:rPr lang="en-US" dirty="0" err="1"/>
              <a:t>yokeru</a:t>
            </a:r>
            <a:r>
              <a:rPr lang="en-US" dirty="0"/>
              <a:t>) mistakes (</a:t>
            </a:r>
            <a:r>
              <a:rPr lang="en-US" dirty="0" err="1"/>
              <a:t>poka</a:t>
            </a:r>
            <a:r>
              <a:rPr lang="en-US" dirty="0"/>
              <a:t>).</a:t>
            </a:r>
          </a:p>
          <a:p>
            <a:endParaRPr lang="en-US" dirty="0"/>
          </a:p>
          <a:p>
            <a:endParaRPr lang="en-US" dirty="0"/>
          </a:p>
          <a:p>
            <a:r>
              <a:rPr lang="en-US" dirty="0"/>
              <a:t>Albert Einstein: </a:t>
            </a:r>
          </a:p>
          <a:p>
            <a:r>
              <a:rPr lang="en-US" dirty="0"/>
              <a:t>"Everything should be made as simple as possible, but not simpler." This means that one should simplify the design of a product and success is achieved when a design is at its maximum simplicity.</a:t>
            </a:r>
          </a:p>
          <a:p>
            <a:pPr eaLnBrk="1" hangingPunct="1">
              <a:spcBef>
                <a:spcPct val="0"/>
              </a:spcBef>
            </a:pPr>
            <a:endParaRPr lang="en-US" dirty="0"/>
          </a:p>
        </p:txBody>
      </p:sp>
      <p:sp>
        <p:nvSpPr>
          <p:cNvPr id="61444"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a:t>Safety and Maintenance Academy of Reliability Technologies</a:t>
            </a:r>
          </a:p>
        </p:txBody>
      </p:sp>
      <p:sp>
        <p:nvSpPr>
          <p:cNvPr id="61445"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a:t>CAST Maintenance Model</a:t>
            </a:r>
          </a:p>
        </p:txBody>
      </p:sp>
      <p:sp>
        <p:nvSpPr>
          <p:cNvPr id="3" name="Slide Number Placeholder 2"/>
          <p:cNvSpPr>
            <a:spLocks noGrp="1"/>
          </p:cNvSpPr>
          <p:nvPr>
            <p:ph type="sldNum" sz="quarter" idx="11"/>
          </p:nvPr>
        </p:nvSpPr>
        <p:spPr/>
        <p:txBody>
          <a:bodyPr/>
          <a:lstStyle/>
          <a:p>
            <a:fld id="{AB80679E-966E-4DE1-AB1E-D135796B63EF}" type="slidenum">
              <a:rPr lang="en-US" smtClean="0"/>
              <a:pPr/>
              <a:t>27</a:t>
            </a:fld>
            <a:endParaRPr lang="en-US"/>
          </a:p>
        </p:txBody>
      </p:sp>
    </p:spTree>
    <p:extLst>
      <p:ext uri="{BB962C8B-B14F-4D97-AF65-F5344CB8AC3E}">
        <p14:creationId xmlns:p14="http://schemas.microsoft.com/office/powerpoint/2010/main" val="38595726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DDFF8D-EF02-4919-8ABB-01AADCCBADD1}" type="slidenum">
              <a:rPr lang="en-US" smtClean="0"/>
              <a:t>28</a:t>
            </a:fld>
            <a:endParaRPr lang="en-US"/>
          </a:p>
        </p:txBody>
      </p:sp>
      <p:sp>
        <p:nvSpPr>
          <p:cNvPr id="5" name="Date Placeholder 4">
            <a:extLst>
              <a:ext uri="{FF2B5EF4-FFF2-40B4-BE49-F238E27FC236}">
                <a16:creationId xmlns:a16="http://schemas.microsoft.com/office/drawing/2014/main" id="{B9969D88-E1AB-4D64-85B8-26497604DD47}"/>
              </a:ext>
            </a:extLst>
          </p:cNvPr>
          <p:cNvSpPr>
            <a:spLocks noGrp="1"/>
          </p:cNvSpPr>
          <p:nvPr>
            <p:ph type="dt" idx="11"/>
          </p:nvPr>
        </p:nvSpPr>
        <p:spPr/>
        <p:txBody>
          <a:bodyPr/>
          <a:lstStyle/>
          <a:p>
            <a:fld id="{C7B63FCE-8D0B-4DD7-BED8-300F0B113F7C}" type="datetime1">
              <a:rPr lang="en-US" smtClean="0"/>
              <a:t>1/21/2022</a:t>
            </a:fld>
            <a:endParaRPr lang="en-US"/>
          </a:p>
        </p:txBody>
      </p:sp>
      <p:sp>
        <p:nvSpPr>
          <p:cNvPr id="6" name="Footer Placeholder 5">
            <a:extLst>
              <a:ext uri="{FF2B5EF4-FFF2-40B4-BE49-F238E27FC236}">
                <a16:creationId xmlns:a16="http://schemas.microsoft.com/office/drawing/2014/main" id="{7111C953-E07E-4F78-B9E5-E39BE453E73F}"/>
              </a:ext>
            </a:extLst>
          </p:cNvPr>
          <p:cNvSpPr>
            <a:spLocks noGrp="1"/>
          </p:cNvSpPr>
          <p:nvPr>
            <p:ph type="ftr" sz="quarter" idx="12"/>
          </p:nvPr>
        </p:nvSpPr>
        <p:spPr/>
        <p:txBody>
          <a:bodyPr/>
          <a:lstStyle/>
          <a:p>
            <a:r>
              <a:rPr lang="en-US"/>
              <a:t>©2017 IRISS SMART </a:t>
            </a:r>
          </a:p>
        </p:txBody>
      </p:sp>
      <p:sp>
        <p:nvSpPr>
          <p:cNvPr id="7" name="Header Placeholder 6">
            <a:extLst>
              <a:ext uri="{FF2B5EF4-FFF2-40B4-BE49-F238E27FC236}">
                <a16:creationId xmlns:a16="http://schemas.microsoft.com/office/drawing/2014/main" id="{01E34590-49AD-4D0F-8BAF-842E16A7F7CC}"/>
              </a:ext>
            </a:extLst>
          </p:cNvPr>
          <p:cNvSpPr>
            <a:spLocks noGrp="1"/>
          </p:cNvSpPr>
          <p:nvPr>
            <p:ph type="hdr" sz="quarter" idx="13"/>
          </p:nvPr>
        </p:nvSpPr>
        <p:spPr/>
        <p:txBody>
          <a:bodyPr/>
          <a:lstStyle/>
          <a:p>
            <a:r>
              <a:rPr lang="en-US"/>
              <a:t>Infrared Training Module IR 1-3</a:t>
            </a:r>
          </a:p>
        </p:txBody>
      </p:sp>
    </p:spTree>
    <p:extLst>
      <p:ext uri="{BB962C8B-B14F-4D97-AF65-F5344CB8AC3E}">
        <p14:creationId xmlns:p14="http://schemas.microsoft.com/office/powerpoint/2010/main" val="31550409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xfrm>
            <a:off x="407988" y="698500"/>
            <a:ext cx="6194425" cy="3484563"/>
          </a:xfrm>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61444"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www.iriss.com</a:t>
            </a:r>
          </a:p>
        </p:txBody>
      </p:sp>
      <p:sp>
        <p:nvSpPr>
          <p:cNvPr id="61445"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a:ea typeface="+mn-ea"/>
                <a:cs typeface="+mn-cs"/>
              </a:rPr>
              <a:t>Introduction to IRISS 2015</a:t>
            </a:r>
          </a:p>
        </p:txBody>
      </p:sp>
      <p:sp>
        <p:nvSpPr>
          <p:cNvPr id="2" name="Date Placeholder 1"/>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9088A3-B817-4104-A886-58B81756216D}" type="datetime1">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1/21/2022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3" name="Slide Number Placeholder 2"/>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B80679E-966E-4DE1-AB1E-D135796B63EF}" type="slidenum">
              <a:rPr kumimoji="0" 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8656557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01DC6A-6BA9-45B3-BE24-872CBB276598}" type="slidenum">
              <a:rPr lang="en-US" smtClean="0"/>
              <a:t>30</a:t>
            </a:fld>
            <a:endParaRPr lang="en-US"/>
          </a:p>
        </p:txBody>
      </p:sp>
    </p:spTree>
    <p:extLst>
      <p:ext uri="{BB962C8B-B14F-4D97-AF65-F5344CB8AC3E}">
        <p14:creationId xmlns:p14="http://schemas.microsoft.com/office/powerpoint/2010/main" val="3307337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endParaRPr lang="en-US" dirty="0"/>
          </a:p>
        </p:txBody>
      </p:sp>
      <p:sp>
        <p:nvSpPr>
          <p:cNvPr id="4" name="Slide Number Placeholder 3"/>
          <p:cNvSpPr>
            <a:spLocks noGrp="1"/>
          </p:cNvSpPr>
          <p:nvPr>
            <p:ph type="sldNum" sz="quarter" idx="10"/>
          </p:nvPr>
        </p:nvSpPr>
        <p:spPr/>
        <p:txBody>
          <a:bodyPr/>
          <a:lstStyle/>
          <a:p>
            <a:fld id="{910E54F9-3292-4734-B84F-EA53BDFB8D8A}" type="slidenum">
              <a:rPr lang="en-US" smtClean="0"/>
              <a:t>3</a:t>
            </a:fld>
            <a:endParaRPr lang="en-US"/>
          </a:p>
        </p:txBody>
      </p:sp>
      <p:sp>
        <p:nvSpPr>
          <p:cNvPr id="5" name="Footer Placeholder 4">
            <a:extLst>
              <a:ext uri="{FF2B5EF4-FFF2-40B4-BE49-F238E27FC236}">
                <a16:creationId xmlns:a16="http://schemas.microsoft.com/office/drawing/2014/main" id="{959FEE83-7A2F-4432-8402-FF55EFC4A2C0}"/>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E3CC0AE4-7326-4ACC-8B5F-26D991CE9C7D}"/>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35824241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r>
              <a:rPr lang="en-US" dirty="0"/>
              <a:t>Failure Modes and Effects Simulation / System (FMES) is used in reliability analysis for producing automatically generated failure mode and effects analysis (FMEA).</a:t>
            </a:r>
          </a:p>
          <a:p>
            <a:endParaRPr lang="en-US" dirty="0"/>
          </a:p>
          <a:p>
            <a:r>
              <a:rPr lang="en-US" dirty="0"/>
              <a:t>The </a:t>
            </a:r>
            <a:r>
              <a:rPr lang="en-US" b="1" dirty="0"/>
              <a:t>Risk Priority Number</a:t>
            </a:r>
            <a:r>
              <a:rPr lang="en-US" dirty="0"/>
              <a:t>, or </a:t>
            </a:r>
            <a:r>
              <a:rPr lang="en-US" b="1" dirty="0"/>
              <a:t>RPN</a:t>
            </a:r>
            <a:r>
              <a:rPr lang="en-US" dirty="0"/>
              <a:t>, is a numeric assessment of </a:t>
            </a:r>
            <a:r>
              <a:rPr lang="en-US" b="1" dirty="0"/>
              <a:t>risk </a:t>
            </a:r>
            <a:r>
              <a:rPr lang="en-US" dirty="0"/>
              <a:t>assigned to a process, or steps in a process, as part of Failure Modes and Effects Analysis (FMEA), in which a team assigns each failure mode numeric values that quantify likelihood of occurrence, likelihood of detection, and severity of impact.</a:t>
            </a:r>
          </a:p>
          <a:p>
            <a:r>
              <a:rPr lang="en-US" dirty="0"/>
              <a:t>Assign 1-10 for the capability of DETECTION of the failure mode. 1 being detectable every time, 10 being impossible to detect. Multiply the values for SEVERITY, OCCURRENCE, and DETECTION and the becomes the </a:t>
            </a:r>
            <a:r>
              <a:rPr lang="en-US" b="1" dirty="0"/>
              <a:t>RPN</a:t>
            </a:r>
            <a:r>
              <a:rPr lang="en-US" dirty="0"/>
              <a:t>, </a:t>
            </a:r>
            <a:r>
              <a:rPr lang="en-US" b="1" dirty="0"/>
              <a:t>risk priority number</a:t>
            </a:r>
            <a:r>
              <a:rPr lang="en-US" dirty="0"/>
              <a:t>.</a:t>
            </a:r>
          </a:p>
        </p:txBody>
      </p:sp>
      <p:sp>
        <p:nvSpPr>
          <p:cNvPr id="4" name="Slide Number Placeholder 3"/>
          <p:cNvSpPr>
            <a:spLocks noGrp="1"/>
          </p:cNvSpPr>
          <p:nvPr>
            <p:ph type="sldNum" sz="quarter" idx="10"/>
          </p:nvPr>
        </p:nvSpPr>
        <p:spPr/>
        <p:txBody>
          <a:bodyPr/>
          <a:lstStyle/>
          <a:p>
            <a:fld id="{910E54F9-3292-4734-B84F-EA53BDFB8D8A}" type="slidenum">
              <a:rPr lang="en-US" smtClean="0"/>
              <a:t>32</a:t>
            </a:fld>
            <a:endParaRPr lang="en-US"/>
          </a:p>
        </p:txBody>
      </p:sp>
      <p:sp>
        <p:nvSpPr>
          <p:cNvPr id="5" name="Footer Placeholder 4">
            <a:extLst>
              <a:ext uri="{FF2B5EF4-FFF2-40B4-BE49-F238E27FC236}">
                <a16:creationId xmlns:a16="http://schemas.microsoft.com/office/drawing/2014/main" id="{ECC7F4DB-C0AC-442B-8B65-BD53CEE4E182}"/>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CEC1700D-A847-4C06-9A82-F67F8C3EAF6B}"/>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461404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r>
              <a:rPr lang="en-US" dirty="0"/>
              <a:t>Risk Priority Number…  RPN is calculated using a number of different methods, most simple method is to use the likelihood of failure multiplied by the severity of failure…  </a:t>
            </a:r>
          </a:p>
          <a:p>
            <a:r>
              <a:rPr lang="en-US" dirty="0"/>
              <a:t>This number can then be used to assess the required maintenance systems to ensure that the RPN is managed within acceptable parameters</a:t>
            </a:r>
          </a:p>
          <a:p>
            <a:r>
              <a:rPr lang="en-US" dirty="0"/>
              <a:t>The above graphic shows an example of a RPN Heat map or simple risk matrix.</a:t>
            </a:r>
          </a:p>
        </p:txBody>
      </p:sp>
      <p:sp>
        <p:nvSpPr>
          <p:cNvPr id="4" name="Slide Number Placeholder 3"/>
          <p:cNvSpPr>
            <a:spLocks noGrp="1"/>
          </p:cNvSpPr>
          <p:nvPr>
            <p:ph type="sldNum" sz="quarter" idx="10"/>
          </p:nvPr>
        </p:nvSpPr>
        <p:spPr/>
        <p:txBody>
          <a:bodyPr/>
          <a:lstStyle/>
          <a:p>
            <a:fld id="{910E54F9-3292-4734-B84F-EA53BDFB8D8A}" type="slidenum">
              <a:rPr lang="en-US" smtClean="0"/>
              <a:t>33</a:t>
            </a:fld>
            <a:endParaRPr lang="en-US"/>
          </a:p>
        </p:txBody>
      </p:sp>
      <p:sp>
        <p:nvSpPr>
          <p:cNvPr id="5" name="Footer Placeholder 4">
            <a:extLst>
              <a:ext uri="{FF2B5EF4-FFF2-40B4-BE49-F238E27FC236}">
                <a16:creationId xmlns:a16="http://schemas.microsoft.com/office/drawing/2014/main" id="{4EE34813-C323-4C35-87D7-171C62831FC9}"/>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93E98284-5BE1-425D-BD86-D35FE2CBB98F}"/>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41900576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r>
              <a:rPr lang="en-US" dirty="0"/>
              <a:t>For the last three years, the hardest segment of the workforce for employers to staff with skilled talent hasn’t been registered nurses or engineers or even web developers. It’s been the skilled trades – the welders, electricians, machinists, etc. that are so prevalent in manufacturing and construction.</a:t>
            </a:r>
          </a:p>
          <a:p>
            <a:r>
              <a:rPr lang="en-US" dirty="0"/>
              <a:t>But if these skilled-trades workers are difficult to find now, as </a:t>
            </a:r>
            <a:r>
              <a:rPr lang="en-US" dirty="0" err="1">
                <a:hlinkClick r:id="rId3"/>
              </a:rPr>
              <a:t>Manpower</a:t>
            </a:r>
            <a:r>
              <a:rPr lang="en-US" dirty="0" err="1"/>
              <a:t>s</a:t>
            </a:r>
            <a:r>
              <a:rPr lang="en-US" dirty="0"/>
              <a:t> survey indicates, just wait a few years. The skills gap is likely to become more acute. As over 50 percent of skilled-trade workers in the U.S. were 45 years and older, according to </a:t>
            </a:r>
            <a:r>
              <a:rPr lang="en-US" dirty="0">
                <a:hlinkClick r:id="rId4"/>
              </a:rPr>
              <a:t>EMSI</a:t>
            </a:r>
            <a:r>
              <a:rPr lang="en-US" dirty="0"/>
              <a:t>, (Executive Management Services Inc) and 18.6 percent were between the ages of 55 and 64. </a:t>
            </a:r>
          </a:p>
          <a:p>
            <a:endParaRPr lang="en-US" dirty="0"/>
          </a:p>
        </p:txBody>
      </p:sp>
      <p:sp>
        <p:nvSpPr>
          <p:cNvPr id="4" name="Slide Number Placeholder 3"/>
          <p:cNvSpPr>
            <a:spLocks noGrp="1"/>
          </p:cNvSpPr>
          <p:nvPr>
            <p:ph type="sldNum" sz="quarter" idx="10"/>
          </p:nvPr>
        </p:nvSpPr>
        <p:spPr/>
        <p:txBody>
          <a:bodyPr/>
          <a:lstStyle/>
          <a:p>
            <a:fld id="{054655DD-6707-4BE5-A2FA-ED034CFA2615}" type="slidenum">
              <a:rPr lang="en-US" smtClean="0"/>
              <a:t>34</a:t>
            </a:fld>
            <a:endParaRPr lang="en-US"/>
          </a:p>
        </p:txBody>
      </p:sp>
      <p:sp>
        <p:nvSpPr>
          <p:cNvPr id="5" name="Footer Placeholder 4">
            <a:extLst>
              <a:ext uri="{FF2B5EF4-FFF2-40B4-BE49-F238E27FC236}">
                <a16:creationId xmlns:a16="http://schemas.microsoft.com/office/drawing/2014/main" id="{D632334A-3471-4421-9A97-D5F50CEF3FE0}"/>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DFA3684A-BC6C-4CB5-93DB-578EB1C8A321}"/>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5227336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r>
              <a:rPr lang="en-US" sz="1800" dirty="0"/>
              <a:t>The oldest skills group in the U.S. is electrical and electronics engineering technicians, with 38 percent of jobs held by workers 55 years and older. Meanwhile, a third of electrical and electronics repairers are at least 55, while 72 percent are 45 years and older.</a:t>
            </a:r>
          </a:p>
          <a:p>
            <a:r>
              <a:rPr lang="en-US" sz="1800" dirty="0"/>
              <a:t>We’ve broken the 21 occupations into three groups – the oldest, the not-so-old, and the youngest. Group 1 encompasses occupations where at least 60 percent of the workforce is 45-plus years old. Included in the list are electricians, by far the largest of all the skilled trades with more than 600,000 jobs in the U.S.</a:t>
            </a:r>
          </a:p>
          <a:p>
            <a:endParaRPr lang="en-US" dirty="0"/>
          </a:p>
        </p:txBody>
      </p:sp>
      <p:sp>
        <p:nvSpPr>
          <p:cNvPr id="4" name="Slide Number Placeholder 3"/>
          <p:cNvSpPr>
            <a:spLocks noGrp="1"/>
          </p:cNvSpPr>
          <p:nvPr>
            <p:ph type="sldNum" sz="quarter" idx="10"/>
          </p:nvPr>
        </p:nvSpPr>
        <p:spPr/>
        <p:txBody>
          <a:bodyPr/>
          <a:lstStyle/>
          <a:p>
            <a:fld id="{054655DD-6707-4BE5-A2FA-ED034CFA2615}" type="slidenum">
              <a:rPr lang="en-US" smtClean="0"/>
              <a:t>35</a:t>
            </a:fld>
            <a:endParaRPr lang="en-US"/>
          </a:p>
        </p:txBody>
      </p:sp>
      <p:sp>
        <p:nvSpPr>
          <p:cNvPr id="5" name="Footer Placeholder 4">
            <a:extLst>
              <a:ext uri="{FF2B5EF4-FFF2-40B4-BE49-F238E27FC236}">
                <a16:creationId xmlns:a16="http://schemas.microsoft.com/office/drawing/2014/main" id="{2286E735-1087-430A-84F2-50C79FD3A47C}"/>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55C0655D-7E89-4C27-868B-B53EBE314BA5}"/>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34089990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01DC6A-6BA9-45B3-BE24-872CBB276598}" type="slidenum">
              <a:rPr lang="en-US" smtClean="0"/>
              <a:t>37</a:t>
            </a:fld>
            <a:endParaRPr lang="en-US"/>
          </a:p>
        </p:txBody>
      </p:sp>
    </p:spTree>
    <p:extLst>
      <p:ext uri="{BB962C8B-B14F-4D97-AF65-F5344CB8AC3E}">
        <p14:creationId xmlns:p14="http://schemas.microsoft.com/office/powerpoint/2010/main" val="8465479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endParaRPr lang="en-US" baseline="0" dirty="0"/>
          </a:p>
          <a:p>
            <a:endParaRPr lang="en-US" dirty="0"/>
          </a:p>
        </p:txBody>
      </p:sp>
      <p:sp>
        <p:nvSpPr>
          <p:cNvPr id="4" name="Slide Number Placeholder 3"/>
          <p:cNvSpPr>
            <a:spLocks noGrp="1"/>
          </p:cNvSpPr>
          <p:nvPr>
            <p:ph type="sldNum" sz="quarter" idx="10"/>
          </p:nvPr>
        </p:nvSpPr>
        <p:spPr/>
        <p:txBody>
          <a:bodyPr/>
          <a:lstStyle/>
          <a:p>
            <a:fld id="{0F1C29A3-DD69-4A3A-A6C0-7A10EDF1B682}" type="slidenum">
              <a:rPr lang="pl-PL" smtClean="0"/>
              <a:pPr/>
              <a:t>42</a:t>
            </a:fld>
            <a:endParaRPr lang="pl-PL"/>
          </a:p>
        </p:txBody>
      </p:sp>
      <p:sp>
        <p:nvSpPr>
          <p:cNvPr id="5" name="Footer Placeholder 4">
            <a:extLst>
              <a:ext uri="{FF2B5EF4-FFF2-40B4-BE49-F238E27FC236}">
                <a16:creationId xmlns:a16="http://schemas.microsoft.com/office/drawing/2014/main" id="{0C96F0E4-C1C8-4BAE-9D67-EDF077373C42}"/>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F55C25C8-1F2D-46EF-B9DF-309A4E279DF3}"/>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21340880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endParaRPr lang="en-US" baseline="0" dirty="0"/>
          </a:p>
          <a:p>
            <a:endParaRPr lang="en-US" dirty="0"/>
          </a:p>
        </p:txBody>
      </p:sp>
      <p:sp>
        <p:nvSpPr>
          <p:cNvPr id="4" name="Slide Number Placeholder 3"/>
          <p:cNvSpPr>
            <a:spLocks noGrp="1"/>
          </p:cNvSpPr>
          <p:nvPr>
            <p:ph type="sldNum" sz="quarter" idx="10"/>
          </p:nvPr>
        </p:nvSpPr>
        <p:spPr/>
        <p:txBody>
          <a:bodyPr/>
          <a:lstStyle/>
          <a:p>
            <a:fld id="{0F1C29A3-DD69-4A3A-A6C0-7A10EDF1B682}" type="slidenum">
              <a:rPr lang="pl-PL" smtClean="0"/>
              <a:pPr/>
              <a:t>43</a:t>
            </a:fld>
            <a:endParaRPr lang="pl-PL"/>
          </a:p>
        </p:txBody>
      </p:sp>
      <p:sp>
        <p:nvSpPr>
          <p:cNvPr id="5" name="Footer Placeholder 4">
            <a:extLst>
              <a:ext uri="{FF2B5EF4-FFF2-40B4-BE49-F238E27FC236}">
                <a16:creationId xmlns:a16="http://schemas.microsoft.com/office/drawing/2014/main" id="{C853C7B6-EE8B-40D2-B749-3F659E2270E3}"/>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0662C976-C62F-46EC-B00C-40E0373C9193}"/>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3703050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pPr marL="0" indent="0">
              <a:buFont typeface="Arial" panose="020B0604020202020204" pitchFamily="34" charset="0"/>
              <a:buNone/>
            </a:pPr>
            <a:r>
              <a:rPr lang="en-US" sz="2400" dirty="0">
                <a:solidFill>
                  <a:schemeClr val="tx2"/>
                </a:solidFill>
                <a:latin typeface="Segoe UI" panose="020B0502040204020203" pitchFamily="34" charset="0"/>
                <a:cs typeface="Segoe UI" panose="020B0502040204020203" pitchFamily="34" charset="0"/>
              </a:rPr>
              <a:t>The failure Characteristics shown were first noted in a report titled “Reliability Centered Maintenance by F. Stanley </a:t>
            </a:r>
            <a:r>
              <a:rPr lang="en-US" sz="2400" dirty="0" err="1">
                <a:solidFill>
                  <a:schemeClr val="tx2"/>
                </a:solidFill>
                <a:latin typeface="Segoe UI" panose="020B0502040204020203" pitchFamily="34" charset="0"/>
                <a:cs typeface="Segoe UI" panose="020B0502040204020203" pitchFamily="34" charset="0"/>
              </a:rPr>
              <a:t>Nowlan</a:t>
            </a:r>
            <a:r>
              <a:rPr lang="en-US" sz="2400" dirty="0">
                <a:solidFill>
                  <a:schemeClr val="tx2"/>
                </a:solidFill>
                <a:latin typeface="Segoe UI" panose="020B0502040204020203" pitchFamily="34" charset="0"/>
                <a:cs typeface="Segoe UI" panose="020B0502040204020203" pitchFamily="34" charset="0"/>
              </a:rPr>
              <a:t> and Howard. F Heap.  Follow-on Studies in Sweden in 1973 and by the US Navy in 1983 produced Similar results….</a:t>
            </a:r>
          </a:p>
          <a:p>
            <a:pPr marL="0" indent="0">
              <a:buFont typeface="Arial" panose="020B0604020202020204" pitchFamily="34" charset="0"/>
              <a:buNone/>
            </a:pPr>
            <a:r>
              <a:rPr lang="en-US" sz="2400" b="1" dirty="0">
                <a:solidFill>
                  <a:schemeClr val="tx2"/>
                </a:solidFill>
                <a:latin typeface="Segoe UI" panose="020B0502040204020203" pitchFamily="34" charset="0"/>
                <a:cs typeface="Segoe UI" panose="020B0502040204020203" pitchFamily="34" charset="0"/>
              </a:rPr>
              <a:t>In These Studies random failures accounted for 77 – 92 percent of the total failures and age related failure characteristics for the remaining 8 – 23 percent!</a:t>
            </a:r>
          </a:p>
          <a:p>
            <a:pPr marL="342865" indent="-342865">
              <a:buFont typeface="Arial" panose="020B0604020202020204" pitchFamily="34" charset="0"/>
              <a:buChar char="•"/>
            </a:pPr>
            <a:endParaRPr lang="en-US" sz="2400" dirty="0">
              <a:solidFill>
                <a:schemeClr val="tx2"/>
              </a:solidFill>
              <a:latin typeface="Segoe UI" panose="020B0502040204020203" pitchFamily="34" charset="0"/>
              <a:cs typeface="Segoe UI" panose="020B0502040204020203" pitchFamily="34" charset="0"/>
            </a:endParaRPr>
          </a:p>
          <a:p>
            <a:pPr marL="342865" indent="-342865">
              <a:buFont typeface="Arial" panose="020B0604020202020204" pitchFamily="34" charset="0"/>
              <a:buChar char="•"/>
            </a:pPr>
            <a:endParaRPr lang="en-US" sz="2400" dirty="0">
              <a:solidFill>
                <a:schemeClr val="tx2"/>
              </a:solidFill>
              <a:latin typeface="Segoe UI" panose="020B0502040204020203" pitchFamily="34" charset="0"/>
              <a:cs typeface="Segoe UI" panose="020B0502040204020203" pitchFamily="34" charset="0"/>
            </a:endParaRPr>
          </a:p>
          <a:p>
            <a:pPr marL="342865" indent="-342865">
              <a:buFont typeface="Arial" panose="020B0604020202020204" pitchFamily="34" charset="0"/>
              <a:buChar char="•"/>
            </a:pPr>
            <a:r>
              <a:rPr lang="en-US" sz="2400" dirty="0">
                <a:solidFill>
                  <a:schemeClr val="tx2"/>
                </a:solidFill>
                <a:latin typeface="Segoe UI" panose="020B0502040204020203" pitchFamily="34" charset="0"/>
                <a:cs typeface="Segoe UI" panose="020B0502040204020203" pitchFamily="34" charset="0"/>
              </a:rPr>
              <a:t>RCM curves are the Age-Reliability behavior curves which graph the Conditional Probability of failure against age. </a:t>
            </a:r>
          </a:p>
          <a:p>
            <a:pPr marL="342865" indent="-342865">
              <a:buFont typeface="Arial" panose="020B0604020202020204" pitchFamily="34" charset="0"/>
              <a:buChar char="•"/>
            </a:pPr>
            <a:endParaRPr lang="en-US" sz="2400" dirty="0">
              <a:solidFill>
                <a:schemeClr val="tx2"/>
              </a:solidFill>
              <a:latin typeface="Segoe UI" panose="020B0502040204020203" pitchFamily="34" charset="0"/>
              <a:cs typeface="Segoe UI" panose="020B0502040204020203" pitchFamily="34" charset="0"/>
            </a:endParaRPr>
          </a:p>
          <a:p>
            <a:pPr marL="342865" indent="-342865">
              <a:buFont typeface="Arial" panose="020B0604020202020204" pitchFamily="34" charset="0"/>
              <a:buChar char="•"/>
            </a:pPr>
            <a:r>
              <a:rPr lang="en-US" sz="2400" dirty="0">
                <a:solidFill>
                  <a:schemeClr val="tx2"/>
                </a:solidFill>
                <a:latin typeface="Segoe UI" panose="020B0502040204020203" pitchFamily="34" charset="0"/>
                <a:cs typeface="Segoe UI" panose="020B0502040204020203" pitchFamily="34" charset="0"/>
              </a:rPr>
              <a:t>The patterns of failure illustrate failure probability against time and can be split into two broad categories:</a:t>
            </a:r>
          </a:p>
          <a:p>
            <a:endParaRPr lang="en-US" sz="1400" dirty="0">
              <a:solidFill>
                <a:schemeClr val="tx2"/>
              </a:solidFill>
              <a:latin typeface="Segoe UI" panose="020B0502040204020203" pitchFamily="34" charset="0"/>
              <a:cs typeface="Segoe UI" panose="020B0502040204020203" pitchFamily="34" charset="0"/>
            </a:endParaRPr>
          </a:p>
          <a:p>
            <a:pPr marL="1714327" lvl="3" indent="-342865">
              <a:buFont typeface="Arial" panose="020B0604020202020204" pitchFamily="34" charset="0"/>
              <a:buChar char="•"/>
            </a:pPr>
            <a:r>
              <a:rPr lang="en-US" sz="2400" dirty="0">
                <a:solidFill>
                  <a:schemeClr val="tx2"/>
                </a:solidFill>
                <a:latin typeface="Segoe UI" panose="020B0502040204020203" pitchFamily="34" charset="0"/>
                <a:cs typeface="Segoe UI" panose="020B0502040204020203" pitchFamily="34" charset="0"/>
              </a:rPr>
              <a:t>Age-related Failures (wearing out) </a:t>
            </a:r>
          </a:p>
          <a:p>
            <a:pPr marL="1714327" lvl="3" indent="-342865">
              <a:buFont typeface="Arial" panose="020B0604020202020204" pitchFamily="34" charset="0"/>
              <a:buChar char="•"/>
            </a:pPr>
            <a:r>
              <a:rPr lang="en-US" sz="2400" dirty="0">
                <a:solidFill>
                  <a:schemeClr val="tx2"/>
                </a:solidFill>
                <a:latin typeface="Segoe UI" panose="020B0502040204020203" pitchFamily="34" charset="0"/>
                <a:cs typeface="Segoe UI" panose="020B0502040204020203" pitchFamily="34" charset="0"/>
              </a:rPr>
              <a:t>Random Failures (No wear out pattern). </a:t>
            </a:r>
          </a:p>
          <a:p>
            <a:endParaRPr lang="en-US" dirty="0"/>
          </a:p>
          <a:p>
            <a:r>
              <a:rPr lang="en-US" dirty="0"/>
              <a:t>It should be noted that the most common</a:t>
            </a:r>
            <a:r>
              <a:rPr lang="en-US" baseline="0" dirty="0"/>
              <a:t> failure mode is type F, which starts out with a fairly high “infant mortality decreasing to a constant failure probability.</a:t>
            </a:r>
            <a:endParaRPr lang="en-US" dirty="0"/>
          </a:p>
        </p:txBody>
      </p:sp>
      <p:sp>
        <p:nvSpPr>
          <p:cNvPr id="4" name="Slide Number Placeholder 3"/>
          <p:cNvSpPr>
            <a:spLocks noGrp="1"/>
          </p:cNvSpPr>
          <p:nvPr>
            <p:ph type="sldNum" sz="quarter" idx="10"/>
          </p:nvPr>
        </p:nvSpPr>
        <p:spPr/>
        <p:txBody>
          <a:bodyPr/>
          <a:lstStyle/>
          <a:p>
            <a:fld id="{0F1C29A3-DD69-4A3A-A6C0-7A10EDF1B682}" type="slidenum">
              <a:rPr lang="pl-PL" smtClean="0"/>
              <a:pPr/>
              <a:t>4</a:t>
            </a:fld>
            <a:endParaRPr lang="pl-PL"/>
          </a:p>
        </p:txBody>
      </p:sp>
      <p:sp>
        <p:nvSpPr>
          <p:cNvPr id="5" name="Footer Placeholder 4">
            <a:extLst>
              <a:ext uri="{FF2B5EF4-FFF2-40B4-BE49-F238E27FC236}">
                <a16:creationId xmlns:a16="http://schemas.microsoft.com/office/drawing/2014/main" id="{5BCC4B4A-8210-4C26-AE50-1390565CD88F}"/>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4584E781-2E27-400E-859E-965C15D3FDB6}"/>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3950291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dirty="0"/>
          </a:p>
        </p:txBody>
      </p:sp>
      <p:sp>
        <p:nvSpPr>
          <p:cNvPr id="4" name="Slide Number Placeholder 3"/>
          <p:cNvSpPr>
            <a:spLocks noGrp="1"/>
          </p:cNvSpPr>
          <p:nvPr>
            <p:ph type="sldNum" sz="quarter" idx="10"/>
          </p:nvPr>
        </p:nvSpPr>
        <p:spPr/>
        <p:txBody>
          <a:bodyPr/>
          <a:lstStyle/>
          <a:p>
            <a:fld id="{95DDFF8D-EF02-4919-8ABB-01AADCCBADD1}" type="slidenum">
              <a:rPr lang="en-US" smtClean="0"/>
              <a:t>5</a:t>
            </a:fld>
            <a:endParaRPr lang="en-US"/>
          </a:p>
        </p:txBody>
      </p:sp>
      <p:sp>
        <p:nvSpPr>
          <p:cNvPr id="5" name="Date Placeholder 4">
            <a:extLst>
              <a:ext uri="{FF2B5EF4-FFF2-40B4-BE49-F238E27FC236}">
                <a16:creationId xmlns:a16="http://schemas.microsoft.com/office/drawing/2014/main" id="{00F09265-0FEA-4E6B-865C-7354FB35E16C}"/>
              </a:ext>
            </a:extLst>
          </p:cNvPr>
          <p:cNvSpPr>
            <a:spLocks noGrp="1"/>
          </p:cNvSpPr>
          <p:nvPr>
            <p:ph type="dt" idx="11"/>
          </p:nvPr>
        </p:nvSpPr>
        <p:spPr/>
        <p:txBody>
          <a:bodyPr/>
          <a:lstStyle/>
          <a:p>
            <a:fld id="{BAD25B88-D203-49DA-96B8-48FE34FAB412}" type="datetime1">
              <a:rPr lang="en-US" smtClean="0"/>
              <a:t>1/21/2022</a:t>
            </a:fld>
            <a:endParaRPr lang="en-US"/>
          </a:p>
        </p:txBody>
      </p:sp>
      <p:sp>
        <p:nvSpPr>
          <p:cNvPr id="6" name="Footer Placeholder 5">
            <a:extLst>
              <a:ext uri="{FF2B5EF4-FFF2-40B4-BE49-F238E27FC236}">
                <a16:creationId xmlns:a16="http://schemas.microsoft.com/office/drawing/2014/main" id="{71F9EA4B-9449-46D3-A418-45391F999987}"/>
              </a:ext>
            </a:extLst>
          </p:cNvPr>
          <p:cNvSpPr>
            <a:spLocks noGrp="1"/>
          </p:cNvSpPr>
          <p:nvPr>
            <p:ph type="ftr" sz="quarter" idx="12"/>
          </p:nvPr>
        </p:nvSpPr>
        <p:spPr/>
        <p:txBody>
          <a:bodyPr/>
          <a:lstStyle/>
          <a:p>
            <a:r>
              <a:rPr lang="en-US"/>
              <a:t>©2017 IRISS SMART </a:t>
            </a:r>
          </a:p>
        </p:txBody>
      </p:sp>
      <p:sp>
        <p:nvSpPr>
          <p:cNvPr id="7" name="Header Placeholder 6">
            <a:extLst>
              <a:ext uri="{FF2B5EF4-FFF2-40B4-BE49-F238E27FC236}">
                <a16:creationId xmlns:a16="http://schemas.microsoft.com/office/drawing/2014/main" id="{ACE7566E-503A-4BCC-8F7F-767AA2554955}"/>
              </a:ext>
            </a:extLst>
          </p:cNvPr>
          <p:cNvSpPr>
            <a:spLocks noGrp="1"/>
          </p:cNvSpPr>
          <p:nvPr>
            <p:ph type="hdr" sz="quarter" idx="13"/>
          </p:nvPr>
        </p:nvSpPr>
        <p:spPr/>
        <p:txBody>
          <a:bodyPr/>
          <a:lstStyle/>
          <a:p>
            <a:r>
              <a:rPr lang="en-US"/>
              <a:t>Infrared Training Module IR 1-4</a:t>
            </a:r>
          </a:p>
        </p:txBody>
      </p:sp>
    </p:spTree>
    <p:extLst>
      <p:ext uri="{BB962C8B-B14F-4D97-AF65-F5344CB8AC3E}">
        <p14:creationId xmlns:p14="http://schemas.microsoft.com/office/powerpoint/2010/main" val="828919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pPr marL="0" indent="0">
              <a:buFont typeface="Arial" panose="020B0604020202020204" pitchFamily="34" charset="0"/>
              <a:buNone/>
            </a:pPr>
            <a:r>
              <a:rPr lang="en-US" sz="2400" dirty="0">
                <a:solidFill>
                  <a:schemeClr val="tx2"/>
                </a:solidFill>
                <a:latin typeface="Segoe UI" panose="020B0502040204020203" pitchFamily="34" charset="0"/>
                <a:cs typeface="Segoe UI" panose="020B0502040204020203" pitchFamily="34" charset="0"/>
              </a:rPr>
              <a:t>The failure Characteristics shown were first noted in a report titled “Reliability Centered Maintenance by F. Stanley </a:t>
            </a:r>
            <a:r>
              <a:rPr lang="en-US" sz="2400" dirty="0" err="1">
                <a:solidFill>
                  <a:schemeClr val="tx2"/>
                </a:solidFill>
                <a:latin typeface="Segoe UI" panose="020B0502040204020203" pitchFamily="34" charset="0"/>
                <a:cs typeface="Segoe UI" panose="020B0502040204020203" pitchFamily="34" charset="0"/>
              </a:rPr>
              <a:t>Nowlan</a:t>
            </a:r>
            <a:r>
              <a:rPr lang="en-US" sz="2400" dirty="0">
                <a:solidFill>
                  <a:schemeClr val="tx2"/>
                </a:solidFill>
                <a:latin typeface="Segoe UI" panose="020B0502040204020203" pitchFamily="34" charset="0"/>
                <a:cs typeface="Segoe UI" panose="020B0502040204020203" pitchFamily="34" charset="0"/>
              </a:rPr>
              <a:t> and Howard. F Heap.  Follow-on Studies in Sweden in 1973 and by the US Navy in 1983 produced Similar results….</a:t>
            </a:r>
          </a:p>
          <a:p>
            <a:pPr marL="0" indent="0">
              <a:buFont typeface="Arial" panose="020B0604020202020204" pitchFamily="34" charset="0"/>
              <a:buNone/>
            </a:pPr>
            <a:r>
              <a:rPr lang="en-US" sz="2400" b="1" dirty="0">
                <a:solidFill>
                  <a:schemeClr val="tx2"/>
                </a:solidFill>
                <a:latin typeface="Segoe UI" panose="020B0502040204020203" pitchFamily="34" charset="0"/>
                <a:cs typeface="Segoe UI" panose="020B0502040204020203" pitchFamily="34" charset="0"/>
              </a:rPr>
              <a:t>In These Studies random failures accounted for 77 – 92 percent of the total failures and age related failure characteristics for the remaining 8 – 23 percent!</a:t>
            </a:r>
          </a:p>
          <a:p>
            <a:pPr marL="342865" indent="-342865">
              <a:buFont typeface="Arial" panose="020B0604020202020204" pitchFamily="34" charset="0"/>
              <a:buChar char="•"/>
            </a:pPr>
            <a:endParaRPr lang="en-US" sz="2400" dirty="0">
              <a:solidFill>
                <a:schemeClr val="tx2"/>
              </a:solidFill>
              <a:latin typeface="Segoe UI" panose="020B0502040204020203" pitchFamily="34" charset="0"/>
              <a:cs typeface="Segoe UI" panose="020B0502040204020203" pitchFamily="34" charset="0"/>
            </a:endParaRPr>
          </a:p>
          <a:p>
            <a:pPr marL="342865" indent="-342865">
              <a:buFont typeface="Arial" panose="020B0604020202020204" pitchFamily="34" charset="0"/>
              <a:buChar char="•"/>
            </a:pPr>
            <a:endParaRPr lang="en-US" sz="2400" dirty="0">
              <a:solidFill>
                <a:schemeClr val="tx2"/>
              </a:solidFill>
              <a:latin typeface="Segoe UI" panose="020B0502040204020203" pitchFamily="34" charset="0"/>
              <a:cs typeface="Segoe UI" panose="020B0502040204020203" pitchFamily="34" charset="0"/>
            </a:endParaRPr>
          </a:p>
          <a:p>
            <a:pPr marL="342865" indent="-342865">
              <a:buFont typeface="Arial" panose="020B0604020202020204" pitchFamily="34" charset="0"/>
              <a:buChar char="•"/>
            </a:pPr>
            <a:r>
              <a:rPr lang="en-US" sz="2400" dirty="0">
                <a:solidFill>
                  <a:schemeClr val="tx2"/>
                </a:solidFill>
                <a:latin typeface="Segoe UI" panose="020B0502040204020203" pitchFamily="34" charset="0"/>
                <a:cs typeface="Segoe UI" panose="020B0502040204020203" pitchFamily="34" charset="0"/>
              </a:rPr>
              <a:t>RCM curves are the Age-Reliability behavior curves which graph the Conditional Probability of failure against age. </a:t>
            </a:r>
          </a:p>
          <a:p>
            <a:pPr marL="342865" indent="-342865">
              <a:buFont typeface="Arial" panose="020B0604020202020204" pitchFamily="34" charset="0"/>
              <a:buChar char="•"/>
            </a:pPr>
            <a:endParaRPr lang="en-US" sz="2400" dirty="0">
              <a:solidFill>
                <a:schemeClr val="tx2"/>
              </a:solidFill>
              <a:latin typeface="Segoe UI" panose="020B0502040204020203" pitchFamily="34" charset="0"/>
              <a:cs typeface="Segoe UI" panose="020B0502040204020203" pitchFamily="34" charset="0"/>
            </a:endParaRPr>
          </a:p>
          <a:p>
            <a:pPr marL="342865" indent="-342865">
              <a:buFont typeface="Arial" panose="020B0604020202020204" pitchFamily="34" charset="0"/>
              <a:buChar char="•"/>
            </a:pPr>
            <a:r>
              <a:rPr lang="en-US" sz="2400" dirty="0">
                <a:solidFill>
                  <a:schemeClr val="tx2"/>
                </a:solidFill>
                <a:latin typeface="Segoe UI" panose="020B0502040204020203" pitchFamily="34" charset="0"/>
                <a:cs typeface="Segoe UI" panose="020B0502040204020203" pitchFamily="34" charset="0"/>
              </a:rPr>
              <a:t>The patterns of failure illustrate failure probability against time and can be split into two broad categories:</a:t>
            </a:r>
          </a:p>
          <a:p>
            <a:endParaRPr lang="en-US" sz="1400" dirty="0">
              <a:solidFill>
                <a:schemeClr val="tx2"/>
              </a:solidFill>
              <a:latin typeface="Segoe UI" panose="020B0502040204020203" pitchFamily="34" charset="0"/>
              <a:cs typeface="Segoe UI" panose="020B0502040204020203" pitchFamily="34" charset="0"/>
            </a:endParaRPr>
          </a:p>
          <a:p>
            <a:pPr marL="1714327" lvl="3" indent="-342865">
              <a:buFont typeface="Arial" panose="020B0604020202020204" pitchFamily="34" charset="0"/>
              <a:buChar char="•"/>
            </a:pPr>
            <a:r>
              <a:rPr lang="en-US" sz="2400" dirty="0">
                <a:solidFill>
                  <a:schemeClr val="tx2"/>
                </a:solidFill>
                <a:latin typeface="Segoe UI" panose="020B0502040204020203" pitchFamily="34" charset="0"/>
                <a:cs typeface="Segoe UI" panose="020B0502040204020203" pitchFamily="34" charset="0"/>
              </a:rPr>
              <a:t>Age-related Failures (wearing out) </a:t>
            </a:r>
          </a:p>
          <a:p>
            <a:pPr marL="1714327" lvl="3" indent="-342865">
              <a:buFont typeface="Arial" panose="020B0604020202020204" pitchFamily="34" charset="0"/>
              <a:buChar char="•"/>
            </a:pPr>
            <a:r>
              <a:rPr lang="en-US" sz="2400" dirty="0">
                <a:solidFill>
                  <a:schemeClr val="tx2"/>
                </a:solidFill>
                <a:latin typeface="Segoe UI" panose="020B0502040204020203" pitchFamily="34" charset="0"/>
                <a:cs typeface="Segoe UI" panose="020B0502040204020203" pitchFamily="34" charset="0"/>
              </a:rPr>
              <a:t>Random Failures (No wear out pattern). </a:t>
            </a:r>
          </a:p>
          <a:p>
            <a:endParaRPr lang="en-US" dirty="0"/>
          </a:p>
          <a:p>
            <a:r>
              <a:rPr lang="en-US" dirty="0"/>
              <a:t>It should be noted that the most common</a:t>
            </a:r>
            <a:r>
              <a:rPr lang="en-US" baseline="0" dirty="0"/>
              <a:t> failure mode is type F, which starts out with a fairly high “infant mortality decreasing to a constant failure probability.</a:t>
            </a:r>
            <a:endParaRPr lang="en-US" dirty="0"/>
          </a:p>
        </p:txBody>
      </p:sp>
      <p:sp>
        <p:nvSpPr>
          <p:cNvPr id="4" name="Slide Number Placeholder 3"/>
          <p:cNvSpPr>
            <a:spLocks noGrp="1"/>
          </p:cNvSpPr>
          <p:nvPr>
            <p:ph type="sldNum" sz="quarter" idx="10"/>
          </p:nvPr>
        </p:nvSpPr>
        <p:spPr/>
        <p:txBody>
          <a:bodyPr/>
          <a:lstStyle/>
          <a:p>
            <a:fld id="{0F1C29A3-DD69-4A3A-A6C0-7A10EDF1B682}" type="slidenum">
              <a:rPr lang="pl-PL" smtClean="0"/>
              <a:pPr/>
              <a:t>6</a:t>
            </a:fld>
            <a:endParaRPr lang="pl-PL"/>
          </a:p>
        </p:txBody>
      </p:sp>
      <p:sp>
        <p:nvSpPr>
          <p:cNvPr id="5" name="Footer Placeholder 4">
            <a:extLst>
              <a:ext uri="{FF2B5EF4-FFF2-40B4-BE49-F238E27FC236}">
                <a16:creationId xmlns:a16="http://schemas.microsoft.com/office/drawing/2014/main" id="{5BCC4B4A-8210-4C26-AE50-1390565CD88F}"/>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4584E781-2E27-400E-859E-965C15D3FDB6}"/>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1139942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pPr defTabSz="914308">
              <a:defRPr/>
            </a:pPr>
            <a:r>
              <a:rPr lang="en-US" dirty="0"/>
              <a:t>Human Error is inevitable and using EMSD’s allows us to design our systems and processes around this inevitability.</a:t>
            </a:r>
          </a:p>
          <a:p>
            <a:endParaRPr lang="en-US" dirty="0"/>
          </a:p>
          <a:p>
            <a:endParaRPr lang="en-US" dirty="0"/>
          </a:p>
        </p:txBody>
      </p:sp>
      <p:sp>
        <p:nvSpPr>
          <p:cNvPr id="4" name="Header Placeholder 3"/>
          <p:cNvSpPr>
            <a:spLocks noGrp="1"/>
          </p:cNvSpPr>
          <p:nvPr>
            <p:ph type="hdr" sz="quarter" idx="10"/>
          </p:nvPr>
        </p:nvSpPr>
        <p:spPr/>
        <p:txBody>
          <a:bodyPr/>
          <a:lstStyle/>
          <a:p>
            <a:r>
              <a:rPr lang="en-US"/>
              <a:t>CAST Maintenance Model</a:t>
            </a:r>
          </a:p>
        </p:txBody>
      </p:sp>
      <p:sp>
        <p:nvSpPr>
          <p:cNvPr id="6" name="Footer Placeholder 5"/>
          <p:cNvSpPr>
            <a:spLocks noGrp="1"/>
          </p:cNvSpPr>
          <p:nvPr>
            <p:ph type="ftr" sz="quarter" idx="12"/>
          </p:nvPr>
        </p:nvSpPr>
        <p:spPr/>
        <p:txBody>
          <a:bodyPr/>
          <a:lstStyle/>
          <a:p>
            <a:r>
              <a:rPr lang="en-US"/>
              <a:t>Safety and Maintenance Academy of Reliability Technologies</a:t>
            </a:r>
          </a:p>
        </p:txBody>
      </p:sp>
      <p:sp>
        <p:nvSpPr>
          <p:cNvPr id="7" name="Slide Number Placeholder 6"/>
          <p:cNvSpPr>
            <a:spLocks noGrp="1"/>
          </p:cNvSpPr>
          <p:nvPr>
            <p:ph type="sldNum" sz="quarter" idx="13"/>
          </p:nvPr>
        </p:nvSpPr>
        <p:spPr/>
        <p:txBody>
          <a:bodyPr/>
          <a:lstStyle/>
          <a:p>
            <a:fld id="{D23C2480-8C6D-44A5-8684-17EB08595445}" type="slidenum">
              <a:rPr lang="en-US" smtClean="0"/>
              <a:t>7</a:t>
            </a:fld>
            <a:endParaRPr lang="en-US"/>
          </a:p>
        </p:txBody>
      </p:sp>
    </p:spTree>
    <p:extLst>
      <p:ext uri="{BB962C8B-B14F-4D97-AF65-F5344CB8AC3E}">
        <p14:creationId xmlns:p14="http://schemas.microsoft.com/office/powerpoint/2010/main" val="284018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ctr">
              <a:buClr>
                <a:schemeClr val="tx1"/>
              </a:buClr>
              <a:buNone/>
            </a:pPr>
            <a:r>
              <a:rPr lang="en-US" b="1" dirty="0"/>
              <a:t>Needed in recognition of the randomness of failure</a:t>
            </a:r>
          </a:p>
          <a:p>
            <a:pPr marL="0" indent="0" algn="ctr">
              <a:buClr>
                <a:schemeClr val="tx1"/>
              </a:buClr>
              <a:buNone/>
            </a:pPr>
            <a:r>
              <a:rPr lang="en-US" b="1" dirty="0"/>
              <a:t>Facilitated by the emergence of commercially available predictive maintenance tools and technologies in 1980’s and 1990’s</a:t>
            </a:r>
          </a:p>
          <a:p>
            <a:pPr eaLnBrk="1" hangingPunct="1"/>
            <a:endParaRPr lang="en-US" dirty="0"/>
          </a:p>
        </p:txBody>
      </p:sp>
      <p:sp>
        <p:nvSpPr>
          <p:cNvPr id="4" name="Slide Number Placeholder 3"/>
          <p:cNvSpPr>
            <a:spLocks noGrp="1"/>
          </p:cNvSpPr>
          <p:nvPr>
            <p:ph type="sldNum" sz="quarter" idx="10"/>
          </p:nvPr>
        </p:nvSpPr>
        <p:spPr/>
        <p:txBody>
          <a:bodyPr/>
          <a:lstStyle/>
          <a:p>
            <a:fld id="{95DDFF8D-EF02-4919-8ABB-01AADCCBADD1}" type="slidenum">
              <a:rPr lang="en-US" smtClean="0"/>
              <a:t>8</a:t>
            </a:fld>
            <a:endParaRPr lang="en-US"/>
          </a:p>
        </p:txBody>
      </p:sp>
      <p:sp>
        <p:nvSpPr>
          <p:cNvPr id="5" name="Date Placeholder 4">
            <a:extLst>
              <a:ext uri="{FF2B5EF4-FFF2-40B4-BE49-F238E27FC236}">
                <a16:creationId xmlns:a16="http://schemas.microsoft.com/office/drawing/2014/main" id="{00F09265-0FEA-4E6B-865C-7354FB35E16C}"/>
              </a:ext>
            </a:extLst>
          </p:cNvPr>
          <p:cNvSpPr>
            <a:spLocks noGrp="1"/>
          </p:cNvSpPr>
          <p:nvPr>
            <p:ph type="dt" idx="11"/>
          </p:nvPr>
        </p:nvSpPr>
        <p:spPr/>
        <p:txBody>
          <a:bodyPr/>
          <a:lstStyle/>
          <a:p>
            <a:fld id="{BAD25B88-D203-49DA-96B8-48FE34FAB412}" type="datetime1">
              <a:rPr lang="en-US" smtClean="0"/>
              <a:t>1/21/2022</a:t>
            </a:fld>
            <a:endParaRPr lang="en-US"/>
          </a:p>
        </p:txBody>
      </p:sp>
      <p:sp>
        <p:nvSpPr>
          <p:cNvPr id="6" name="Footer Placeholder 5">
            <a:extLst>
              <a:ext uri="{FF2B5EF4-FFF2-40B4-BE49-F238E27FC236}">
                <a16:creationId xmlns:a16="http://schemas.microsoft.com/office/drawing/2014/main" id="{71F9EA4B-9449-46D3-A418-45391F999987}"/>
              </a:ext>
            </a:extLst>
          </p:cNvPr>
          <p:cNvSpPr>
            <a:spLocks noGrp="1"/>
          </p:cNvSpPr>
          <p:nvPr>
            <p:ph type="ftr" sz="quarter" idx="12"/>
          </p:nvPr>
        </p:nvSpPr>
        <p:spPr/>
        <p:txBody>
          <a:bodyPr/>
          <a:lstStyle/>
          <a:p>
            <a:r>
              <a:rPr lang="en-US"/>
              <a:t>©2017 IRISS SMART </a:t>
            </a:r>
          </a:p>
        </p:txBody>
      </p:sp>
      <p:sp>
        <p:nvSpPr>
          <p:cNvPr id="7" name="Header Placeholder 6">
            <a:extLst>
              <a:ext uri="{FF2B5EF4-FFF2-40B4-BE49-F238E27FC236}">
                <a16:creationId xmlns:a16="http://schemas.microsoft.com/office/drawing/2014/main" id="{ACE7566E-503A-4BCC-8F7F-767AA2554955}"/>
              </a:ext>
            </a:extLst>
          </p:cNvPr>
          <p:cNvSpPr>
            <a:spLocks noGrp="1"/>
          </p:cNvSpPr>
          <p:nvPr>
            <p:ph type="hdr" sz="quarter" idx="13"/>
          </p:nvPr>
        </p:nvSpPr>
        <p:spPr/>
        <p:txBody>
          <a:bodyPr/>
          <a:lstStyle/>
          <a:p>
            <a:r>
              <a:rPr lang="en-US"/>
              <a:t>Infrared Training Module IR 1-4</a:t>
            </a:r>
          </a:p>
        </p:txBody>
      </p:sp>
    </p:spTree>
    <p:extLst>
      <p:ext uri="{BB962C8B-B14F-4D97-AF65-F5344CB8AC3E}">
        <p14:creationId xmlns:p14="http://schemas.microsoft.com/office/powerpoint/2010/main" val="3711961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944563"/>
            <a:ext cx="5572125" cy="3135312"/>
          </a:xfrm>
        </p:spPr>
      </p:sp>
      <p:sp>
        <p:nvSpPr>
          <p:cNvPr id="3" name="Notes Placeholder 2"/>
          <p:cNvSpPr>
            <a:spLocks noGrp="1"/>
          </p:cNvSpPr>
          <p:nvPr>
            <p:ph type="body" idx="1"/>
          </p:nvPr>
        </p:nvSpPr>
        <p:spPr>
          <a:xfrm>
            <a:off x="701040" y="4473892"/>
            <a:ext cx="5608320" cy="3660458"/>
          </a:xfrm>
          <a:prstGeom prst="rect">
            <a:avLst/>
          </a:prstGeom>
        </p:spPr>
        <p:txBody>
          <a:bodyPr lIns="91431" tIns="45715" rIns="91431" bIns="45715"/>
          <a:lstStyle/>
          <a:p>
            <a:pPr defTabSz="914308">
              <a:defRPr/>
            </a:pPr>
            <a:r>
              <a:rPr lang="en-US" dirty="0"/>
              <a:t>“We can not solve our problems with the same level of thinking that created them”</a:t>
            </a:r>
          </a:p>
          <a:p>
            <a:endParaRPr lang="en-US" dirty="0"/>
          </a:p>
        </p:txBody>
      </p:sp>
      <p:sp>
        <p:nvSpPr>
          <p:cNvPr id="4" name="Slide Number Placeholder 3"/>
          <p:cNvSpPr>
            <a:spLocks noGrp="1"/>
          </p:cNvSpPr>
          <p:nvPr>
            <p:ph type="sldNum" sz="quarter" idx="10"/>
          </p:nvPr>
        </p:nvSpPr>
        <p:spPr/>
        <p:txBody>
          <a:bodyPr/>
          <a:lstStyle/>
          <a:p>
            <a:fld id="{910E54F9-3292-4734-B84F-EA53BDFB8D8A}" type="slidenum">
              <a:rPr lang="en-US" smtClean="0"/>
              <a:t>9</a:t>
            </a:fld>
            <a:endParaRPr lang="en-US"/>
          </a:p>
        </p:txBody>
      </p:sp>
      <p:sp>
        <p:nvSpPr>
          <p:cNvPr id="5" name="Footer Placeholder 4">
            <a:extLst>
              <a:ext uri="{FF2B5EF4-FFF2-40B4-BE49-F238E27FC236}">
                <a16:creationId xmlns:a16="http://schemas.microsoft.com/office/drawing/2014/main" id="{255F0E01-A445-4D86-9BEA-3488189CA089}"/>
              </a:ext>
            </a:extLst>
          </p:cNvPr>
          <p:cNvSpPr>
            <a:spLocks noGrp="1"/>
          </p:cNvSpPr>
          <p:nvPr>
            <p:ph type="ftr" sz="quarter" idx="11"/>
          </p:nvPr>
        </p:nvSpPr>
        <p:spPr/>
        <p:txBody>
          <a:bodyPr/>
          <a:lstStyle/>
          <a:p>
            <a:r>
              <a:rPr lang="en-US"/>
              <a:t>Safety and Maintenance Academy of Reliability Technologies</a:t>
            </a:r>
          </a:p>
        </p:txBody>
      </p:sp>
      <p:sp>
        <p:nvSpPr>
          <p:cNvPr id="6" name="Header Placeholder 5">
            <a:extLst>
              <a:ext uri="{FF2B5EF4-FFF2-40B4-BE49-F238E27FC236}">
                <a16:creationId xmlns:a16="http://schemas.microsoft.com/office/drawing/2014/main" id="{8B807357-C963-4948-AC35-0E03601D0A50}"/>
              </a:ext>
            </a:extLst>
          </p:cNvPr>
          <p:cNvSpPr>
            <a:spLocks noGrp="1"/>
          </p:cNvSpPr>
          <p:nvPr>
            <p:ph type="hdr" sz="quarter" idx="12"/>
          </p:nvPr>
        </p:nvSpPr>
        <p:spPr/>
        <p:txBody>
          <a:bodyPr/>
          <a:lstStyle/>
          <a:p>
            <a:r>
              <a:rPr lang="en-US"/>
              <a:t>CAST Maintenance Model</a:t>
            </a:r>
          </a:p>
        </p:txBody>
      </p:sp>
    </p:spTree>
    <p:extLst>
      <p:ext uri="{BB962C8B-B14F-4D97-AF65-F5344CB8AC3E}">
        <p14:creationId xmlns:p14="http://schemas.microsoft.com/office/powerpoint/2010/main" val="23842101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609600" y="533400"/>
            <a:ext cx="10972800" cy="1371600"/>
          </a:xfrm>
        </p:spPr>
        <p:txBody>
          <a:bodyPr anchor="b">
            <a:noAutofit/>
          </a:bodyPr>
          <a:lstStyle>
            <a:lvl1pPr algn="l">
              <a:defRPr sz="3600" b="1" spc="-150">
                <a:solidFill>
                  <a:srgbClr val="162934"/>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7" name="TextBox 6"/>
          <p:cNvSpPr txBox="1"/>
          <p:nvPr userDrawn="1"/>
        </p:nvSpPr>
        <p:spPr>
          <a:xfrm>
            <a:off x="609600" y="2351783"/>
            <a:ext cx="5384800" cy="825867"/>
          </a:xfrm>
          <a:prstGeom prst="rect">
            <a:avLst/>
          </a:prstGeom>
          <a:noFill/>
        </p:spPr>
        <p:txBody>
          <a:bodyPr wrap="square" rtlCol="0">
            <a:spAutoFit/>
          </a:bodyPr>
          <a:lstStyle/>
          <a:p>
            <a:pPr algn="l"/>
            <a:r>
              <a:rPr lang="en-US" sz="2400" b="1" spc="-150" dirty="0">
                <a:solidFill>
                  <a:srgbClr val="162934"/>
                </a:solidFill>
                <a:latin typeface="Arial" panose="020B0604020202020204" pitchFamily="34" charset="0"/>
                <a:cs typeface="Arial" panose="020B0604020202020204" pitchFamily="34" charset="0"/>
              </a:rPr>
              <a:t>Martin Robinson</a:t>
            </a:r>
          </a:p>
          <a:p>
            <a:pPr algn="l">
              <a:lnSpc>
                <a:spcPct val="150000"/>
              </a:lnSpc>
            </a:pPr>
            <a:r>
              <a:rPr lang="en-US" sz="1800" i="1" spc="-150" dirty="0">
                <a:solidFill>
                  <a:srgbClr val="162934"/>
                </a:solidFill>
                <a:latin typeface="Arial" panose="020B0604020202020204" pitchFamily="34" charset="0"/>
                <a:cs typeface="Arial" panose="020B0604020202020204" pitchFamily="34" charset="0"/>
              </a:rPr>
              <a:t>CEO IRISS Group</a:t>
            </a:r>
          </a:p>
        </p:txBody>
      </p:sp>
      <p:cxnSp>
        <p:nvCxnSpPr>
          <p:cNvPr id="9" name="Straight Connector 8"/>
          <p:cNvCxnSpPr/>
          <p:nvPr userDrawn="1"/>
        </p:nvCxnSpPr>
        <p:spPr>
          <a:xfrm flipH="1">
            <a:off x="711200" y="2051108"/>
            <a:ext cx="1117600" cy="0"/>
          </a:xfrm>
          <a:prstGeom prst="line">
            <a:avLst/>
          </a:prstGeom>
          <a:ln w="31750"/>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5AB8DD2A-7BE4-4969-9481-1EDB3599EF11}"/>
              </a:ext>
            </a:extLst>
          </p:cNvPr>
          <p:cNvPicPr>
            <a:picLocks noChangeAspect="1"/>
          </p:cNvPicPr>
          <p:nvPr userDrawn="1"/>
        </p:nvPicPr>
        <p:blipFill>
          <a:blip r:embed="rId3"/>
          <a:stretch>
            <a:fillRect/>
          </a:stretch>
        </p:blipFill>
        <p:spPr>
          <a:xfrm>
            <a:off x="8458200" y="2351783"/>
            <a:ext cx="2522862" cy="522946"/>
          </a:xfrm>
          <a:prstGeom prst="rect">
            <a:avLst/>
          </a:prstGeom>
        </p:spPr>
      </p:pic>
    </p:spTree>
    <p:extLst>
      <p:ext uri="{BB962C8B-B14F-4D97-AF65-F5344CB8AC3E}">
        <p14:creationId xmlns:p14="http://schemas.microsoft.com/office/powerpoint/2010/main" val="1146876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Left Side Image">
    <p:spTree>
      <p:nvGrpSpPr>
        <p:cNvPr id="1" name=""/>
        <p:cNvGrpSpPr/>
        <p:nvPr/>
      </p:nvGrpSpPr>
      <p:grpSpPr>
        <a:xfrm>
          <a:off x="0" y="0"/>
          <a:ext cx="0" cy="0"/>
          <a:chOff x="0" y="0"/>
          <a:chExt cx="0" cy="0"/>
        </a:xfrm>
      </p:grpSpPr>
      <p:sp>
        <p:nvSpPr>
          <p:cNvPr id="14" name="Picture Placeholder 13"/>
          <p:cNvSpPr>
            <a:spLocks noGrp="1"/>
          </p:cNvSpPr>
          <p:nvPr>
            <p:ph type="pic" sz="quarter" idx="10" hasCustomPrompt="1"/>
          </p:nvPr>
        </p:nvSpPr>
        <p:spPr>
          <a:xfrm>
            <a:off x="0" y="0"/>
            <a:ext cx="4446588" cy="6858000"/>
          </a:xfrm>
          <a:custGeom>
            <a:avLst/>
            <a:gdLst>
              <a:gd name="connsiteX0" fmla="*/ 0 w 4446588"/>
              <a:gd name="connsiteY0" fmla="*/ 0 h 6858000"/>
              <a:gd name="connsiteX1" fmla="*/ 4446588 w 4446588"/>
              <a:gd name="connsiteY1" fmla="*/ 0 h 6858000"/>
              <a:gd name="connsiteX2" fmla="*/ 3049588 w 4446588"/>
              <a:gd name="connsiteY2" fmla="*/ 6858000 h 6858000"/>
              <a:gd name="connsiteX3" fmla="*/ 0 w 4446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46588" h="6858000">
                <a:moveTo>
                  <a:pt x="0" y="0"/>
                </a:moveTo>
                <a:lnTo>
                  <a:pt x="4446588" y="0"/>
                </a:lnTo>
                <a:lnTo>
                  <a:pt x="3049588" y="6858000"/>
                </a:lnTo>
                <a:lnTo>
                  <a:pt x="0" y="6858000"/>
                </a:lnTo>
                <a:close/>
              </a:path>
            </a:pathLst>
          </a:custGeom>
        </p:spPr>
        <p:txBody>
          <a:bodyPr wrap="square" anchor="ctr">
            <a:noAutofit/>
          </a:bodyPr>
          <a:lstStyle>
            <a:lvl1pPr marL="0" indent="0" algn="ctr">
              <a:buNone/>
              <a:defRPr/>
            </a:lvl1pPr>
          </a:lstStyle>
          <a:p>
            <a:r>
              <a:rPr lang="en-US" dirty="0"/>
              <a:t>IMAGE</a:t>
            </a:r>
          </a:p>
        </p:txBody>
      </p:sp>
    </p:spTree>
    <p:extLst>
      <p:ext uri="{BB962C8B-B14F-4D97-AF65-F5344CB8AC3E}">
        <p14:creationId xmlns:p14="http://schemas.microsoft.com/office/powerpoint/2010/main" val="3605810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3_Larg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a:defRPr sz="3733" baseline="0">
                <a:solidFill>
                  <a:schemeClr val="bg1"/>
                </a:solidFill>
                <a:latin typeface="Segoe UI" panose="020B0502040204020203" pitchFamily="34" charset="0"/>
                <a:ea typeface="Segoe UI" panose="020B0502040204020203" pitchFamily="34" charset="0"/>
                <a:cs typeface="Segoe UI" panose="020B0502040204020203" pitchFamily="34" charset="0"/>
              </a:defRPr>
            </a:lvl1pPr>
          </a:lstStyle>
          <a:p>
            <a:r>
              <a:rPr lang="en-US" dirty="0"/>
              <a:t>Content Title</a:t>
            </a:r>
            <a:endParaRPr lang="pl-PL" dirty="0"/>
          </a:p>
        </p:txBody>
      </p:sp>
      <p:sp>
        <p:nvSpPr>
          <p:cNvPr id="5" name="Footer Placeholder 4"/>
          <p:cNvSpPr>
            <a:spLocks noGrp="1"/>
          </p:cNvSpPr>
          <p:nvPr>
            <p:ph type="ftr" sz="quarter" idx="11"/>
          </p:nvPr>
        </p:nvSpPr>
        <p:spPr>
          <a:xfrm>
            <a:off x="3456517" y="6182785"/>
            <a:ext cx="5232400" cy="366183"/>
          </a:xfrm>
          <a:prstGeom prst="rect">
            <a:avLst/>
          </a:prstGeom>
        </p:spPr>
        <p:txBody>
          <a:bodyPr/>
          <a:lstStyle>
            <a:lvl1pPr>
              <a:defRPr>
                <a:latin typeface="Segoe UI" panose="020B0502040204020203" pitchFamily="34" charset="0"/>
                <a:cs typeface="Segoe UI" panose="020B0502040204020203" pitchFamily="34" charset="0"/>
              </a:defRPr>
            </a:lvl1pPr>
          </a:lstStyle>
          <a:p>
            <a:pPr>
              <a:defRPr/>
            </a:pPr>
            <a:r>
              <a:rPr lang="pl-PL"/>
              <a:t>iriss.com</a:t>
            </a:r>
          </a:p>
        </p:txBody>
      </p:sp>
      <p:pic>
        <p:nvPicPr>
          <p:cNvPr id="7" name="Picture 4"/>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9160990" y="173568"/>
            <a:ext cx="1830804" cy="395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userDrawn="1"/>
        </p:nvSpPr>
        <p:spPr>
          <a:xfrm>
            <a:off x="8688918" y="0"/>
            <a:ext cx="143933" cy="7387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sz="2400">
              <a:latin typeface="Segoe UI" panose="020B0502040204020203" pitchFamily="34" charset="0"/>
              <a:cs typeface="Segoe UI" panose="020B0502040204020203" pitchFamily="34" charset="0"/>
            </a:endParaRPr>
          </a:p>
        </p:txBody>
      </p:sp>
      <p:sp>
        <p:nvSpPr>
          <p:cNvPr id="21" name="Content Placeholder 20"/>
          <p:cNvSpPr>
            <a:spLocks noGrp="1"/>
          </p:cNvSpPr>
          <p:nvPr>
            <p:ph sz="quarter" idx="33" hasCustomPrompt="1"/>
          </p:nvPr>
        </p:nvSpPr>
        <p:spPr>
          <a:xfrm>
            <a:off x="768351" y="2036234"/>
            <a:ext cx="10608733" cy="3985684"/>
          </a:xfrm>
        </p:spPr>
        <p:txBody>
          <a:bodyPr/>
          <a:lstStyle>
            <a:lvl1pPr>
              <a:defRPr baseline="0"/>
            </a:lvl1pPr>
          </a:lstStyle>
          <a:p>
            <a:pPr lvl="0"/>
            <a:r>
              <a:rPr lang="en-US" dirty="0"/>
              <a:t>Use this area for picture, table, chart, smart art or video</a:t>
            </a:r>
          </a:p>
        </p:txBody>
      </p:sp>
    </p:spTree>
    <p:extLst>
      <p:ext uri="{BB962C8B-B14F-4D97-AF65-F5344CB8AC3E}">
        <p14:creationId xmlns:p14="http://schemas.microsoft.com/office/powerpoint/2010/main" val="41764558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all to Ac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4075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Larg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a:defRPr sz="3733" baseline="0">
                <a:solidFill>
                  <a:schemeClr val="bg1"/>
                </a:solidFill>
                <a:latin typeface="Segoe UI" panose="020B0502040204020203" pitchFamily="34" charset="0"/>
                <a:ea typeface="Segoe UI" panose="020B0502040204020203" pitchFamily="34" charset="0"/>
                <a:cs typeface="Segoe UI" panose="020B0502040204020203" pitchFamily="34" charset="0"/>
              </a:defRPr>
            </a:lvl1pPr>
          </a:lstStyle>
          <a:p>
            <a:r>
              <a:rPr lang="en-US" dirty="0"/>
              <a:t>Content Title</a:t>
            </a:r>
            <a:endParaRPr lang="pl-PL" dirty="0"/>
          </a:p>
        </p:txBody>
      </p:sp>
      <p:sp>
        <p:nvSpPr>
          <p:cNvPr id="6" name="Slide Number Placeholder 5"/>
          <p:cNvSpPr>
            <a:spLocks noGrp="1"/>
          </p:cNvSpPr>
          <p:nvPr>
            <p:ph type="sldNum" sz="quarter" idx="12"/>
          </p:nvPr>
        </p:nvSpPr>
        <p:spPr>
          <a:xfrm>
            <a:off x="10176935" y="6182787"/>
            <a:ext cx="1200151" cy="366183"/>
          </a:xfrm>
          <a:prstGeom prst="rect">
            <a:avLst/>
          </a:prstGeom>
        </p:spPr>
        <p:txBody>
          <a:bodyPr/>
          <a:lstStyle>
            <a:lvl1pPr>
              <a:defRPr>
                <a:latin typeface="Segoe UI" panose="020B0502040204020203" pitchFamily="34" charset="0"/>
                <a:cs typeface="Segoe UI" panose="020B0502040204020203" pitchFamily="34" charset="0"/>
              </a:defRPr>
            </a:lvl1pPr>
          </a:lstStyle>
          <a:p>
            <a:fld id="{399BE070-0FF3-4D55-9979-013262B19061}" type="slidenum">
              <a:rPr lang="pl-PL" smtClean="0"/>
              <a:pPr/>
              <a:t>‹#›</a:t>
            </a:fld>
            <a:endParaRPr lang="pl-PL"/>
          </a:p>
        </p:txBody>
      </p:sp>
      <p:sp>
        <p:nvSpPr>
          <p:cNvPr id="21" name="Content Placeholder 20"/>
          <p:cNvSpPr>
            <a:spLocks noGrp="1"/>
          </p:cNvSpPr>
          <p:nvPr>
            <p:ph sz="quarter" idx="33" hasCustomPrompt="1"/>
          </p:nvPr>
        </p:nvSpPr>
        <p:spPr>
          <a:xfrm>
            <a:off x="768352" y="2036234"/>
            <a:ext cx="10608733" cy="3985684"/>
          </a:xfrm>
        </p:spPr>
        <p:txBody>
          <a:bodyPr/>
          <a:lstStyle>
            <a:lvl1pPr>
              <a:defRPr baseline="0"/>
            </a:lvl1pPr>
          </a:lstStyle>
          <a:p>
            <a:pPr lvl="0"/>
            <a:r>
              <a:rPr lang="en-US" dirty="0"/>
              <a:t>Use this area for picture, table, chart, smart art or video</a:t>
            </a:r>
          </a:p>
        </p:txBody>
      </p:sp>
      <p:sp>
        <p:nvSpPr>
          <p:cNvPr id="18" name="Text Placeholder 15"/>
          <p:cNvSpPr>
            <a:spLocks noGrp="1"/>
          </p:cNvSpPr>
          <p:nvPr>
            <p:ph type="body" sz="quarter" idx="32" hasCustomPrompt="1"/>
          </p:nvPr>
        </p:nvSpPr>
        <p:spPr>
          <a:xfrm>
            <a:off x="768353" y="158754"/>
            <a:ext cx="6254841" cy="410633"/>
          </a:xfrm>
        </p:spPr>
        <p:txBody>
          <a:bodyPr/>
          <a:lstStyle>
            <a:lvl1pPr marL="0" indent="0">
              <a:buNone/>
              <a:defRPr baseline="0"/>
            </a:lvl1pPr>
          </a:lstStyle>
          <a:p>
            <a:pPr lvl="0"/>
            <a:r>
              <a:rPr lang="en-US" dirty="0"/>
              <a:t>Chapter short description…</a:t>
            </a:r>
          </a:p>
        </p:txBody>
      </p:sp>
      <p:pic>
        <p:nvPicPr>
          <p:cNvPr id="15" name="Picture 4"/>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9160991" y="173570"/>
            <a:ext cx="1830804" cy="395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65984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37609A5-71A1-4864-9B51-C8FD990F9CC8}" type="datetimeFigureOut">
              <a:rPr lang="en-US" smtClean="0"/>
              <a:t>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4C8C3-26D9-4211-966B-E0B1E83E954A}" type="slidenum">
              <a:rPr lang="en-US" smtClean="0"/>
              <a:t>‹#›</a:t>
            </a:fld>
            <a:endParaRPr lang="en-US"/>
          </a:p>
        </p:txBody>
      </p:sp>
    </p:spTree>
    <p:extLst>
      <p:ext uri="{BB962C8B-B14F-4D97-AF65-F5344CB8AC3E}">
        <p14:creationId xmlns:p14="http://schemas.microsoft.com/office/powerpoint/2010/main" val="35430635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7609A5-71A1-4864-9B51-C8FD990F9CC8}" type="datetimeFigureOut">
              <a:rPr lang="en-US" smtClean="0"/>
              <a:t>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4C8C3-26D9-4211-966B-E0B1E83E954A}" type="slidenum">
              <a:rPr lang="en-US" smtClean="0"/>
              <a:t>‹#›</a:t>
            </a:fld>
            <a:endParaRPr lang="en-US"/>
          </a:p>
        </p:txBody>
      </p:sp>
    </p:spTree>
    <p:extLst>
      <p:ext uri="{BB962C8B-B14F-4D97-AF65-F5344CB8AC3E}">
        <p14:creationId xmlns:p14="http://schemas.microsoft.com/office/powerpoint/2010/main" val="10801197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37609A5-71A1-4864-9B51-C8FD990F9CC8}" type="datetimeFigureOut">
              <a:rPr lang="en-US" smtClean="0"/>
              <a:t>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4C8C3-26D9-4211-966B-E0B1E83E954A}" type="slidenum">
              <a:rPr lang="en-US" smtClean="0"/>
              <a:t>‹#›</a:t>
            </a:fld>
            <a:endParaRPr lang="en-US"/>
          </a:p>
        </p:txBody>
      </p:sp>
    </p:spTree>
    <p:extLst>
      <p:ext uri="{BB962C8B-B14F-4D97-AF65-F5344CB8AC3E}">
        <p14:creationId xmlns:p14="http://schemas.microsoft.com/office/powerpoint/2010/main" val="8469858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7609A5-71A1-4864-9B51-C8FD990F9CC8}" type="datetimeFigureOut">
              <a:rPr lang="en-US" smtClean="0"/>
              <a:t>1/21/2022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A4C8C3-26D9-4211-966B-E0B1E83E954A}" type="slidenum">
              <a:rPr lang="en-US" smtClean="0"/>
              <a:t>‹#›</a:t>
            </a:fld>
            <a:endParaRPr lang="en-US"/>
          </a:p>
        </p:txBody>
      </p:sp>
    </p:spTree>
    <p:extLst>
      <p:ext uri="{BB962C8B-B14F-4D97-AF65-F5344CB8AC3E}">
        <p14:creationId xmlns:p14="http://schemas.microsoft.com/office/powerpoint/2010/main" val="21266989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7609A5-71A1-4864-9B51-C8FD990F9CC8}" type="datetimeFigureOut">
              <a:rPr lang="en-US" smtClean="0"/>
              <a:t>1/21/2022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A4C8C3-26D9-4211-966B-E0B1E83E954A}" type="slidenum">
              <a:rPr lang="en-US" smtClean="0"/>
              <a:t>‹#›</a:t>
            </a:fld>
            <a:endParaRPr lang="en-US"/>
          </a:p>
        </p:txBody>
      </p:sp>
    </p:spTree>
    <p:extLst>
      <p:ext uri="{BB962C8B-B14F-4D97-AF65-F5344CB8AC3E}">
        <p14:creationId xmlns:p14="http://schemas.microsoft.com/office/powerpoint/2010/main" val="31813141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7609A5-71A1-4864-9B51-C8FD990F9CC8}" type="datetimeFigureOut">
              <a:rPr lang="en-US" smtClean="0"/>
              <a:t>1/21/2022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A4C8C3-26D9-4211-966B-E0B1E83E954A}" type="slidenum">
              <a:rPr lang="en-US" smtClean="0"/>
              <a:t>‹#›</a:t>
            </a:fld>
            <a:endParaRPr lang="en-US"/>
          </a:p>
        </p:txBody>
      </p:sp>
    </p:spTree>
    <p:extLst>
      <p:ext uri="{BB962C8B-B14F-4D97-AF65-F5344CB8AC3E}">
        <p14:creationId xmlns:p14="http://schemas.microsoft.com/office/powerpoint/2010/main" val="3641262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92162"/>
          </a:xfrm>
        </p:spPr>
        <p:txBody>
          <a:bodyPr>
            <a:normAutofit/>
          </a:bodyPr>
          <a:lstStyle>
            <a:lvl1pPr algn="l">
              <a:defRPr sz="2800" b="1">
                <a:solidFill>
                  <a:srgbClr val="162934"/>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609600" y="1219201"/>
            <a:ext cx="10972800" cy="4906963"/>
          </a:xfrm>
        </p:spPr>
        <p:txBody>
          <a:bodyPr/>
          <a:lstStyle>
            <a:lvl1pPr marL="342900" indent="-342900">
              <a:buClr>
                <a:srgbClr val="478BCA"/>
              </a:buClr>
              <a:buFont typeface="Wingdings" panose="05000000000000000000" pitchFamily="2" charset="2"/>
              <a:buChar char="§"/>
              <a:defRPr sz="2800">
                <a:solidFill>
                  <a:srgbClr val="162934"/>
                </a:solidFill>
                <a:latin typeface="Arial" panose="020B0604020202020204" pitchFamily="34" charset="0"/>
                <a:cs typeface="Arial" panose="020B0604020202020204" pitchFamily="34" charset="0"/>
              </a:defRPr>
            </a:lvl1pPr>
            <a:lvl2pPr marL="742950" indent="-285750">
              <a:buFont typeface="Wingdings" panose="05000000000000000000" pitchFamily="2" charset="2"/>
              <a:buChar char="§"/>
              <a:defRPr sz="2400">
                <a:solidFill>
                  <a:srgbClr val="478BCA"/>
                </a:solidFill>
                <a:latin typeface="Arial" panose="020B0604020202020204" pitchFamily="34" charset="0"/>
                <a:cs typeface="Arial" panose="020B0604020202020204" pitchFamily="34" charset="0"/>
              </a:defRPr>
            </a:lvl2pPr>
            <a:lvl3pPr marL="1143000" indent="-228600">
              <a:buClr>
                <a:srgbClr val="478BCA"/>
              </a:buClr>
              <a:buFont typeface="Wingdings" panose="05000000000000000000" pitchFamily="2" charset="2"/>
              <a:buChar char="§"/>
              <a:defRPr sz="2000" i="1">
                <a:solidFill>
                  <a:srgbClr val="162934"/>
                </a:solidFill>
                <a:latin typeface="Arial" panose="020B0604020202020204" pitchFamily="34" charset="0"/>
                <a:cs typeface="Arial" panose="020B0604020202020204" pitchFamily="34" charset="0"/>
              </a:defRPr>
            </a:lvl3pPr>
            <a:lvl4pPr>
              <a:defRPr>
                <a:solidFill>
                  <a:srgbClr val="162934"/>
                </a:solidFill>
                <a:latin typeface="Arial" panose="020B0604020202020204" pitchFamily="34" charset="0"/>
                <a:cs typeface="Arial" panose="020B0604020202020204" pitchFamily="34" charset="0"/>
              </a:defRPr>
            </a:lvl4pPr>
            <a:lvl5pPr>
              <a:defRPr>
                <a:solidFill>
                  <a:srgbClr val="162934"/>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571926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7609A5-71A1-4864-9B51-C8FD990F9CC8}" type="datetimeFigureOut">
              <a:rPr lang="en-US" smtClean="0"/>
              <a:t>1/21/2022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A4C8C3-26D9-4211-966B-E0B1E83E954A}" type="slidenum">
              <a:rPr lang="en-US" smtClean="0"/>
              <a:t>‹#›</a:t>
            </a:fld>
            <a:endParaRPr lang="en-US"/>
          </a:p>
        </p:txBody>
      </p:sp>
    </p:spTree>
    <p:extLst>
      <p:ext uri="{BB962C8B-B14F-4D97-AF65-F5344CB8AC3E}">
        <p14:creationId xmlns:p14="http://schemas.microsoft.com/office/powerpoint/2010/main" val="26246543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37609A5-71A1-4864-9B51-C8FD990F9CC8}" type="datetimeFigureOut">
              <a:rPr lang="en-US" smtClean="0"/>
              <a:t>1/21/2022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A4C8C3-26D9-4211-966B-E0B1E83E954A}" type="slidenum">
              <a:rPr lang="en-US" smtClean="0"/>
              <a:t>‹#›</a:t>
            </a:fld>
            <a:endParaRPr lang="en-US"/>
          </a:p>
        </p:txBody>
      </p:sp>
    </p:spTree>
    <p:extLst>
      <p:ext uri="{BB962C8B-B14F-4D97-AF65-F5344CB8AC3E}">
        <p14:creationId xmlns:p14="http://schemas.microsoft.com/office/powerpoint/2010/main" val="4449664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37609A5-71A1-4864-9B51-C8FD990F9CC8}" type="datetimeFigureOut">
              <a:rPr lang="en-US" smtClean="0"/>
              <a:t>1/21/2022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A4C8C3-26D9-4211-966B-E0B1E83E954A}" type="slidenum">
              <a:rPr lang="en-US" smtClean="0"/>
              <a:t>‹#›</a:t>
            </a:fld>
            <a:endParaRPr lang="en-US"/>
          </a:p>
        </p:txBody>
      </p:sp>
    </p:spTree>
    <p:extLst>
      <p:ext uri="{BB962C8B-B14F-4D97-AF65-F5344CB8AC3E}">
        <p14:creationId xmlns:p14="http://schemas.microsoft.com/office/powerpoint/2010/main" val="8698796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7609A5-71A1-4864-9B51-C8FD990F9CC8}" type="datetimeFigureOut">
              <a:rPr lang="en-US" smtClean="0"/>
              <a:t>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4C8C3-26D9-4211-966B-E0B1E83E954A}" type="slidenum">
              <a:rPr lang="en-US" smtClean="0"/>
              <a:t>‹#›</a:t>
            </a:fld>
            <a:endParaRPr lang="en-US"/>
          </a:p>
        </p:txBody>
      </p:sp>
    </p:spTree>
    <p:extLst>
      <p:ext uri="{BB962C8B-B14F-4D97-AF65-F5344CB8AC3E}">
        <p14:creationId xmlns:p14="http://schemas.microsoft.com/office/powerpoint/2010/main" val="13735718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7609A5-71A1-4864-9B51-C8FD990F9CC8}" type="datetimeFigureOut">
              <a:rPr lang="en-US" smtClean="0"/>
              <a:t>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A4C8C3-26D9-4211-966B-E0B1E83E954A}" type="slidenum">
              <a:rPr lang="en-US" smtClean="0"/>
              <a:t>‹#›</a:t>
            </a:fld>
            <a:endParaRPr lang="en-US"/>
          </a:p>
        </p:txBody>
      </p:sp>
    </p:spTree>
    <p:extLst>
      <p:ext uri="{BB962C8B-B14F-4D97-AF65-F5344CB8AC3E}">
        <p14:creationId xmlns:p14="http://schemas.microsoft.com/office/powerpoint/2010/main" val="36537040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2" name="Action Button: Home 1">
            <a:hlinkClick r:id="" action="ppaction://hlinkshowjump?jump=firstslide" highlightClick="1"/>
          </p:cNvPr>
          <p:cNvSpPr/>
          <p:nvPr userDrawn="1"/>
        </p:nvSpPr>
        <p:spPr>
          <a:xfrm>
            <a:off x="11693212" y="6356351"/>
            <a:ext cx="406400" cy="36512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1696093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24069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_Larg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a:defRPr sz="3733" baseline="0">
                <a:solidFill>
                  <a:schemeClr val="bg1"/>
                </a:solidFill>
                <a:latin typeface="Segoe UI" panose="020B0502040204020203" pitchFamily="34" charset="0"/>
                <a:ea typeface="Segoe UI" panose="020B0502040204020203" pitchFamily="34" charset="0"/>
                <a:cs typeface="Segoe UI" panose="020B0502040204020203" pitchFamily="34" charset="0"/>
              </a:defRPr>
            </a:lvl1pPr>
          </a:lstStyle>
          <a:p>
            <a:r>
              <a:rPr lang="en-US" dirty="0"/>
              <a:t>Content Title</a:t>
            </a:r>
            <a:endParaRPr lang="pl-PL" dirty="0"/>
          </a:p>
        </p:txBody>
      </p:sp>
      <p:sp>
        <p:nvSpPr>
          <p:cNvPr id="6" name="Slide Number Placeholder 5"/>
          <p:cNvSpPr>
            <a:spLocks noGrp="1"/>
          </p:cNvSpPr>
          <p:nvPr>
            <p:ph type="sldNum" sz="quarter" idx="12"/>
          </p:nvPr>
        </p:nvSpPr>
        <p:spPr>
          <a:xfrm>
            <a:off x="10176935" y="6182787"/>
            <a:ext cx="1200151" cy="366183"/>
          </a:xfrm>
          <a:prstGeom prst="rect">
            <a:avLst/>
          </a:prstGeom>
        </p:spPr>
        <p:txBody>
          <a:bodyPr/>
          <a:lstStyle>
            <a:lvl1pPr>
              <a:defRPr>
                <a:latin typeface="Segoe UI" panose="020B0502040204020203" pitchFamily="34" charset="0"/>
                <a:cs typeface="Segoe UI" panose="020B0502040204020203" pitchFamily="34" charset="0"/>
              </a:defRPr>
            </a:lvl1pPr>
          </a:lstStyle>
          <a:p>
            <a:fld id="{399BE070-0FF3-4D55-9979-013262B19061}" type="slidenum">
              <a:rPr lang="pl-PL" smtClean="0"/>
              <a:pPr/>
              <a:t>‹#›</a:t>
            </a:fld>
            <a:endParaRPr lang="pl-PL"/>
          </a:p>
        </p:txBody>
      </p:sp>
      <p:sp>
        <p:nvSpPr>
          <p:cNvPr id="21" name="Content Placeholder 20"/>
          <p:cNvSpPr>
            <a:spLocks noGrp="1"/>
          </p:cNvSpPr>
          <p:nvPr>
            <p:ph sz="quarter" idx="33" hasCustomPrompt="1"/>
          </p:nvPr>
        </p:nvSpPr>
        <p:spPr>
          <a:xfrm>
            <a:off x="768352" y="2036234"/>
            <a:ext cx="10608733" cy="3985684"/>
          </a:xfrm>
        </p:spPr>
        <p:txBody>
          <a:bodyPr/>
          <a:lstStyle>
            <a:lvl1pPr>
              <a:defRPr baseline="0"/>
            </a:lvl1pPr>
          </a:lstStyle>
          <a:p>
            <a:pPr lvl="0"/>
            <a:r>
              <a:rPr lang="en-US" dirty="0"/>
              <a:t>Use this area for picture, table, chart, smart art or video</a:t>
            </a:r>
          </a:p>
        </p:txBody>
      </p:sp>
      <p:sp>
        <p:nvSpPr>
          <p:cNvPr id="18" name="Text Placeholder 15"/>
          <p:cNvSpPr>
            <a:spLocks noGrp="1"/>
          </p:cNvSpPr>
          <p:nvPr>
            <p:ph type="body" sz="quarter" idx="32" hasCustomPrompt="1"/>
          </p:nvPr>
        </p:nvSpPr>
        <p:spPr>
          <a:xfrm>
            <a:off x="768353" y="158754"/>
            <a:ext cx="6254841" cy="410633"/>
          </a:xfrm>
        </p:spPr>
        <p:txBody>
          <a:bodyPr/>
          <a:lstStyle>
            <a:lvl1pPr marL="0" indent="0">
              <a:buNone/>
              <a:defRPr baseline="0"/>
            </a:lvl1pPr>
          </a:lstStyle>
          <a:p>
            <a:pPr lvl="0"/>
            <a:r>
              <a:rPr lang="en-US" dirty="0"/>
              <a:t>Chapter short description…</a:t>
            </a:r>
          </a:p>
        </p:txBody>
      </p:sp>
      <p:pic>
        <p:nvPicPr>
          <p:cNvPr id="15" name="Picture 4"/>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9160991" y="173570"/>
            <a:ext cx="1830804" cy="395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6454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7" name="Title 1"/>
          <p:cNvSpPr>
            <a:spLocks noGrp="1"/>
          </p:cNvSpPr>
          <p:nvPr>
            <p:ph type="title"/>
          </p:nvPr>
        </p:nvSpPr>
        <p:spPr>
          <a:xfrm>
            <a:off x="609600" y="274638"/>
            <a:ext cx="10972800" cy="792162"/>
          </a:xfrm>
        </p:spPr>
        <p:txBody>
          <a:bodyPr>
            <a:normAutofit/>
          </a:bodyPr>
          <a:lstStyle>
            <a:lvl1pPr algn="l">
              <a:defRPr sz="2800" b="1">
                <a:solidFill>
                  <a:srgbClr val="162934"/>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3031782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27772C-383F-4438-A5D0-454C282F3495}"/>
              </a:ext>
            </a:extLst>
          </p:cNvPr>
          <p:cNvSpPr>
            <a:spLocks noGrp="1"/>
          </p:cNvSpPr>
          <p:nvPr>
            <p:ph type="dt" sz="half" idx="10"/>
          </p:nvPr>
        </p:nvSpPr>
        <p:spPr>
          <a:xfrm>
            <a:off x="338138" y="6597508"/>
            <a:ext cx="2593385" cy="245000"/>
          </a:xfrm>
        </p:spPr>
        <p:txBody>
          <a:bodyPr/>
          <a:lstStyle/>
          <a:p>
            <a:fld id="{9FD93DB3-74D7-468B-9361-FF607ABF404F}" type="datetime1">
              <a:rPr lang="en-US" smtClean="0">
                <a:solidFill>
                  <a:schemeClr val="tx2">
                    <a:lumMod val="60000"/>
                    <a:lumOff val="40000"/>
                  </a:schemeClr>
                </a:solidFill>
              </a:rPr>
              <a:t>1/21/2022</a:t>
            </a:fld>
            <a:endParaRPr lang="en-US" dirty="0">
              <a:solidFill>
                <a:schemeClr val="tx2">
                  <a:lumMod val="60000"/>
                  <a:lumOff val="40000"/>
                </a:schemeClr>
              </a:solidFill>
            </a:endParaRPr>
          </a:p>
        </p:txBody>
      </p:sp>
      <p:sp>
        <p:nvSpPr>
          <p:cNvPr id="3" name="Footer Placeholder 2">
            <a:extLst>
              <a:ext uri="{FF2B5EF4-FFF2-40B4-BE49-F238E27FC236}">
                <a16:creationId xmlns:a16="http://schemas.microsoft.com/office/drawing/2014/main" id="{8F50AB0F-F289-4C14-871F-EF64CC3F87E1}"/>
              </a:ext>
            </a:extLst>
          </p:cNvPr>
          <p:cNvSpPr>
            <a:spLocks noGrp="1"/>
          </p:cNvSpPr>
          <p:nvPr>
            <p:ph type="ftr" sz="quarter" idx="11"/>
          </p:nvPr>
        </p:nvSpPr>
        <p:spPr>
          <a:xfrm>
            <a:off x="4038600" y="6597509"/>
            <a:ext cx="4114800" cy="245000"/>
          </a:xfrm>
        </p:spPr>
        <p:txBody>
          <a:bodyPr/>
          <a:lstStyle/>
          <a:p>
            <a:r>
              <a:rPr lang="en-US" dirty="0">
                <a:solidFill>
                  <a:schemeClr val="tx2">
                    <a:lumMod val="60000"/>
                    <a:lumOff val="40000"/>
                  </a:schemeClr>
                </a:solidFill>
              </a:rPr>
              <a:t>Level 1 Infrared Thermographer  ©2017 IRISS SMART </a:t>
            </a:r>
          </a:p>
        </p:txBody>
      </p:sp>
      <p:sp>
        <p:nvSpPr>
          <p:cNvPr id="4" name="Slide Number Placeholder 3">
            <a:extLst>
              <a:ext uri="{FF2B5EF4-FFF2-40B4-BE49-F238E27FC236}">
                <a16:creationId xmlns:a16="http://schemas.microsoft.com/office/drawing/2014/main" id="{76B64390-2C25-486B-97F4-599A98C92DB6}"/>
              </a:ext>
            </a:extLst>
          </p:cNvPr>
          <p:cNvSpPr>
            <a:spLocks noGrp="1"/>
          </p:cNvSpPr>
          <p:nvPr>
            <p:ph type="sldNum" sz="quarter" idx="12"/>
          </p:nvPr>
        </p:nvSpPr>
        <p:spPr>
          <a:xfrm>
            <a:off x="9423592" y="6597508"/>
            <a:ext cx="2743200" cy="245000"/>
          </a:xfrm>
        </p:spPr>
        <p:txBody>
          <a:bodyPr/>
          <a:lstStyle/>
          <a:p>
            <a:r>
              <a:rPr lang="en-US" dirty="0">
                <a:solidFill>
                  <a:schemeClr val="tx2">
                    <a:lumMod val="60000"/>
                    <a:lumOff val="40000"/>
                  </a:schemeClr>
                </a:solidFill>
              </a:rPr>
              <a:t>CAST 1-</a:t>
            </a:r>
            <a:fld id="{E743E11D-E0F1-4370-9D70-52CAB9357432}" type="slidenum">
              <a:rPr lang="en-US" smtClean="0">
                <a:solidFill>
                  <a:schemeClr val="tx2">
                    <a:lumMod val="60000"/>
                    <a:lumOff val="40000"/>
                  </a:schemeClr>
                </a:solidFill>
              </a:rPr>
              <a:pPr/>
              <a:t>‹#›</a:t>
            </a:fld>
            <a:endParaRPr lang="en-US" dirty="0">
              <a:solidFill>
                <a:schemeClr val="tx2">
                  <a:lumMod val="60000"/>
                  <a:lumOff val="40000"/>
                </a:schemeClr>
              </a:solidFill>
            </a:endParaRPr>
          </a:p>
        </p:txBody>
      </p:sp>
    </p:spTree>
    <p:extLst>
      <p:ext uri="{BB962C8B-B14F-4D97-AF65-F5344CB8AC3E}">
        <p14:creationId xmlns:p14="http://schemas.microsoft.com/office/powerpoint/2010/main" val="1141332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7" name="Title 1"/>
          <p:cNvSpPr>
            <a:spLocks noGrp="1"/>
          </p:cNvSpPr>
          <p:nvPr>
            <p:ph type="title"/>
          </p:nvPr>
        </p:nvSpPr>
        <p:spPr>
          <a:xfrm>
            <a:off x="609600" y="274638"/>
            <a:ext cx="10972800" cy="792162"/>
          </a:xfrm>
        </p:spPr>
        <p:txBody>
          <a:bodyPr>
            <a:normAutofit/>
          </a:bodyPr>
          <a:lstStyle>
            <a:lvl1pPr algn="l">
              <a:defRPr sz="2800" b="1">
                <a:solidFill>
                  <a:srgbClr val="162934"/>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0395147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Left Side Image">
    <p:spTree>
      <p:nvGrpSpPr>
        <p:cNvPr id="1" name=""/>
        <p:cNvGrpSpPr/>
        <p:nvPr/>
      </p:nvGrpSpPr>
      <p:grpSpPr>
        <a:xfrm>
          <a:off x="0" y="0"/>
          <a:ext cx="0" cy="0"/>
          <a:chOff x="0" y="0"/>
          <a:chExt cx="0" cy="0"/>
        </a:xfrm>
      </p:grpSpPr>
      <p:sp>
        <p:nvSpPr>
          <p:cNvPr id="14" name="Picture Placeholder 13"/>
          <p:cNvSpPr>
            <a:spLocks noGrp="1"/>
          </p:cNvSpPr>
          <p:nvPr>
            <p:ph type="pic" sz="quarter" idx="10" hasCustomPrompt="1"/>
          </p:nvPr>
        </p:nvSpPr>
        <p:spPr>
          <a:xfrm>
            <a:off x="0" y="0"/>
            <a:ext cx="4446588" cy="6858000"/>
          </a:xfrm>
          <a:custGeom>
            <a:avLst/>
            <a:gdLst>
              <a:gd name="connsiteX0" fmla="*/ 0 w 4446588"/>
              <a:gd name="connsiteY0" fmla="*/ 0 h 6858000"/>
              <a:gd name="connsiteX1" fmla="*/ 4446588 w 4446588"/>
              <a:gd name="connsiteY1" fmla="*/ 0 h 6858000"/>
              <a:gd name="connsiteX2" fmla="*/ 3049588 w 4446588"/>
              <a:gd name="connsiteY2" fmla="*/ 6858000 h 6858000"/>
              <a:gd name="connsiteX3" fmla="*/ 0 w 4446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46588" h="6858000">
                <a:moveTo>
                  <a:pt x="0" y="0"/>
                </a:moveTo>
                <a:lnTo>
                  <a:pt x="4446588" y="0"/>
                </a:lnTo>
                <a:lnTo>
                  <a:pt x="3049588" y="6858000"/>
                </a:lnTo>
                <a:lnTo>
                  <a:pt x="0" y="6858000"/>
                </a:lnTo>
                <a:close/>
              </a:path>
            </a:pathLst>
          </a:custGeom>
        </p:spPr>
        <p:txBody>
          <a:bodyPr wrap="square" anchor="ctr">
            <a:noAutofit/>
          </a:bodyPr>
          <a:lstStyle>
            <a:lvl1pPr marL="0" indent="0" algn="ctr">
              <a:buNone/>
              <a:defRPr/>
            </a:lvl1pPr>
          </a:lstStyle>
          <a:p>
            <a:r>
              <a:rPr lang="en-US" dirty="0"/>
              <a:t>IMAGE</a:t>
            </a:r>
          </a:p>
        </p:txBody>
      </p:sp>
    </p:spTree>
    <p:extLst>
      <p:ext uri="{BB962C8B-B14F-4D97-AF65-F5344CB8AC3E}">
        <p14:creationId xmlns:p14="http://schemas.microsoft.com/office/powerpoint/2010/main" val="10296480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Call to Ac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57377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Larg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a:defRPr sz="3733" baseline="0">
                <a:solidFill>
                  <a:schemeClr val="bg1"/>
                </a:solidFill>
                <a:latin typeface="Segoe UI" panose="020B0502040204020203" pitchFamily="34" charset="0"/>
                <a:ea typeface="Segoe UI" panose="020B0502040204020203" pitchFamily="34" charset="0"/>
                <a:cs typeface="Segoe UI" panose="020B0502040204020203" pitchFamily="34" charset="0"/>
              </a:defRPr>
            </a:lvl1pPr>
          </a:lstStyle>
          <a:p>
            <a:r>
              <a:rPr lang="en-US" dirty="0"/>
              <a:t>Content Title</a:t>
            </a:r>
            <a:endParaRPr lang="pl-PL" dirty="0"/>
          </a:p>
        </p:txBody>
      </p:sp>
      <p:sp>
        <p:nvSpPr>
          <p:cNvPr id="6" name="Slide Number Placeholder 5"/>
          <p:cNvSpPr>
            <a:spLocks noGrp="1"/>
          </p:cNvSpPr>
          <p:nvPr>
            <p:ph type="sldNum" sz="quarter" idx="12"/>
          </p:nvPr>
        </p:nvSpPr>
        <p:spPr>
          <a:xfrm>
            <a:off x="10176935" y="6182787"/>
            <a:ext cx="1200151" cy="366183"/>
          </a:xfrm>
          <a:prstGeom prst="rect">
            <a:avLst/>
          </a:prstGeom>
        </p:spPr>
        <p:txBody>
          <a:bodyPr/>
          <a:lstStyle>
            <a:lvl1pPr>
              <a:defRPr>
                <a:latin typeface="Segoe UI" panose="020B0502040204020203" pitchFamily="34" charset="0"/>
                <a:cs typeface="Segoe UI" panose="020B0502040204020203" pitchFamily="34" charset="0"/>
              </a:defRPr>
            </a:lvl1pPr>
          </a:lstStyle>
          <a:p>
            <a:fld id="{399BE070-0FF3-4D55-9979-013262B19061}" type="slidenum">
              <a:rPr lang="pl-PL" smtClean="0"/>
              <a:pPr/>
              <a:t>‹#›</a:t>
            </a:fld>
            <a:endParaRPr lang="pl-PL"/>
          </a:p>
        </p:txBody>
      </p:sp>
      <p:sp>
        <p:nvSpPr>
          <p:cNvPr id="21" name="Content Placeholder 20"/>
          <p:cNvSpPr>
            <a:spLocks noGrp="1"/>
          </p:cNvSpPr>
          <p:nvPr>
            <p:ph sz="quarter" idx="33" hasCustomPrompt="1"/>
          </p:nvPr>
        </p:nvSpPr>
        <p:spPr>
          <a:xfrm>
            <a:off x="768352" y="2036234"/>
            <a:ext cx="10608733" cy="3985684"/>
          </a:xfrm>
        </p:spPr>
        <p:txBody>
          <a:bodyPr/>
          <a:lstStyle>
            <a:lvl1pPr>
              <a:defRPr baseline="0"/>
            </a:lvl1pPr>
          </a:lstStyle>
          <a:p>
            <a:pPr lvl="0"/>
            <a:r>
              <a:rPr lang="en-US" dirty="0"/>
              <a:t>Use this area for picture, table, chart, smart art or video</a:t>
            </a:r>
          </a:p>
        </p:txBody>
      </p:sp>
      <p:sp>
        <p:nvSpPr>
          <p:cNvPr id="18" name="Text Placeholder 15"/>
          <p:cNvSpPr>
            <a:spLocks noGrp="1"/>
          </p:cNvSpPr>
          <p:nvPr>
            <p:ph type="body" sz="quarter" idx="32" hasCustomPrompt="1"/>
          </p:nvPr>
        </p:nvSpPr>
        <p:spPr>
          <a:xfrm>
            <a:off x="768353" y="158754"/>
            <a:ext cx="6254841" cy="410633"/>
          </a:xfrm>
        </p:spPr>
        <p:txBody>
          <a:bodyPr/>
          <a:lstStyle>
            <a:lvl1pPr marL="0" indent="0">
              <a:buNone/>
              <a:defRPr baseline="0"/>
            </a:lvl1pPr>
          </a:lstStyle>
          <a:p>
            <a:pPr lvl="0"/>
            <a:r>
              <a:rPr lang="en-US" dirty="0"/>
              <a:t>Chapter short description…</a:t>
            </a:r>
          </a:p>
        </p:txBody>
      </p:sp>
      <p:pic>
        <p:nvPicPr>
          <p:cNvPr id="15" name="Picture 4"/>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9160991" y="173570"/>
            <a:ext cx="1830804" cy="395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80041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4 Images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8351" y="740833"/>
            <a:ext cx="10608733" cy="1200151"/>
          </a:xfrm>
        </p:spPr>
        <p:txBody>
          <a:bodyPr/>
          <a:lstStyle>
            <a:lvl1pPr>
              <a:defRPr/>
            </a:lvl1pPr>
          </a:lstStyle>
          <a:p>
            <a:r>
              <a:rPr lang="en-US" dirty="0"/>
              <a:t>Title</a:t>
            </a:r>
            <a:endParaRPr lang="pl-PL" dirty="0"/>
          </a:p>
        </p:txBody>
      </p:sp>
      <p:sp>
        <p:nvSpPr>
          <p:cNvPr id="12" name="Slide Number Placeholder 5"/>
          <p:cNvSpPr>
            <a:spLocks noGrp="1"/>
          </p:cNvSpPr>
          <p:nvPr>
            <p:ph type="sldNum" sz="quarter" idx="18"/>
          </p:nvPr>
        </p:nvSpPr>
        <p:spPr>
          <a:xfrm>
            <a:off x="10176934" y="6182785"/>
            <a:ext cx="1200151" cy="366183"/>
          </a:xfrm>
          <a:prstGeom prst="rect">
            <a:avLst/>
          </a:prstGeom>
        </p:spPr>
        <p:txBody>
          <a:bodyPr/>
          <a:lstStyle>
            <a:lvl1pPr>
              <a:defRPr/>
            </a:lvl1pPr>
          </a:lstStyle>
          <a:p>
            <a:fld id="{51A8A22F-A397-4435-A698-7B91508DEB2F}" type="slidenum">
              <a:rPr lang="pl-PL"/>
              <a:pPr/>
              <a:t>‹#›</a:t>
            </a:fld>
            <a:endParaRPr lang="pl-PL"/>
          </a:p>
        </p:txBody>
      </p:sp>
      <p:sp>
        <p:nvSpPr>
          <p:cNvPr id="21" name="Text Placeholder 15"/>
          <p:cNvSpPr>
            <a:spLocks noGrp="1"/>
          </p:cNvSpPr>
          <p:nvPr>
            <p:ph type="body" sz="quarter" idx="32" hasCustomPrompt="1"/>
          </p:nvPr>
        </p:nvSpPr>
        <p:spPr>
          <a:xfrm>
            <a:off x="768351" y="158752"/>
            <a:ext cx="6095735" cy="410633"/>
          </a:xfrm>
        </p:spPr>
        <p:txBody>
          <a:bodyPr/>
          <a:lstStyle>
            <a:lvl1pPr marL="0" indent="0">
              <a:buNone/>
              <a:defRPr baseline="0"/>
            </a:lvl1pPr>
          </a:lstStyle>
          <a:p>
            <a:pPr lvl="0"/>
            <a:r>
              <a:rPr lang="en-US" dirty="0"/>
              <a:t>Chapter short description…</a:t>
            </a:r>
          </a:p>
        </p:txBody>
      </p:sp>
      <p:sp>
        <p:nvSpPr>
          <p:cNvPr id="5" name="Picture Placeholder 4"/>
          <p:cNvSpPr>
            <a:spLocks noGrp="1"/>
          </p:cNvSpPr>
          <p:nvPr>
            <p:ph type="pic" sz="quarter" idx="33"/>
          </p:nvPr>
        </p:nvSpPr>
        <p:spPr>
          <a:xfrm>
            <a:off x="768352" y="2084918"/>
            <a:ext cx="2544233" cy="2592221"/>
          </a:xfrm>
        </p:spPr>
        <p:txBody>
          <a:bodyPr/>
          <a:lstStyle/>
          <a:p>
            <a:endParaRPr lang="en-US" dirty="0"/>
          </a:p>
        </p:txBody>
      </p:sp>
      <p:sp>
        <p:nvSpPr>
          <p:cNvPr id="22" name="Text Placeholder 4"/>
          <p:cNvSpPr>
            <a:spLocks noGrp="1"/>
          </p:cNvSpPr>
          <p:nvPr>
            <p:ph type="body" sz="quarter" idx="28" hasCustomPrompt="1"/>
          </p:nvPr>
        </p:nvSpPr>
        <p:spPr>
          <a:xfrm>
            <a:off x="767409" y="4796411"/>
            <a:ext cx="2542116" cy="1200149"/>
          </a:xfrm>
          <a:solidFill>
            <a:srgbClr val="56B2F6"/>
          </a:solidFill>
        </p:spPr>
        <p:txBody>
          <a:bodyPr/>
          <a:lstStyle>
            <a:lvl1pPr marL="0" indent="0">
              <a:buNone/>
              <a:defRPr sz="1400" baseline="0"/>
            </a:lvl1pPr>
          </a:lstStyle>
          <a:p>
            <a:pPr lvl="0"/>
            <a:r>
              <a:rPr lang="en-US" dirty="0"/>
              <a:t>Project 1</a:t>
            </a:r>
          </a:p>
          <a:p>
            <a:pPr lvl="0"/>
            <a:r>
              <a:rPr lang="en-US" sz="1400" dirty="0"/>
              <a:t>Short description…</a:t>
            </a:r>
            <a:endParaRPr lang="en-US" dirty="0"/>
          </a:p>
        </p:txBody>
      </p:sp>
      <p:sp>
        <p:nvSpPr>
          <p:cNvPr id="23" name="Picture Placeholder 4"/>
          <p:cNvSpPr>
            <a:spLocks noGrp="1"/>
          </p:cNvSpPr>
          <p:nvPr>
            <p:ph type="pic" sz="quarter" idx="34"/>
          </p:nvPr>
        </p:nvSpPr>
        <p:spPr>
          <a:xfrm>
            <a:off x="3476522" y="2084851"/>
            <a:ext cx="2544233" cy="2592221"/>
          </a:xfrm>
        </p:spPr>
        <p:txBody>
          <a:bodyPr/>
          <a:lstStyle/>
          <a:p>
            <a:endParaRPr lang="en-US" dirty="0"/>
          </a:p>
        </p:txBody>
      </p:sp>
      <p:sp>
        <p:nvSpPr>
          <p:cNvPr id="24" name="Text Placeholder 4"/>
          <p:cNvSpPr>
            <a:spLocks noGrp="1"/>
          </p:cNvSpPr>
          <p:nvPr>
            <p:ph type="body" sz="quarter" idx="35" hasCustomPrompt="1"/>
          </p:nvPr>
        </p:nvSpPr>
        <p:spPr>
          <a:xfrm>
            <a:off x="3475579" y="4796344"/>
            <a:ext cx="2542116" cy="1200149"/>
          </a:xfrm>
          <a:solidFill>
            <a:srgbClr val="56B2F6"/>
          </a:solidFill>
        </p:spPr>
        <p:txBody>
          <a:bodyPr/>
          <a:lstStyle>
            <a:lvl1pPr marL="0" indent="0">
              <a:buNone/>
              <a:defRPr sz="1400"/>
            </a:lvl1pPr>
          </a:lstStyle>
          <a:p>
            <a:pPr lvl="0"/>
            <a:r>
              <a:rPr lang="en-US" dirty="0"/>
              <a:t>Project 2</a:t>
            </a:r>
          </a:p>
          <a:p>
            <a:pPr lvl="0"/>
            <a:r>
              <a:rPr lang="en-US" sz="1400" dirty="0"/>
              <a:t>Short description…</a:t>
            </a:r>
            <a:endParaRPr lang="en-US" dirty="0"/>
          </a:p>
        </p:txBody>
      </p:sp>
      <p:sp>
        <p:nvSpPr>
          <p:cNvPr id="25" name="Picture Placeholder 4"/>
          <p:cNvSpPr>
            <a:spLocks noGrp="1"/>
          </p:cNvSpPr>
          <p:nvPr>
            <p:ph type="pic" sz="quarter" idx="36"/>
          </p:nvPr>
        </p:nvSpPr>
        <p:spPr>
          <a:xfrm>
            <a:off x="6132308" y="2084851"/>
            <a:ext cx="2544233" cy="2592221"/>
          </a:xfrm>
        </p:spPr>
        <p:txBody>
          <a:bodyPr/>
          <a:lstStyle/>
          <a:p>
            <a:endParaRPr lang="en-US" dirty="0"/>
          </a:p>
        </p:txBody>
      </p:sp>
      <p:sp>
        <p:nvSpPr>
          <p:cNvPr id="26" name="Text Placeholder 4"/>
          <p:cNvSpPr>
            <a:spLocks noGrp="1"/>
          </p:cNvSpPr>
          <p:nvPr>
            <p:ph type="body" sz="quarter" idx="37" hasCustomPrompt="1"/>
          </p:nvPr>
        </p:nvSpPr>
        <p:spPr>
          <a:xfrm>
            <a:off x="6131365" y="4796344"/>
            <a:ext cx="2542116" cy="1200149"/>
          </a:xfrm>
          <a:solidFill>
            <a:srgbClr val="56B2F6"/>
          </a:solidFill>
        </p:spPr>
        <p:txBody>
          <a:bodyPr/>
          <a:lstStyle>
            <a:lvl1pPr marL="0" indent="0">
              <a:buNone/>
              <a:defRPr sz="1400"/>
            </a:lvl1pPr>
          </a:lstStyle>
          <a:p>
            <a:pPr lvl="0"/>
            <a:r>
              <a:rPr lang="en-US" dirty="0"/>
              <a:t>Project 3</a:t>
            </a:r>
          </a:p>
          <a:p>
            <a:pPr lvl="0"/>
            <a:r>
              <a:rPr lang="en-US" sz="1400" dirty="0"/>
              <a:t>Short description…</a:t>
            </a:r>
            <a:endParaRPr lang="en-US" dirty="0"/>
          </a:p>
        </p:txBody>
      </p:sp>
      <p:sp>
        <p:nvSpPr>
          <p:cNvPr id="27" name="Picture Placeholder 4"/>
          <p:cNvSpPr>
            <a:spLocks noGrp="1"/>
          </p:cNvSpPr>
          <p:nvPr>
            <p:ph type="pic" sz="quarter" idx="38"/>
          </p:nvPr>
        </p:nvSpPr>
        <p:spPr>
          <a:xfrm>
            <a:off x="8841412" y="2084851"/>
            <a:ext cx="2544233" cy="2592221"/>
          </a:xfrm>
        </p:spPr>
        <p:txBody>
          <a:bodyPr/>
          <a:lstStyle/>
          <a:p>
            <a:endParaRPr lang="en-US" dirty="0"/>
          </a:p>
        </p:txBody>
      </p:sp>
      <p:sp>
        <p:nvSpPr>
          <p:cNvPr id="28" name="Text Placeholder 4"/>
          <p:cNvSpPr>
            <a:spLocks noGrp="1"/>
          </p:cNvSpPr>
          <p:nvPr>
            <p:ph type="body" sz="quarter" idx="39" hasCustomPrompt="1"/>
          </p:nvPr>
        </p:nvSpPr>
        <p:spPr>
          <a:xfrm>
            <a:off x="8840469" y="4796344"/>
            <a:ext cx="2542116" cy="1200149"/>
          </a:xfrm>
          <a:solidFill>
            <a:srgbClr val="56B2F6"/>
          </a:solidFill>
        </p:spPr>
        <p:txBody>
          <a:bodyPr/>
          <a:lstStyle>
            <a:lvl1pPr marL="0" indent="0">
              <a:buNone/>
              <a:defRPr sz="1400"/>
            </a:lvl1pPr>
          </a:lstStyle>
          <a:p>
            <a:pPr lvl="0"/>
            <a:r>
              <a:rPr lang="en-US" dirty="0"/>
              <a:t>Project 4</a:t>
            </a:r>
          </a:p>
          <a:p>
            <a:pPr lvl="0"/>
            <a:r>
              <a:rPr lang="en-US" sz="1400" dirty="0"/>
              <a:t>Short description…</a:t>
            </a:r>
            <a:endParaRPr lang="en-US" dirty="0"/>
          </a:p>
        </p:txBody>
      </p:sp>
      <p:pic>
        <p:nvPicPr>
          <p:cNvPr id="20" name="Picture 4"/>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9160990" y="173568"/>
            <a:ext cx="1830804" cy="395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27178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3_Larg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a:defRPr sz="3733" baseline="0">
                <a:solidFill>
                  <a:schemeClr val="bg1"/>
                </a:solidFill>
                <a:latin typeface="Segoe UI" panose="020B0502040204020203" pitchFamily="34" charset="0"/>
                <a:ea typeface="Segoe UI" panose="020B0502040204020203" pitchFamily="34" charset="0"/>
                <a:cs typeface="Segoe UI" panose="020B0502040204020203" pitchFamily="34" charset="0"/>
              </a:defRPr>
            </a:lvl1pPr>
          </a:lstStyle>
          <a:p>
            <a:r>
              <a:rPr lang="en-US" dirty="0"/>
              <a:t>Content Title</a:t>
            </a:r>
            <a:endParaRPr lang="pl-PL" dirty="0"/>
          </a:p>
        </p:txBody>
      </p:sp>
      <p:sp>
        <p:nvSpPr>
          <p:cNvPr id="5" name="Footer Placeholder 4"/>
          <p:cNvSpPr>
            <a:spLocks noGrp="1"/>
          </p:cNvSpPr>
          <p:nvPr>
            <p:ph type="ftr" sz="quarter" idx="11"/>
          </p:nvPr>
        </p:nvSpPr>
        <p:spPr>
          <a:xfrm>
            <a:off x="3456517" y="6182785"/>
            <a:ext cx="5232400" cy="366183"/>
          </a:xfrm>
          <a:prstGeom prst="rect">
            <a:avLst/>
          </a:prstGeom>
        </p:spPr>
        <p:txBody>
          <a:bodyPr/>
          <a:lstStyle>
            <a:lvl1pPr>
              <a:defRPr>
                <a:latin typeface="Segoe UI" panose="020B0502040204020203" pitchFamily="34" charset="0"/>
                <a:cs typeface="Segoe UI" panose="020B0502040204020203" pitchFamily="34" charset="0"/>
              </a:defRPr>
            </a:lvl1pPr>
          </a:lstStyle>
          <a:p>
            <a:pPr>
              <a:defRPr/>
            </a:pPr>
            <a:r>
              <a:rPr lang="pl-PL"/>
              <a:t>iriss.com</a:t>
            </a:r>
          </a:p>
        </p:txBody>
      </p:sp>
      <p:pic>
        <p:nvPicPr>
          <p:cNvPr id="7" name="Picture 4"/>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9160990" y="173568"/>
            <a:ext cx="1830804" cy="395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userDrawn="1"/>
        </p:nvSpPr>
        <p:spPr>
          <a:xfrm>
            <a:off x="8688918" y="0"/>
            <a:ext cx="143933" cy="7387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sz="2400">
              <a:latin typeface="Segoe UI" panose="020B0502040204020203" pitchFamily="34" charset="0"/>
              <a:cs typeface="Segoe UI" panose="020B0502040204020203" pitchFamily="34" charset="0"/>
            </a:endParaRPr>
          </a:p>
        </p:txBody>
      </p:sp>
      <p:sp>
        <p:nvSpPr>
          <p:cNvPr id="21" name="Content Placeholder 20"/>
          <p:cNvSpPr>
            <a:spLocks noGrp="1"/>
          </p:cNvSpPr>
          <p:nvPr>
            <p:ph sz="quarter" idx="33" hasCustomPrompt="1"/>
          </p:nvPr>
        </p:nvSpPr>
        <p:spPr>
          <a:xfrm>
            <a:off x="768351" y="2036234"/>
            <a:ext cx="10608733" cy="3985684"/>
          </a:xfrm>
        </p:spPr>
        <p:txBody>
          <a:bodyPr/>
          <a:lstStyle>
            <a:lvl1pPr>
              <a:defRPr baseline="0"/>
            </a:lvl1pPr>
          </a:lstStyle>
          <a:p>
            <a:pPr lvl="0"/>
            <a:r>
              <a:rPr lang="en-US" dirty="0"/>
              <a:t>Use this area for picture, table, chart, smart art or video</a:t>
            </a:r>
          </a:p>
        </p:txBody>
      </p:sp>
    </p:spTree>
    <p:extLst>
      <p:ext uri="{BB962C8B-B14F-4D97-AF65-F5344CB8AC3E}">
        <p14:creationId xmlns:p14="http://schemas.microsoft.com/office/powerpoint/2010/main" val="428864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BF3CD6D-E675-4DEE-90AA-1498F378C643}" type="datetime1">
              <a:rPr lang="en-US" smtClean="0"/>
              <a:t>1/21/2022</a:t>
            </a:fld>
            <a:endParaRPr lang="en-US"/>
          </a:p>
        </p:txBody>
      </p:sp>
      <p:sp>
        <p:nvSpPr>
          <p:cNvPr id="5" name="Footer Placeholder 4"/>
          <p:cNvSpPr>
            <a:spLocks noGrp="1"/>
          </p:cNvSpPr>
          <p:nvPr>
            <p:ph type="ftr" sz="quarter" idx="11"/>
          </p:nvPr>
        </p:nvSpPr>
        <p:spPr/>
        <p:txBody>
          <a:bodyPr/>
          <a:lstStyle/>
          <a:p>
            <a:r>
              <a:rPr lang="en-US"/>
              <a:t>Level 1 Infrared Thermographer  ©2017 IRISS SMART </a:t>
            </a:r>
          </a:p>
        </p:txBody>
      </p:sp>
      <p:sp>
        <p:nvSpPr>
          <p:cNvPr id="6" name="Slide Number Placeholder 5"/>
          <p:cNvSpPr>
            <a:spLocks noGrp="1"/>
          </p:cNvSpPr>
          <p:nvPr>
            <p:ph type="sldNum" sz="quarter" idx="12"/>
          </p:nvPr>
        </p:nvSpPr>
        <p:spPr/>
        <p:txBody>
          <a:bodyPr/>
          <a:lstStyle/>
          <a:p>
            <a:fld id="{158F0C37-8291-4C41-A6B0-6B4E3727BC67}" type="slidenum">
              <a:rPr lang="en-US" smtClean="0"/>
              <a:t>‹#›</a:t>
            </a:fld>
            <a:endParaRPr lang="en-US"/>
          </a:p>
        </p:txBody>
      </p:sp>
    </p:spTree>
    <p:extLst>
      <p:ext uri="{BB962C8B-B14F-4D97-AF65-F5344CB8AC3E}">
        <p14:creationId xmlns:p14="http://schemas.microsoft.com/office/powerpoint/2010/main" val="391960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27772C-383F-4438-A5D0-454C282F3495}"/>
              </a:ext>
            </a:extLst>
          </p:cNvPr>
          <p:cNvSpPr>
            <a:spLocks noGrp="1"/>
          </p:cNvSpPr>
          <p:nvPr>
            <p:ph type="dt" sz="half" idx="10"/>
          </p:nvPr>
        </p:nvSpPr>
        <p:spPr>
          <a:xfrm>
            <a:off x="338138" y="6597508"/>
            <a:ext cx="2593385" cy="245000"/>
          </a:xfrm>
        </p:spPr>
        <p:txBody>
          <a:bodyPr/>
          <a:lstStyle/>
          <a:p>
            <a:fld id="{9FD93DB3-74D7-468B-9361-FF607ABF404F}" type="datetime1">
              <a:rPr lang="en-US" smtClean="0">
                <a:solidFill>
                  <a:schemeClr val="tx2">
                    <a:lumMod val="60000"/>
                    <a:lumOff val="40000"/>
                  </a:schemeClr>
                </a:solidFill>
              </a:rPr>
              <a:t>1/21/2022</a:t>
            </a:fld>
            <a:endParaRPr lang="en-US" dirty="0">
              <a:solidFill>
                <a:schemeClr val="tx2">
                  <a:lumMod val="60000"/>
                  <a:lumOff val="40000"/>
                </a:schemeClr>
              </a:solidFill>
            </a:endParaRPr>
          </a:p>
        </p:txBody>
      </p:sp>
      <p:sp>
        <p:nvSpPr>
          <p:cNvPr id="3" name="Footer Placeholder 2">
            <a:extLst>
              <a:ext uri="{FF2B5EF4-FFF2-40B4-BE49-F238E27FC236}">
                <a16:creationId xmlns:a16="http://schemas.microsoft.com/office/drawing/2014/main" id="{8F50AB0F-F289-4C14-871F-EF64CC3F87E1}"/>
              </a:ext>
            </a:extLst>
          </p:cNvPr>
          <p:cNvSpPr>
            <a:spLocks noGrp="1"/>
          </p:cNvSpPr>
          <p:nvPr>
            <p:ph type="ftr" sz="quarter" idx="11"/>
          </p:nvPr>
        </p:nvSpPr>
        <p:spPr>
          <a:xfrm>
            <a:off x="4038600" y="6597509"/>
            <a:ext cx="4114800" cy="245000"/>
          </a:xfrm>
        </p:spPr>
        <p:txBody>
          <a:bodyPr/>
          <a:lstStyle/>
          <a:p>
            <a:r>
              <a:rPr lang="en-US" dirty="0">
                <a:solidFill>
                  <a:schemeClr val="tx2">
                    <a:lumMod val="60000"/>
                    <a:lumOff val="40000"/>
                  </a:schemeClr>
                </a:solidFill>
              </a:rPr>
              <a:t>Level 1 Infrared Thermographer  ©2017 IRISS SMART </a:t>
            </a:r>
          </a:p>
        </p:txBody>
      </p:sp>
      <p:sp>
        <p:nvSpPr>
          <p:cNvPr id="4" name="Slide Number Placeholder 3">
            <a:extLst>
              <a:ext uri="{FF2B5EF4-FFF2-40B4-BE49-F238E27FC236}">
                <a16:creationId xmlns:a16="http://schemas.microsoft.com/office/drawing/2014/main" id="{76B64390-2C25-486B-97F4-599A98C92DB6}"/>
              </a:ext>
            </a:extLst>
          </p:cNvPr>
          <p:cNvSpPr>
            <a:spLocks noGrp="1"/>
          </p:cNvSpPr>
          <p:nvPr>
            <p:ph type="sldNum" sz="quarter" idx="12"/>
          </p:nvPr>
        </p:nvSpPr>
        <p:spPr>
          <a:xfrm>
            <a:off x="9423592" y="6597508"/>
            <a:ext cx="2743200" cy="245000"/>
          </a:xfrm>
        </p:spPr>
        <p:txBody>
          <a:bodyPr/>
          <a:lstStyle/>
          <a:p>
            <a:r>
              <a:rPr lang="en-US" dirty="0">
                <a:solidFill>
                  <a:schemeClr val="tx2">
                    <a:lumMod val="60000"/>
                    <a:lumOff val="40000"/>
                  </a:schemeClr>
                </a:solidFill>
              </a:rPr>
              <a:t>CAST 1-</a:t>
            </a:r>
            <a:fld id="{E743E11D-E0F1-4370-9D70-52CAB9357432}" type="slidenum">
              <a:rPr lang="en-US" smtClean="0">
                <a:solidFill>
                  <a:schemeClr val="tx2">
                    <a:lumMod val="60000"/>
                    <a:lumOff val="40000"/>
                  </a:schemeClr>
                </a:solidFill>
              </a:rPr>
              <a:pPr/>
              <a:t>‹#›</a:t>
            </a:fld>
            <a:endParaRPr lang="en-US" dirty="0">
              <a:solidFill>
                <a:schemeClr val="tx2">
                  <a:lumMod val="60000"/>
                  <a:lumOff val="40000"/>
                </a:schemeClr>
              </a:solidFill>
            </a:endParaRPr>
          </a:p>
        </p:txBody>
      </p:sp>
    </p:spTree>
    <p:extLst>
      <p:ext uri="{BB962C8B-B14F-4D97-AF65-F5344CB8AC3E}">
        <p14:creationId xmlns:p14="http://schemas.microsoft.com/office/powerpoint/2010/main" val="445457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0A56595-6F54-4982-ADB4-2AF0F8022809}" type="datetime1">
              <a:rPr lang="en-US" smtClean="0"/>
              <a:t>1/21/2022</a:t>
            </a:fld>
            <a:endParaRPr lang="en-US"/>
          </a:p>
        </p:txBody>
      </p:sp>
      <p:sp>
        <p:nvSpPr>
          <p:cNvPr id="4" name="Footer Placeholder 3"/>
          <p:cNvSpPr>
            <a:spLocks noGrp="1"/>
          </p:cNvSpPr>
          <p:nvPr>
            <p:ph type="ftr" sz="quarter" idx="11"/>
          </p:nvPr>
        </p:nvSpPr>
        <p:spPr/>
        <p:txBody>
          <a:bodyPr/>
          <a:lstStyle/>
          <a:p>
            <a:r>
              <a:rPr lang="en-US"/>
              <a:t>Level 1 Infrared Thermographer  ©2017 IRISS SMART </a:t>
            </a:r>
          </a:p>
        </p:txBody>
      </p:sp>
      <p:sp>
        <p:nvSpPr>
          <p:cNvPr id="5" name="Slide Number Placeholder 4"/>
          <p:cNvSpPr>
            <a:spLocks noGrp="1"/>
          </p:cNvSpPr>
          <p:nvPr>
            <p:ph type="sldNum" sz="quarter" idx="12"/>
          </p:nvPr>
        </p:nvSpPr>
        <p:spPr/>
        <p:txBody>
          <a:bodyPr/>
          <a:lstStyle/>
          <a:p>
            <a:fld id="{158F0C37-8291-4C41-A6B0-6B4E3727BC67}" type="slidenum">
              <a:rPr lang="en-US" smtClean="0"/>
              <a:t>‹#›</a:t>
            </a:fld>
            <a:endParaRPr lang="en-US"/>
          </a:p>
        </p:txBody>
      </p:sp>
    </p:spTree>
    <p:extLst>
      <p:ext uri="{BB962C8B-B14F-4D97-AF65-F5344CB8AC3E}">
        <p14:creationId xmlns:p14="http://schemas.microsoft.com/office/powerpoint/2010/main" val="2836213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Larg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a:defRPr sz="3733" baseline="0">
                <a:solidFill>
                  <a:schemeClr val="bg1"/>
                </a:solidFill>
                <a:latin typeface="Segoe UI" panose="020B0502040204020203" pitchFamily="34" charset="0"/>
                <a:ea typeface="Segoe UI" panose="020B0502040204020203" pitchFamily="34" charset="0"/>
                <a:cs typeface="Segoe UI" panose="020B0502040204020203" pitchFamily="34" charset="0"/>
              </a:defRPr>
            </a:lvl1pPr>
          </a:lstStyle>
          <a:p>
            <a:r>
              <a:rPr lang="en-US" dirty="0"/>
              <a:t>Content Title</a:t>
            </a:r>
            <a:endParaRPr lang="pl-PL" dirty="0"/>
          </a:p>
        </p:txBody>
      </p:sp>
      <p:sp>
        <p:nvSpPr>
          <p:cNvPr id="6" name="Slide Number Placeholder 5"/>
          <p:cNvSpPr>
            <a:spLocks noGrp="1"/>
          </p:cNvSpPr>
          <p:nvPr>
            <p:ph type="sldNum" sz="quarter" idx="12"/>
          </p:nvPr>
        </p:nvSpPr>
        <p:spPr>
          <a:xfrm>
            <a:off x="10176935" y="6182787"/>
            <a:ext cx="1200151" cy="366183"/>
          </a:xfrm>
          <a:prstGeom prst="rect">
            <a:avLst/>
          </a:prstGeom>
        </p:spPr>
        <p:txBody>
          <a:bodyPr/>
          <a:lstStyle>
            <a:lvl1pPr>
              <a:defRPr>
                <a:latin typeface="Segoe UI" panose="020B0502040204020203" pitchFamily="34" charset="0"/>
                <a:cs typeface="Segoe UI" panose="020B0502040204020203" pitchFamily="34" charset="0"/>
              </a:defRPr>
            </a:lvl1pPr>
          </a:lstStyle>
          <a:p>
            <a:fld id="{399BE070-0FF3-4D55-9979-013262B19061}" type="slidenum">
              <a:rPr lang="pl-PL" smtClean="0"/>
              <a:pPr/>
              <a:t>‹#›</a:t>
            </a:fld>
            <a:endParaRPr lang="pl-PL"/>
          </a:p>
        </p:txBody>
      </p:sp>
      <p:sp>
        <p:nvSpPr>
          <p:cNvPr id="21" name="Content Placeholder 20"/>
          <p:cNvSpPr>
            <a:spLocks noGrp="1"/>
          </p:cNvSpPr>
          <p:nvPr>
            <p:ph sz="quarter" idx="33" hasCustomPrompt="1"/>
          </p:nvPr>
        </p:nvSpPr>
        <p:spPr>
          <a:xfrm>
            <a:off x="768352" y="2036234"/>
            <a:ext cx="10608733" cy="3985684"/>
          </a:xfrm>
        </p:spPr>
        <p:txBody>
          <a:bodyPr/>
          <a:lstStyle>
            <a:lvl1pPr>
              <a:defRPr baseline="0"/>
            </a:lvl1pPr>
          </a:lstStyle>
          <a:p>
            <a:pPr lvl="0"/>
            <a:r>
              <a:rPr lang="en-US" dirty="0"/>
              <a:t>Use this area for picture, table, chart, smart art or video</a:t>
            </a:r>
          </a:p>
        </p:txBody>
      </p:sp>
      <p:sp>
        <p:nvSpPr>
          <p:cNvPr id="18" name="Text Placeholder 15"/>
          <p:cNvSpPr>
            <a:spLocks noGrp="1"/>
          </p:cNvSpPr>
          <p:nvPr>
            <p:ph type="body" sz="quarter" idx="32" hasCustomPrompt="1"/>
          </p:nvPr>
        </p:nvSpPr>
        <p:spPr>
          <a:xfrm>
            <a:off x="768353" y="158754"/>
            <a:ext cx="6254841" cy="410633"/>
          </a:xfrm>
        </p:spPr>
        <p:txBody>
          <a:bodyPr/>
          <a:lstStyle>
            <a:lvl1pPr marL="0" indent="0">
              <a:buNone/>
              <a:defRPr baseline="0"/>
            </a:lvl1pPr>
          </a:lstStyle>
          <a:p>
            <a:pPr lvl="0"/>
            <a:r>
              <a:rPr lang="en-US" dirty="0"/>
              <a:t>Chapter short description…</a:t>
            </a:r>
          </a:p>
        </p:txBody>
      </p:sp>
      <p:pic>
        <p:nvPicPr>
          <p:cNvPr id="15" name="Picture 4"/>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9160991" y="173570"/>
            <a:ext cx="1830804" cy="395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5638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 Images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8352" y="740835"/>
            <a:ext cx="10608733" cy="1200151"/>
          </a:xfrm>
        </p:spPr>
        <p:txBody>
          <a:bodyPr/>
          <a:lstStyle>
            <a:lvl1pPr>
              <a:defRPr/>
            </a:lvl1pPr>
          </a:lstStyle>
          <a:p>
            <a:r>
              <a:rPr lang="en-US" dirty="0"/>
              <a:t>Title</a:t>
            </a:r>
            <a:endParaRPr lang="pl-PL" dirty="0"/>
          </a:p>
        </p:txBody>
      </p:sp>
      <p:sp>
        <p:nvSpPr>
          <p:cNvPr id="12" name="Slide Number Placeholder 5"/>
          <p:cNvSpPr>
            <a:spLocks noGrp="1"/>
          </p:cNvSpPr>
          <p:nvPr>
            <p:ph type="sldNum" sz="quarter" idx="18"/>
          </p:nvPr>
        </p:nvSpPr>
        <p:spPr>
          <a:xfrm>
            <a:off x="10176935" y="6182787"/>
            <a:ext cx="1200151" cy="366183"/>
          </a:xfrm>
          <a:prstGeom prst="rect">
            <a:avLst/>
          </a:prstGeom>
        </p:spPr>
        <p:txBody>
          <a:bodyPr/>
          <a:lstStyle>
            <a:lvl1pPr>
              <a:defRPr/>
            </a:lvl1pPr>
          </a:lstStyle>
          <a:p>
            <a:fld id="{51A8A22F-A397-4435-A698-7B91508DEB2F}" type="slidenum">
              <a:rPr lang="pl-PL"/>
              <a:pPr/>
              <a:t>‹#›</a:t>
            </a:fld>
            <a:endParaRPr lang="pl-PL"/>
          </a:p>
        </p:txBody>
      </p:sp>
      <p:sp>
        <p:nvSpPr>
          <p:cNvPr id="21" name="Text Placeholder 15"/>
          <p:cNvSpPr>
            <a:spLocks noGrp="1"/>
          </p:cNvSpPr>
          <p:nvPr>
            <p:ph type="body" sz="quarter" idx="32" hasCustomPrompt="1"/>
          </p:nvPr>
        </p:nvSpPr>
        <p:spPr>
          <a:xfrm>
            <a:off x="768353" y="158754"/>
            <a:ext cx="6095735" cy="410633"/>
          </a:xfrm>
        </p:spPr>
        <p:txBody>
          <a:bodyPr/>
          <a:lstStyle>
            <a:lvl1pPr marL="0" indent="0">
              <a:buNone/>
              <a:defRPr baseline="0"/>
            </a:lvl1pPr>
          </a:lstStyle>
          <a:p>
            <a:pPr lvl="0"/>
            <a:r>
              <a:rPr lang="en-US" dirty="0"/>
              <a:t>Chapter short description…</a:t>
            </a:r>
          </a:p>
        </p:txBody>
      </p:sp>
      <p:sp>
        <p:nvSpPr>
          <p:cNvPr id="5" name="Picture Placeholder 4"/>
          <p:cNvSpPr>
            <a:spLocks noGrp="1"/>
          </p:cNvSpPr>
          <p:nvPr>
            <p:ph type="pic" sz="quarter" idx="33"/>
          </p:nvPr>
        </p:nvSpPr>
        <p:spPr>
          <a:xfrm>
            <a:off x="768353" y="2084920"/>
            <a:ext cx="2544233" cy="2592221"/>
          </a:xfrm>
        </p:spPr>
        <p:txBody>
          <a:bodyPr/>
          <a:lstStyle/>
          <a:p>
            <a:endParaRPr lang="en-US" dirty="0"/>
          </a:p>
        </p:txBody>
      </p:sp>
      <p:sp>
        <p:nvSpPr>
          <p:cNvPr id="22" name="Text Placeholder 4"/>
          <p:cNvSpPr>
            <a:spLocks noGrp="1"/>
          </p:cNvSpPr>
          <p:nvPr>
            <p:ph type="body" sz="quarter" idx="28" hasCustomPrompt="1"/>
          </p:nvPr>
        </p:nvSpPr>
        <p:spPr>
          <a:xfrm>
            <a:off x="767410" y="4796413"/>
            <a:ext cx="2542116" cy="1200149"/>
          </a:xfrm>
          <a:solidFill>
            <a:srgbClr val="56B2F6"/>
          </a:solidFill>
        </p:spPr>
        <p:txBody>
          <a:bodyPr/>
          <a:lstStyle>
            <a:lvl1pPr marL="0" indent="0">
              <a:buNone/>
              <a:defRPr sz="1400" baseline="0"/>
            </a:lvl1pPr>
          </a:lstStyle>
          <a:p>
            <a:pPr lvl="0"/>
            <a:r>
              <a:rPr lang="en-US" dirty="0"/>
              <a:t>Project 1</a:t>
            </a:r>
          </a:p>
          <a:p>
            <a:pPr lvl="0"/>
            <a:r>
              <a:rPr lang="en-US" sz="1400" dirty="0"/>
              <a:t>Short description…</a:t>
            </a:r>
            <a:endParaRPr lang="en-US" dirty="0"/>
          </a:p>
        </p:txBody>
      </p:sp>
      <p:sp>
        <p:nvSpPr>
          <p:cNvPr id="23" name="Picture Placeholder 4"/>
          <p:cNvSpPr>
            <a:spLocks noGrp="1"/>
          </p:cNvSpPr>
          <p:nvPr>
            <p:ph type="pic" sz="quarter" idx="34"/>
          </p:nvPr>
        </p:nvSpPr>
        <p:spPr>
          <a:xfrm>
            <a:off x="3476524" y="2084853"/>
            <a:ext cx="2544233" cy="2592221"/>
          </a:xfrm>
        </p:spPr>
        <p:txBody>
          <a:bodyPr/>
          <a:lstStyle/>
          <a:p>
            <a:endParaRPr lang="en-US" dirty="0"/>
          </a:p>
        </p:txBody>
      </p:sp>
      <p:sp>
        <p:nvSpPr>
          <p:cNvPr id="24" name="Text Placeholder 4"/>
          <p:cNvSpPr>
            <a:spLocks noGrp="1"/>
          </p:cNvSpPr>
          <p:nvPr>
            <p:ph type="body" sz="quarter" idx="35" hasCustomPrompt="1"/>
          </p:nvPr>
        </p:nvSpPr>
        <p:spPr>
          <a:xfrm>
            <a:off x="3475579" y="4796346"/>
            <a:ext cx="2542116" cy="1200149"/>
          </a:xfrm>
          <a:solidFill>
            <a:srgbClr val="56B2F6"/>
          </a:solidFill>
        </p:spPr>
        <p:txBody>
          <a:bodyPr/>
          <a:lstStyle>
            <a:lvl1pPr marL="0" indent="0">
              <a:buNone/>
              <a:defRPr sz="1400"/>
            </a:lvl1pPr>
          </a:lstStyle>
          <a:p>
            <a:pPr lvl="0"/>
            <a:r>
              <a:rPr lang="en-US" dirty="0"/>
              <a:t>Project 2</a:t>
            </a:r>
          </a:p>
          <a:p>
            <a:pPr lvl="0"/>
            <a:r>
              <a:rPr lang="en-US" sz="1400" dirty="0"/>
              <a:t>Short description…</a:t>
            </a:r>
            <a:endParaRPr lang="en-US" dirty="0"/>
          </a:p>
        </p:txBody>
      </p:sp>
      <p:sp>
        <p:nvSpPr>
          <p:cNvPr id="25" name="Picture Placeholder 4"/>
          <p:cNvSpPr>
            <a:spLocks noGrp="1"/>
          </p:cNvSpPr>
          <p:nvPr>
            <p:ph type="pic" sz="quarter" idx="36"/>
          </p:nvPr>
        </p:nvSpPr>
        <p:spPr>
          <a:xfrm>
            <a:off x="6132309" y="2084853"/>
            <a:ext cx="2544233" cy="2592221"/>
          </a:xfrm>
        </p:spPr>
        <p:txBody>
          <a:bodyPr/>
          <a:lstStyle/>
          <a:p>
            <a:endParaRPr lang="en-US" dirty="0"/>
          </a:p>
        </p:txBody>
      </p:sp>
      <p:sp>
        <p:nvSpPr>
          <p:cNvPr id="26" name="Text Placeholder 4"/>
          <p:cNvSpPr>
            <a:spLocks noGrp="1"/>
          </p:cNvSpPr>
          <p:nvPr>
            <p:ph type="body" sz="quarter" idx="37" hasCustomPrompt="1"/>
          </p:nvPr>
        </p:nvSpPr>
        <p:spPr>
          <a:xfrm>
            <a:off x="6131366" y="4796346"/>
            <a:ext cx="2542116" cy="1200149"/>
          </a:xfrm>
          <a:solidFill>
            <a:srgbClr val="56B2F6"/>
          </a:solidFill>
        </p:spPr>
        <p:txBody>
          <a:bodyPr/>
          <a:lstStyle>
            <a:lvl1pPr marL="0" indent="0">
              <a:buNone/>
              <a:defRPr sz="1400"/>
            </a:lvl1pPr>
          </a:lstStyle>
          <a:p>
            <a:pPr lvl="0"/>
            <a:r>
              <a:rPr lang="en-US" dirty="0"/>
              <a:t>Project 3</a:t>
            </a:r>
          </a:p>
          <a:p>
            <a:pPr lvl="0"/>
            <a:r>
              <a:rPr lang="en-US" sz="1400" dirty="0"/>
              <a:t>Short description…</a:t>
            </a:r>
            <a:endParaRPr lang="en-US" dirty="0"/>
          </a:p>
        </p:txBody>
      </p:sp>
      <p:sp>
        <p:nvSpPr>
          <p:cNvPr id="27" name="Picture Placeholder 4"/>
          <p:cNvSpPr>
            <a:spLocks noGrp="1"/>
          </p:cNvSpPr>
          <p:nvPr>
            <p:ph type="pic" sz="quarter" idx="38"/>
          </p:nvPr>
        </p:nvSpPr>
        <p:spPr>
          <a:xfrm>
            <a:off x="8841413" y="2084853"/>
            <a:ext cx="2544233" cy="2592221"/>
          </a:xfrm>
        </p:spPr>
        <p:txBody>
          <a:bodyPr/>
          <a:lstStyle/>
          <a:p>
            <a:endParaRPr lang="en-US" dirty="0"/>
          </a:p>
        </p:txBody>
      </p:sp>
      <p:sp>
        <p:nvSpPr>
          <p:cNvPr id="28" name="Text Placeholder 4"/>
          <p:cNvSpPr>
            <a:spLocks noGrp="1"/>
          </p:cNvSpPr>
          <p:nvPr>
            <p:ph type="body" sz="quarter" idx="39" hasCustomPrompt="1"/>
          </p:nvPr>
        </p:nvSpPr>
        <p:spPr>
          <a:xfrm>
            <a:off x="8840470" y="4796346"/>
            <a:ext cx="2542116" cy="1200149"/>
          </a:xfrm>
          <a:solidFill>
            <a:srgbClr val="56B2F6"/>
          </a:solidFill>
        </p:spPr>
        <p:txBody>
          <a:bodyPr/>
          <a:lstStyle>
            <a:lvl1pPr marL="0" indent="0">
              <a:buNone/>
              <a:defRPr sz="1400"/>
            </a:lvl1pPr>
          </a:lstStyle>
          <a:p>
            <a:pPr lvl="0"/>
            <a:r>
              <a:rPr lang="en-US" dirty="0"/>
              <a:t>Project 4</a:t>
            </a:r>
          </a:p>
          <a:p>
            <a:pPr lvl="0"/>
            <a:r>
              <a:rPr lang="en-US" sz="1400" dirty="0"/>
              <a:t>Short description…</a:t>
            </a:r>
            <a:endParaRPr lang="en-US" dirty="0"/>
          </a:p>
        </p:txBody>
      </p:sp>
      <p:pic>
        <p:nvPicPr>
          <p:cNvPr id="20" name="Picture 4"/>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a:off x="9160991" y="173570"/>
            <a:ext cx="1830804" cy="395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8787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688BB7-9873-463D-895F-3498190DF1A9}" type="datetime1">
              <a:rPr lang="en-US" smtClean="0"/>
              <a:t>1/21/2022</a:t>
            </a:fld>
            <a:endParaRPr lang="en-US"/>
          </a:p>
        </p:txBody>
      </p:sp>
      <p:sp>
        <p:nvSpPr>
          <p:cNvPr id="3" name="Footer Placeholder 2"/>
          <p:cNvSpPr>
            <a:spLocks noGrp="1"/>
          </p:cNvSpPr>
          <p:nvPr>
            <p:ph type="ftr" sz="quarter" idx="11"/>
          </p:nvPr>
        </p:nvSpPr>
        <p:spPr/>
        <p:txBody>
          <a:bodyPr/>
          <a:lstStyle/>
          <a:p>
            <a:r>
              <a:rPr lang="en-US"/>
              <a:t>Level 1 Infrared Thermographer  ©2017 IRISS SMART </a:t>
            </a:r>
          </a:p>
        </p:txBody>
      </p:sp>
      <p:sp>
        <p:nvSpPr>
          <p:cNvPr id="4" name="Slide Number Placeholder 3"/>
          <p:cNvSpPr>
            <a:spLocks noGrp="1"/>
          </p:cNvSpPr>
          <p:nvPr>
            <p:ph type="sldNum" sz="quarter" idx="12"/>
          </p:nvPr>
        </p:nvSpPr>
        <p:spPr/>
        <p:txBody>
          <a:bodyPr/>
          <a:lstStyle/>
          <a:p>
            <a:fld id="{158F0C37-8291-4C41-A6B0-6B4E3727BC67}" type="slidenum">
              <a:rPr lang="en-US" smtClean="0"/>
              <a:t>‹#›</a:t>
            </a:fld>
            <a:endParaRPr lang="en-US"/>
          </a:p>
        </p:txBody>
      </p:sp>
    </p:spTree>
    <p:extLst>
      <p:ext uri="{BB962C8B-B14F-4D97-AF65-F5344CB8AC3E}">
        <p14:creationId xmlns:p14="http://schemas.microsoft.com/office/powerpoint/2010/main" val="2595208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A1A813-FC3C-4869-8FAA-B74EC20D1FB3}" type="datetime1">
              <a:rPr lang="en-US" smtClean="0"/>
              <a:t>1/21/2022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847AFC-78EB-4DDC-9A43-D9F0E0BD8F58}" type="slidenum">
              <a:rPr lang="en-US" smtClean="0"/>
              <a:t>‹#›</a:t>
            </a:fld>
            <a:endParaRPr lang="en-US"/>
          </a:p>
        </p:txBody>
      </p:sp>
      <p:pic>
        <p:nvPicPr>
          <p:cNvPr id="7" name="Picture 6"/>
          <p:cNvPicPr>
            <a:picLocks noChangeAspect="1"/>
          </p:cNvPicPr>
          <p:nvPr userDrawn="1"/>
        </p:nvPicPr>
        <p:blipFill>
          <a:blip r:embed="rId16">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494153080"/>
      </p:ext>
    </p:extLst>
  </p:cSld>
  <p:clrMap bg1="lt1" tx1="dk1" bg2="lt2" tx2="dk2" accent1="accent1" accent2="accent2" accent3="accent3" accent4="accent4" accent5="accent5" accent6="accent6" hlink="hlink" folHlink="folHlink"/>
  <p:sldLayoutIdLst>
    <p:sldLayoutId id="2147483664" r:id="rId1"/>
    <p:sldLayoutId id="2147483654" r:id="rId2"/>
    <p:sldLayoutId id="2147483653"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7609A5-71A1-4864-9B51-C8FD990F9CC8}" type="datetimeFigureOut">
              <a:rPr lang="en-US" smtClean="0"/>
              <a:t>1/21/2022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A4C8C3-26D9-4211-966B-E0B1E83E954A}" type="slidenum">
              <a:rPr lang="en-US" smtClean="0"/>
              <a:t>‹#›</a:t>
            </a:fld>
            <a:endParaRPr lang="en-US"/>
          </a:p>
        </p:txBody>
      </p:sp>
    </p:spTree>
    <p:extLst>
      <p:ext uri="{BB962C8B-B14F-4D97-AF65-F5344CB8AC3E}">
        <p14:creationId xmlns:p14="http://schemas.microsoft.com/office/powerpoint/2010/main" val="2999297910"/>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73" r:id="rId13"/>
    <p:sldLayoutId id="2147483871" r:id="rId14"/>
    <p:sldLayoutId id="2147483806" r:id="rId15"/>
    <p:sldLayoutId id="2147483808" r:id="rId16"/>
    <p:sldLayoutId id="2147483809" r:id="rId17"/>
    <p:sldLayoutId id="2147483811" r:id="rId18"/>
    <p:sldLayoutId id="2147483695" r:id="rId19"/>
    <p:sldLayoutId id="2147483874" r:id="rId20"/>
    <p:sldLayoutId id="2147483875"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6.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8.png"/><Relationship Id="rId5" Type="http://schemas.openxmlformats.org/officeDocument/2006/relationships/image" Target="../media/image15.jpe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7.png"/><Relationship Id="rId7" Type="http://schemas.openxmlformats.org/officeDocument/2006/relationships/image" Target="../media/image20.jpeg"/><Relationship Id="rId2" Type="http://schemas.openxmlformats.org/officeDocument/2006/relationships/slideLayout" Target="../slideLayouts/slideLayout26.xml"/><Relationship Id="rId1" Type="http://schemas.openxmlformats.org/officeDocument/2006/relationships/tags" Target="../tags/tag7.xml"/><Relationship Id="rId6" Type="http://schemas.openxmlformats.org/officeDocument/2006/relationships/image" Target="../media/image19.jpeg"/><Relationship Id="rId5" Type="http://schemas.openxmlformats.org/officeDocument/2006/relationships/image" Target="../media/image18.jpe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notesSlide" Target="../notesSlides/notesSlide12.xml"/><Relationship Id="rId7" Type="http://schemas.openxmlformats.org/officeDocument/2006/relationships/image" Target="../media/image25.jpeg"/><Relationship Id="rId2" Type="http://schemas.openxmlformats.org/officeDocument/2006/relationships/slideLayout" Target="../slideLayouts/slideLayout26.xml"/><Relationship Id="rId1" Type="http://schemas.openxmlformats.org/officeDocument/2006/relationships/tags" Target="../tags/tag8.xml"/><Relationship Id="rId6" Type="http://schemas.openxmlformats.org/officeDocument/2006/relationships/image" Target="../media/image24.jpeg"/><Relationship Id="rId5" Type="http://schemas.openxmlformats.org/officeDocument/2006/relationships/image" Target="../media/image23.jpeg"/><Relationship Id="rId10" Type="http://schemas.openxmlformats.org/officeDocument/2006/relationships/image" Target="../media/image8.png"/><Relationship Id="rId4" Type="http://schemas.openxmlformats.org/officeDocument/2006/relationships/image" Target="../media/image22.jpeg"/><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jpeg"/><Relationship Id="rId2" Type="http://schemas.openxmlformats.org/officeDocument/2006/relationships/notesSlide" Target="../notesSlides/notesSlide13.xml"/><Relationship Id="rId1" Type="http://schemas.openxmlformats.org/officeDocument/2006/relationships/slideLayout" Target="../slideLayouts/slideLayout26.xml"/><Relationship Id="rId6" Type="http://schemas.openxmlformats.org/officeDocument/2006/relationships/image" Target="../media/image31.jpeg"/><Relationship Id="rId5" Type="http://schemas.openxmlformats.org/officeDocument/2006/relationships/image" Target="../media/image30.jpeg"/><Relationship Id="rId10" Type="http://schemas.openxmlformats.org/officeDocument/2006/relationships/image" Target="../media/image8.png"/><Relationship Id="rId4" Type="http://schemas.openxmlformats.org/officeDocument/2006/relationships/image" Target="../media/image29.jpeg"/><Relationship Id="rId9" Type="http://schemas.microsoft.com/office/2007/relationships/hdphoto" Target="../media/hdphoto2.wdp"/></Relationships>
</file>

<file path=ppt/slides/_rels/slide1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notesSlide" Target="../notesSlides/notesSlide14.xml"/><Relationship Id="rId7" Type="http://schemas.openxmlformats.org/officeDocument/2006/relationships/image" Target="../media/image37.png"/><Relationship Id="rId2" Type="http://schemas.openxmlformats.org/officeDocument/2006/relationships/slideLayout" Target="../slideLayouts/slideLayout15.xml"/><Relationship Id="rId1" Type="http://schemas.openxmlformats.org/officeDocument/2006/relationships/tags" Target="../tags/tag9.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5.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26.xml"/><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9.xml"/><Relationship Id="rId1" Type="http://schemas.openxmlformats.org/officeDocument/2006/relationships/slideLayout" Target="../slideLayouts/slideLayout26.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26.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2.xml"/><Relationship Id="rId1" Type="http://schemas.openxmlformats.org/officeDocument/2006/relationships/slideLayout" Target="../slideLayouts/slideLayout26.xml"/><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26.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4.xml"/><Relationship Id="rId1" Type="http://schemas.openxmlformats.org/officeDocument/2006/relationships/slideLayout" Target="../slideLayouts/slideLayout26.xml"/><Relationship Id="rId5" Type="http://schemas.openxmlformats.org/officeDocument/2006/relationships/image" Target="../media/image51.svg"/><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5.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6.xml"/><Relationship Id="rId1" Type="http://schemas.openxmlformats.org/officeDocument/2006/relationships/tags" Target="../tags/tag10.xml"/><Relationship Id="rId4" Type="http://schemas.openxmlformats.org/officeDocument/2006/relationships/image" Target="../media/image53.jpeg"/></Relationships>
</file>

<file path=ppt/slides/_rels/slide28.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8.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notesSlide" Target="../notesSlides/notesSlide27.xml"/><Relationship Id="rId5" Type="http://schemas.openxmlformats.org/officeDocument/2006/relationships/slideLayout" Target="../slideLayouts/slideLayout26.xml"/><Relationship Id="rId4" Type="http://schemas.openxmlformats.org/officeDocument/2006/relationships/tags" Target="../tags/tag14.xml"/></Relationships>
</file>

<file path=ppt/slides/_rels/slide29.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8.xml"/><Relationship Id="rId1" Type="http://schemas.openxmlformats.org/officeDocument/2006/relationships/slideLayout" Target="../slideLayouts/slideLayout26.xml"/><Relationship Id="rId6" Type="http://schemas.openxmlformats.org/officeDocument/2006/relationships/image" Target="../media/image8.png"/><Relationship Id="rId5" Type="http://schemas.openxmlformats.org/officeDocument/2006/relationships/image" Target="../media/image56.png"/><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9.jpe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9.xml"/><Relationship Id="rId1" Type="http://schemas.openxmlformats.org/officeDocument/2006/relationships/slideLayout" Target="../slideLayouts/slideLayout26.xml"/><Relationship Id="rId6" Type="http://schemas.openxmlformats.org/officeDocument/2006/relationships/image" Target="../media/image8.png"/><Relationship Id="rId5" Type="http://schemas.openxmlformats.org/officeDocument/2006/relationships/image" Target="../media/image59.png"/><Relationship Id="rId4" Type="http://schemas.openxmlformats.org/officeDocument/2006/relationships/image" Target="../media/image58.png"/></Relationships>
</file>

<file path=ppt/slides/_rels/slide3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6.xml"/><Relationship Id="rId5" Type="http://schemas.openxmlformats.org/officeDocument/2006/relationships/image" Target="../media/image63.jpeg"/><Relationship Id="rId4" Type="http://schemas.openxmlformats.org/officeDocument/2006/relationships/image" Target="../media/image62.jpeg"/></Relationships>
</file>

<file path=ppt/slides/_rels/slide32.xml.rels><?xml version="1.0" encoding="UTF-8" standalone="yes"?>
<Relationships xmlns="http://schemas.openxmlformats.org/package/2006/relationships"><Relationship Id="rId3" Type="http://schemas.openxmlformats.org/officeDocument/2006/relationships/image" Target="../media/image46.jpeg"/><Relationship Id="rId7" Type="http://schemas.openxmlformats.org/officeDocument/2006/relationships/image" Target="../media/image51.svg"/><Relationship Id="rId2" Type="http://schemas.openxmlformats.org/officeDocument/2006/relationships/notesSlide" Target="../notesSlides/notesSlide30.xml"/><Relationship Id="rId1" Type="http://schemas.openxmlformats.org/officeDocument/2006/relationships/slideLayout" Target="../slideLayouts/slideLayout26.xml"/><Relationship Id="rId6" Type="http://schemas.openxmlformats.org/officeDocument/2006/relationships/image" Target="../media/image50.png"/><Relationship Id="rId5" Type="http://schemas.openxmlformats.org/officeDocument/2006/relationships/image" Target="../media/image65.svg"/><Relationship Id="rId4" Type="http://schemas.openxmlformats.org/officeDocument/2006/relationships/image" Target="../media/image64.png"/></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1.xml"/><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32.xml"/><Relationship Id="rId1" Type="http://schemas.openxmlformats.org/officeDocument/2006/relationships/slideLayout" Target="../slideLayouts/slideLayout26.xml"/><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6.xml"/><Relationship Id="rId1" Type="http://schemas.openxmlformats.org/officeDocument/2006/relationships/tags" Target="../tags/tag15.xml"/><Relationship Id="rId5" Type="http://schemas.openxmlformats.org/officeDocument/2006/relationships/image" Target="../media/image8.png"/><Relationship Id="rId4" Type="http://schemas.openxmlformats.org/officeDocument/2006/relationships/image" Target="../media/image67.jpeg"/></Relationships>
</file>

<file path=ppt/slides/_rels/slide3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8.png"/><Relationship Id="rId1" Type="http://schemas.openxmlformats.org/officeDocument/2006/relationships/slideLayout" Target="../slideLayouts/slideLayout33.xml"/><Relationship Id="rId4" Type="http://schemas.openxmlformats.org/officeDocument/2006/relationships/image" Target="../media/image69.png"/></Relationships>
</file>

<file path=ppt/slides/_rels/slide3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4.xml"/><Relationship Id="rId1" Type="http://schemas.openxmlformats.org/officeDocument/2006/relationships/slideLayout" Target="../slideLayouts/slideLayout34.xml"/><Relationship Id="rId5" Type="http://schemas.openxmlformats.org/officeDocument/2006/relationships/image" Target="../media/image69.png"/><Relationship Id="rId4" Type="http://schemas.microsoft.com/office/2007/relationships/hdphoto" Target="../media/hdphoto3.wdp"/></Relationships>
</file>

<file path=ppt/slides/_rels/slide3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8.png"/><Relationship Id="rId1" Type="http://schemas.openxmlformats.org/officeDocument/2006/relationships/slideLayout" Target="../slideLayouts/slideLayout20.xml"/><Relationship Id="rId5" Type="http://schemas.openxmlformats.org/officeDocument/2006/relationships/image" Target="../media/image70.png"/><Relationship Id="rId4" Type="http://schemas.openxmlformats.org/officeDocument/2006/relationships/image" Target="../media/image69.png"/></Relationships>
</file>

<file path=ppt/slides/_rels/slide3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8.png"/><Relationship Id="rId1" Type="http://schemas.openxmlformats.org/officeDocument/2006/relationships/slideLayout" Target="../slideLayouts/slideLayout20.xml"/><Relationship Id="rId5" Type="http://schemas.openxmlformats.org/officeDocument/2006/relationships/image" Target="../media/image70.png"/><Relationship Id="rId4" Type="http://schemas.openxmlformats.org/officeDocument/2006/relationships/image" Target="../media/image6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8.png"/><Relationship Id="rId1" Type="http://schemas.openxmlformats.org/officeDocument/2006/relationships/slideLayout" Target="../slideLayouts/slideLayout20.xml"/><Relationship Id="rId4" Type="http://schemas.openxmlformats.org/officeDocument/2006/relationships/image" Target="../media/image69.png"/></Relationships>
</file>

<file path=ppt/slides/_rels/slide4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8.png"/><Relationship Id="rId1" Type="http://schemas.openxmlformats.org/officeDocument/2006/relationships/slideLayout" Target="../slideLayouts/slideLayout31.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69.png"/></Relationships>
</file>

<file path=ppt/slides/_rels/slide4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35.xml"/><Relationship Id="rId1" Type="http://schemas.openxmlformats.org/officeDocument/2006/relationships/slideLayout" Target="../slideLayouts/slideLayout26.xml"/><Relationship Id="rId4" Type="http://schemas.openxmlformats.org/officeDocument/2006/relationships/image" Target="../media/image74.png"/></Relationships>
</file>

<file path=ppt/slides/_rels/slide43.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36.xml"/><Relationship Id="rId1" Type="http://schemas.openxmlformats.org/officeDocument/2006/relationships/slideLayout" Target="../slideLayouts/slideLayout26.xml"/><Relationship Id="rId4" Type="http://schemas.openxmlformats.org/officeDocument/2006/relationships/image" Target="../media/image44.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0.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6.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0.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6.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ndoor, floor&#10;&#10;Description generated with high confidence">
            <a:extLst>
              <a:ext uri="{FF2B5EF4-FFF2-40B4-BE49-F238E27FC236}">
                <a16:creationId xmlns:a16="http://schemas.microsoft.com/office/drawing/2014/main" id="{8390C25A-2A91-4CE3-8DA3-AA07C2216AB3}"/>
              </a:ext>
            </a:extLst>
          </p:cNvPr>
          <p:cNvPicPr>
            <a:picLocks noChangeAspect="1"/>
          </p:cNvPicPr>
          <p:nvPr/>
        </p:nvPicPr>
        <p:blipFill rotWithShape="1">
          <a:blip r:embed="rId3" cstate="screen">
            <a:alphaModFix amt="50000"/>
            <a:extLst>
              <a:ext uri="{28A0092B-C50C-407E-A947-70E740481C1C}">
                <a14:useLocalDpi xmlns:a14="http://schemas.microsoft.com/office/drawing/2010/main"/>
              </a:ext>
            </a:extLst>
          </a:blip>
          <a:srcRect/>
          <a:stretch/>
        </p:blipFill>
        <p:spPr>
          <a:xfrm>
            <a:off x="21" y="10"/>
            <a:ext cx="12191980" cy="6857989"/>
          </a:xfrm>
          <a:prstGeom prst="rect">
            <a:avLst/>
          </a:prstGeom>
        </p:spPr>
      </p:pic>
      <p:sp>
        <p:nvSpPr>
          <p:cNvPr id="12" name="Slide Number Placeholder 11">
            <a:extLst>
              <a:ext uri="{FF2B5EF4-FFF2-40B4-BE49-F238E27FC236}">
                <a16:creationId xmlns:a16="http://schemas.microsoft.com/office/drawing/2014/main" id="{0E189DDD-B773-4334-A444-082CDD54D6CA}"/>
              </a:ext>
            </a:extLst>
          </p:cNvPr>
          <p:cNvSpPr>
            <a:spLocks noGrp="1"/>
          </p:cNvSpPr>
          <p:nvPr>
            <p:ph type="sldNum" sz="quarter" idx="4294967295"/>
          </p:nvPr>
        </p:nvSpPr>
        <p:spPr>
          <a:xfrm>
            <a:off x="9448800" y="6356350"/>
            <a:ext cx="2743200" cy="365125"/>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defRPr/>
            </a:pPr>
            <a:fld id="{158F0C37-8291-4C41-A6B0-6B4E3727BC67}" type="slidenum">
              <a:rPr lang="en-US" smtClean="0"/>
              <a:pPr>
                <a:spcAft>
                  <a:spcPts val="600"/>
                </a:spcAft>
                <a:defRPr/>
              </a:pPr>
              <a:t>1</a:t>
            </a:fld>
            <a:endParaRPr lang="en-US">
              <a:solidFill>
                <a:srgbClr val="FFFFFF"/>
              </a:solidFill>
              <a:latin typeface="Calibri" panose="020F0502020204030204"/>
            </a:endParaRPr>
          </a:p>
        </p:txBody>
      </p:sp>
      <p:sp>
        <p:nvSpPr>
          <p:cNvPr id="14" name="TextBox 13">
            <a:extLst>
              <a:ext uri="{FF2B5EF4-FFF2-40B4-BE49-F238E27FC236}">
                <a16:creationId xmlns:a16="http://schemas.microsoft.com/office/drawing/2014/main" id="{3734E357-C1D1-416C-8C3B-9F408813E6FA}"/>
              </a:ext>
            </a:extLst>
          </p:cNvPr>
          <p:cNvSpPr txBox="1"/>
          <p:nvPr/>
        </p:nvSpPr>
        <p:spPr>
          <a:xfrm>
            <a:off x="228600" y="3258502"/>
            <a:ext cx="11582400" cy="3447098"/>
          </a:xfrm>
          <a:prstGeom prst="rect">
            <a:avLst/>
          </a:prstGeom>
          <a:noFill/>
        </p:spPr>
        <p:txBody>
          <a:bodyPr wrap="square" rtlCol="0">
            <a:spAutoFit/>
          </a:bodyPr>
          <a:lstStyle/>
          <a:p>
            <a:pPr algn="ctr"/>
            <a:r>
              <a:rPr lang="en-US" sz="4400" b="1" dirty="0">
                <a:latin typeface="Segoe UI" panose="020B0502040204020203" pitchFamily="34" charset="0"/>
                <a:cs typeface="Segoe UI" panose="020B0502040204020203" pitchFamily="34" charset="0"/>
              </a:rPr>
              <a:t>Condition Based Strategies for Electrical Asset Reliability</a:t>
            </a:r>
          </a:p>
          <a:p>
            <a:pPr algn="ctr"/>
            <a:endParaRPr lang="en-US" sz="2800" b="1" dirty="0">
              <a:latin typeface="Segoe UI" panose="020B0502040204020203" pitchFamily="34" charset="0"/>
              <a:cs typeface="Segoe UI" panose="020B0502040204020203" pitchFamily="34" charset="0"/>
            </a:endParaRPr>
          </a:p>
          <a:p>
            <a:pPr algn="ctr"/>
            <a:endParaRPr lang="en-US" sz="2800" b="1" dirty="0">
              <a:latin typeface="Segoe UI" panose="020B0502040204020203" pitchFamily="34" charset="0"/>
              <a:cs typeface="Segoe UI" panose="020B0502040204020203" pitchFamily="34" charset="0"/>
            </a:endParaRPr>
          </a:p>
          <a:p>
            <a:pPr algn="ctr"/>
            <a:endParaRPr lang="en-US" sz="2800" b="1" dirty="0">
              <a:latin typeface="Segoe UI" panose="020B0502040204020203" pitchFamily="34" charset="0"/>
              <a:cs typeface="Segoe UI" panose="020B0502040204020203" pitchFamily="34" charset="0"/>
            </a:endParaRPr>
          </a:p>
          <a:p>
            <a:pPr algn="ctr"/>
            <a:endParaRPr lang="en-US" sz="2800" b="1" dirty="0">
              <a:latin typeface="Segoe UI" panose="020B0502040204020203" pitchFamily="34" charset="0"/>
              <a:cs typeface="Segoe UI" panose="020B0502040204020203" pitchFamily="34" charset="0"/>
            </a:endParaRPr>
          </a:p>
          <a:p>
            <a:pPr algn="ctr"/>
            <a:r>
              <a:rPr lang="en-US" b="1" dirty="0">
                <a:latin typeface="Segoe UI" panose="020B0502040204020203" pitchFamily="34" charset="0"/>
                <a:cs typeface="Segoe UI" panose="020B0502040204020203" pitchFamily="34" charset="0"/>
              </a:rPr>
              <a:t>Martin Robinson, CEO IRISS Group.</a:t>
            </a:r>
          </a:p>
        </p:txBody>
      </p:sp>
      <p:pic>
        <p:nvPicPr>
          <p:cNvPr id="6" name="Picture 5">
            <a:extLst>
              <a:ext uri="{FF2B5EF4-FFF2-40B4-BE49-F238E27FC236}">
                <a16:creationId xmlns:a16="http://schemas.microsoft.com/office/drawing/2014/main" id="{B92DBB4A-719A-41B1-8067-5B50CA4543E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448800" y="152400"/>
            <a:ext cx="2574285" cy="533400"/>
          </a:xfrm>
          <a:prstGeom prst="rect">
            <a:avLst/>
          </a:prstGeom>
        </p:spPr>
      </p:pic>
    </p:spTree>
    <p:extLst>
      <p:ext uri="{BB962C8B-B14F-4D97-AF65-F5344CB8AC3E}">
        <p14:creationId xmlns:p14="http://schemas.microsoft.com/office/powerpoint/2010/main" val="1286968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AA33F9E-CB06-4600-BFE3-9DF7653C717E}"/>
              </a:ext>
            </a:extLst>
          </p:cNvPr>
          <p:cNvSpPr/>
          <p:nvPr>
            <p:custDataLst>
              <p:tags r:id="rId1"/>
            </p:custDataLst>
          </p:nvPr>
        </p:nvSpPr>
        <p:spPr>
          <a:xfrm>
            <a:off x="164282" y="609600"/>
            <a:ext cx="11879558" cy="6224781"/>
          </a:xfrm>
          <a:prstGeom prst="rect">
            <a:avLst/>
          </a:prstGeom>
        </p:spPr>
        <p:txBody>
          <a:bodyPr wrap="square">
            <a:spAutoFit/>
          </a:bodyPr>
          <a:lstStyle/>
          <a:p>
            <a:pPr eaLnBrk="1" hangingPunct="1">
              <a:defRPr/>
            </a:pPr>
            <a:endParaRPr lang="en-US" sz="800" i="1" dirty="0"/>
          </a:p>
          <a:p>
            <a:pPr>
              <a:defRPr/>
            </a:pPr>
            <a:r>
              <a:rPr lang="en-US" sz="2800" i="1" dirty="0"/>
              <a:t>The term CAST refers to a “Data Driven Risk Based 100% Surveillance Repair” maintenance model that utilizes condition based monitoring technologies to inspect electrical distribution assets. These surveillance and inspection methods determine the condition of the individual asset or system being inspected and include but are not limited to:</a:t>
            </a:r>
          </a:p>
          <a:p>
            <a:pPr>
              <a:defRPr/>
            </a:pPr>
            <a:endParaRPr lang="en-US" sz="1050" i="1" dirty="0"/>
          </a:p>
          <a:p>
            <a:pPr marL="457200" indent="687388">
              <a:buFont typeface="Arial" panose="020B0604020202020204" pitchFamily="34" charset="0"/>
              <a:buChar char="•"/>
              <a:defRPr/>
            </a:pPr>
            <a:r>
              <a:rPr lang="en-US" sz="2400" b="1" i="1" dirty="0"/>
              <a:t>Infrared Thermography</a:t>
            </a:r>
          </a:p>
          <a:p>
            <a:pPr marL="457200" indent="687388">
              <a:buFont typeface="Arial" panose="020B0604020202020204" pitchFamily="34" charset="0"/>
              <a:buChar char="•"/>
              <a:defRPr/>
            </a:pPr>
            <a:r>
              <a:rPr lang="en-US" sz="2400" b="1" i="1" dirty="0"/>
              <a:t>Airborne Ultrasound</a:t>
            </a:r>
          </a:p>
          <a:p>
            <a:pPr marL="457200" indent="687388">
              <a:buFont typeface="Arial" panose="020B0604020202020204" pitchFamily="34" charset="0"/>
              <a:buChar char="•"/>
              <a:defRPr/>
            </a:pPr>
            <a:r>
              <a:rPr lang="en-US" sz="2400" b="1" i="1" dirty="0"/>
              <a:t>Motor Current Analysis</a:t>
            </a:r>
          </a:p>
          <a:p>
            <a:pPr marL="457200" indent="687388">
              <a:buFont typeface="Arial" panose="020B0604020202020204" pitchFamily="34" charset="0"/>
              <a:buChar char="•"/>
              <a:defRPr/>
            </a:pPr>
            <a:r>
              <a:rPr lang="en-US" sz="2400" b="1" i="1" dirty="0"/>
              <a:t>Partial Discharge Testing</a:t>
            </a:r>
          </a:p>
          <a:p>
            <a:pPr marL="457200" indent="687388">
              <a:buFont typeface="Arial" panose="020B0604020202020204" pitchFamily="34" charset="0"/>
              <a:buChar char="•"/>
              <a:defRPr/>
            </a:pPr>
            <a:r>
              <a:rPr lang="en-US" sz="2400" b="1" i="1" dirty="0"/>
              <a:t>Power Quality Analysis</a:t>
            </a:r>
          </a:p>
          <a:p>
            <a:pPr marL="457200" indent="687388">
              <a:buFont typeface="Arial" panose="020B0604020202020204" pitchFamily="34" charset="0"/>
              <a:buChar char="•"/>
              <a:defRPr/>
            </a:pPr>
            <a:r>
              <a:rPr lang="en-US" sz="2400" b="1" i="1" dirty="0"/>
              <a:t>Ultraviolet “Corona” Imaging</a:t>
            </a:r>
          </a:p>
          <a:p>
            <a:pPr marL="457200" indent="687388">
              <a:buFont typeface="Arial" panose="020B0604020202020204" pitchFamily="34" charset="0"/>
              <a:buChar char="•"/>
              <a:defRPr/>
            </a:pPr>
            <a:r>
              <a:rPr lang="en-US" sz="2400" b="1" i="1" dirty="0"/>
              <a:t>Vibration Analysis</a:t>
            </a:r>
          </a:p>
          <a:p>
            <a:pPr marL="457200" indent="687388">
              <a:buFont typeface="Arial" panose="020B0604020202020204" pitchFamily="34" charset="0"/>
              <a:buChar char="•"/>
              <a:defRPr/>
            </a:pPr>
            <a:r>
              <a:rPr lang="en-US" sz="2400" b="1" i="1" dirty="0"/>
              <a:t>Alignment Testing</a:t>
            </a:r>
          </a:p>
          <a:p>
            <a:pPr marL="457200" indent="687388">
              <a:buFont typeface="Arial" panose="020B0604020202020204" pitchFamily="34" charset="0"/>
              <a:buChar char="•"/>
              <a:defRPr/>
            </a:pPr>
            <a:r>
              <a:rPr lang="en-US" sz="2400" b="1" i="1" dirty="0"/>
              <a:t>Oil Analysis</a:t>
            </a:r>
          </a:p>
          <a:p>
            <a:pPr marL="457200" indent="687388">
              <a:buFont typeface="Arial" panose="020B0604020202020204" pitchFamily="34" charset="0"/>
              <a:buChar char="•"/>
              <a:defRPr/>
            </a:pPr>
            <a:r>
              <a:rPr lang="en-US" sz="2400" b="1" i="1" dirty="0"/>
              <a:t>Visual Inspections</a:t>
            </a:r>
            <a:endParaRPr lang="en-US" sz="2400" i="1" dirty="0"/>
          </a:p>
        </p:txBody>
      </p:sp>
      <p:sp>
        <p:nvSpPr>
          <p:cNvPr id="8" name="Rectangle 4">
            <a:extLst>
              <a:ext uri="{FF2B5EF4-FFF2-40B4-BE49-F238E27FC236}">
                <a16:creationId xmlns:a16="http://schemas.microsoft.com/office/drawing/2014/main" id="{DB4C494D-D765-4441-A1F5-1591D1E8FE76}"/>
              </a:ext>
            </a:extLst>
          </p:cNvPr>
          <p:cNvSpPr txBox="1">
            <a:spLocks noChangeArrowheads="1"/>
          </p:cNvSpPr>
          <p:nvPr>
            <p:custDataLst>
              <p:tags r:id="rId2"/>
            </p:custDataLst>
          </p:nvPr>
        </p:nvSpPr>
        <p:spPr>
          <a:xfrm>
            <a:off x="76817" y="81635"/>
            <a:ext cx="9781415" cy="66976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nSpc>
                <a:spcPct val="100000"/>
              </a:lnSpc>
              <a:spcBef>
                <a:spcPts val="0"/>
              </a:spcBef>
              <a:defRPr/>
            </a:pPr>
            <a:r>
              <a:rPr lang="en-US" sz="3200" b="1" i="1" dirty="0">
                <a:latin typeface="Calibri" panose="020F0502020204030204"/>
                <a:ea typeface="+mn-ea"/>
                <a:cs typeface="+mn-cs"/>
              </a:rPr>
              <a:t>Critical Asset Surveillance Technologies (CAST)</a:t>
            </a:r>
          </a:p>
        </p:txBody>
      </p:sp>
      <p:pic>
        <p:nvPicPr>
          <p:cNvPr id="4" name="Picture 3" descr="A picture containing wall, person, indoor&#10;&#10;Description generated with very high confidence">
            <a:extLst>
              <a:ext uri="{FF2B5EF4-FFF2-40B4-BE49-F238E27FC236}">
                <a16:creationId xmlns:a16="http://schemas.microsoft.com/office/drawing/2014/main" id="{5BEC3F01-126C-4BF4-933C-6C8CE15885C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146"/>
          <a:stretch/>
        </p:blipFill>
        <p:spPr>
          <a:xfrm>
            <a:off x="8229600" y="2889419"/>
            <a:ext cx="3962400" cy="3295172"/>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D0A81C31-A551-4592-82B4-2D7C8943329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extLst>
      <p:ext uri="{BB962C8B-B14F-4D97-AF65-F5344CB8AC3E}">
        <p14:creationId xmlns:p14="http://schemas.microsoft.com/office/powerpoint/2010/main" val="318890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fade">
                                      <p:cBhvr>
                                        <p:cTn id="7" dur="1000"/>
                                        <p:tgtEl>
                                          <p:spTgt spid="6">
                                            <p:txEl>
                                              <p:pRg st="3" end="3"/>
                                            </p:txEl>
                                          </p:spTgt>
                                        </p:tgtEl>
                                      </p:cBhvr>
                                    </p:animEffect>
                                    <p:anim calcmode="lin" valueType="num">
                                      <p:cBhvr>
                                        <p:cTn id="8"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Effect transition="in" filter="fade">
                                      <p:cBhvr>
                                        <p:cTn id="13" dur="1000"/>
                                        <p:tgtEl>
                                          <p:spTgt spid="6">
                                            <p:txEl>
                                              <p:pRg st="4" end="4"/>
                                            </p:txEl>
                                          </p:spTgt>
                                        </p:tgtEl>
                                      </p:cBhvr>
                                    </p:animEffect>
                                    <p:anim calcmode="lin" valueType="num">
                                      <p:cBhvr>
                                        <p:cTn id="14"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15"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Effect transition="in" filter="fade">
                                      <p:cBhvr>
                                        <p:cTn id="19" dur="1000"/>
                                        <p:tgtEl>
                                          <p:spTgt spid="6">
                                            <p:txEl>
                                              <p:pRg st="5" end="5"/>
                                            </p:txEl>
                                          </p:spTgt>
                                        </p:tgtEl>
                                      </p:cBhvr>
                                    </p:animEffect>
                                    <p:anim calcmode="lin" valueType="num">
                                      <p:cBhvr>
                                        <p:cTn id="20"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animEffect transition="in" filter="fade">
                                      <p:cBhvr>
                                        <p:cTn id="25" dur="1000"/>
                                        <p:tgtEl>
                                          <p:spTgt spid="6">
                                            <p:txEl>
                                              <p:pRg st="6" end="6"/>
                                            </p:txEl>
                                          </p:spTgt>
                                        </p:tgtEl>
                                      </p:cBhvr>
                                    </p:animEffect>
                                    <p:anim calcmode="lin" valueType="num">
                                      <p:cBhvr>
                                        <p:cTn id="26"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27"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Effect transition="in" filter="fade">
                                      <p:cBhvr>
                                        <p:cTn id="31" dur="1000"/>
                                        <p:tgtEl>
                                          <p:spTgt spid="6">
                                            <p:txEl>
                                              <p:pRg st="7" end="7"/>
                                            </p:txEl>
                                          </p:spTgt>
                                        </p:tgtEl>
                                      </p:cBhvr>
                                    </p:animEffect>
                                    <p:anim calcmode="lin" valueType="num">
                                      <p:cBhvr>
                                        <p:cTn id="32"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fade">
                                      <p:cBhvr>
                                        <p:cTn id="37" dur="1000"/>
                                        <p:tgtEl>
                                          <p:spTgt spid="6">
                                            <p:txEl>
                                              <p:pRg st="8" end="8"/>
                                            </p:txEl>
                                          </p:spTgt>
                                        </p:tgtEl>
                                      </p:cBhvr>
                                    </p:animEffect>
                                    <p:anim calcmode="lin" valueType="num">
                                      <p:cBhvr>
                                        <p:cTn id="38"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39"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6">
                                            <p:txEl>
                                              <p:pRg st="9" end="9"/>
                                            </p:txEl>
                                          </p:spTgt>
                                        </p:tgtEl>
                                        <p:attrNameLst>
                                          <p:attrName>style.visibility</p:attrName>
                                        </p:attrNameLst>
                                      </p:cBhvr>
                                      <p:to>
                                        <p:strVal val="visible"/>
                                      </p:to>
                                    </p:set>
                                    <p:animEffect transition="in" filter="fade">
                                      <p:cBhvr>
                                        <p:cTn id="43" dur="1000"/>
                                        <p:tgtEl>
                                          <p:spTgt spid="6">
                                            <p:txEl>
                                              <p:pRg st="9" end="9"/>
                                            </p:txEl>
                                          </p:spTgt>
                                        </p:tgtEl>
                                      </p:cBhvr>
                                    </p:animEffect>
                                    <p:anim calcmode="lin" valueType="num">
                                      <p:cBhvr>
                                        <p:cTn id="44"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45" dur="1000" fill="hold"/>
                                        <p:tgtEl>
                                          <p:spTgt spid="6">
                                            <p:txEl>
                                              <p:pRg st="9" end="9"/>
                                            </p:txEl>
                                          </p:spTgt>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6">
                                            <p:txEl>
                                              <p:pRg st="10" end="10"/>
                                            </p:txEl>
                                          </p:spTgt>
                                        </p:tgtEl>
                                        <p:attrNameLst>
                                          <p:attrName>style.visibility</p:attrName>
                                        </p:attrNameLst>
                                      </p:cBhvr>
                                      <p:to>
                                        <p:strVal val="visible"/>
                                      </p:to>
                                    </p:set>
                                    <p:animEffect transition="in" filter="fade">
                                      <p:cBhvr>
                                        <p:cTn id="49" dur="1000"/>
                                        <p:tgtEl>
                                          <p:spTgt spid="6">
                                            <p:txEl>
                                              <p:pRg st="10" end="10"/>
                                            </p:txEl>
                                          </p:spTgt>
                                        </p:tgtEl>
                                      </p:cBhvr>
                                    </p:animEffect>
                                    <p:anim calcmode="lin" valueType="num">
                                      <p:cBhvr>
                                        <p:cTn id="50"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10" end="10"/>
                                            </p:txEl>
                                          </p:spTgt>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nodeType="afterEffect">
                                  <p:stCondLst>
                                    <p:cond delay="0"/>
                                  </p:stCondLst>
                                  <p:childTnLst>
                                    <p:set>
                                      <p:cBhvr>
                                        <p:cTn id="54" dur="1" fill="hold">
                                          <p:stCondLst>
                                            <p:cond delay="0"/>
                                          </p:stCondLst>
                                        </p:cTn>
                                        <p:tgtEl>
                                          <p:spTgt spid="6">
                                            <p:txEl>
                                              <p:pRg st="11" end="11"/>
                                            </p:txEl>
                                          </p:spTgt>
                                        </p:tgtEl>
                                        <p:attrNameLst>
                                          <p:attrName>style.visibility</p:attrName>
                                        </p:attrNameLst>
                                      </p:cBhvr>
                                      <p:to>
                                        <p:strVal val="visible"/>
                                      </p:to>
                                    </p:set>
                                    <p:animEffect transition="in" filter="fade">
                                      <p:cBhvr>
                                        <p:cTn id="55" dur="1000"/>
                                        <p:tgtEl>
                                          <p:spTgt spid="6">
                                            <p:txEl>
                                              <p:pRg st="11" end="11"/>
                                            </p:txEl>
                                          </p:spTgt>
                                        </p:tgtEl>
                                      </p:cBhvr>
                                    </p:animEffect>
                                    <p:anim calcmode="lin" valueType="num">
                                      <p:cBhvr>
                                        <p:cTn id="56" dur="1000" fill="hold"/>
                                        <p:tgtEl>
                                          <p:spTgt spid="6">
                                            <p:txEl>
                                              <p:pRg st="11" end="11"/>
                                            </p:txEl>
                                          </p:spTgt>
                                        </p:tgtEl>
                                        <p:attrNameLst>
                                          <p:attrName>ppt_x</p:attrName>
                                        </p:attrNameLst>
                                      </p:cBhvr>
                                      <p:tavLst>
                                        <p:tav tm="0">
                                          <p:val>
                                            <p:strVal val="#ppt_x"/>
                                          </p:val>
                                        </p:tav>
                                        <p:tav tm="100000">
                                          <p:val>
                                            <p:strVal val="#ppt_x"/>
                                          </p:val>
                                        </p:tav>
                                      </p:tavLst>
                                    </p:anim>
                                    <p:anim calcmode="lin" valueType="num">
                                      <p:cBhvr>
                                        <p:cTn id="57" dur="1000" fill="hold"/>
                                        <p:tgtEl>
                                          <p:spTgt spid="6">
                                            <p:txEl>
                                              <p:pRg st="11" end="11"/>
                                            </p:txEl>
                                          </p:spTgt>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nodeType="afterEffect">
                                  <p:stCondLst>
                                    <p:cond delay="0"/>
                                  </p:stCondLst>
                                  <p:childTnLst>
                                    <p:set>
                                      <p:cBhvr>
                                        <p:cTn id="60" dur="1" fill="hold">
                                          <p:stCondLst>
                                            <p:cond delay="0"/>
                                          </p:stCondLst>
                                        </p:cTn>
                                        <p:tgtEl>
                                          <p:spTgt spid="6">
                                            <p:txEl>
                                              <p:pRg st="12" end="12"/>
                                            </p:txEl>
                                          </p:spTgt>
                                        </p:tgtEl>
                                        <p:attrNameLst>
                                          <p:attrName>style.visibility</p:attrName>
                                        </p:attrNameLst>
                                      </p:cBhvr>
                                      <p:to>
                                        <p:strVal val="visible"/>
                                      </p:to>
                                    </p:set>
                                    <p:animEffect transition="in" filter="fade">
                                      <p:cBhvr>
                                        <p:cTn id="61" dur="1000"/>
                                        <p:tgtEl>
                                          <p:spTgt spid="6">
                                            <p:txEl>
                                              <p:pRg st="12" end="12"/>
                                            </p:txEl>
                                          </p:spTgt>
                                        </p:tgtEl>
                                      </p:cBhvr>
                                    </p:animEffect>
                                    <p:anim calcmode="lin" valueType="num">
                                      <p:cBhvr>
                                        <p:cTn id="62" dur="1000" fill="hold"/>
                                        <p:tgtEl>
                                          <p:spTgt spid="6">
                                            <p:txEl>
                                              <p:pRg st="12" end="12"/>
                                            </p:txEl>
                                          </p:spTgt>
                                        </p:tgtEl>
                                        <p:attrNameLst>
                                          <p:attrName>ppt_x</p:attrName>
                                        </p:attrNameLst>
                                      </p:cBhvr>
                                      <p:tavLst>
                                        <p:tav tm="0">
                                          <p:val>
                                            <p:strVal val="#ppt_x"/>
                                          </p:val>
                                        </p:tav>
                                        <p:tav tm="100000">
                                          <p:val>
                                            <p:strVal val="#ppt_x"/>
                                          </p:val>
                                        </p:tav>
                                      </p:tavLst>
                                    </p:anim>
                                    <p:anim calcmode="lin" valueType="num">
                                      <p:cBhvr>
                                        <p:cTn id="63" dur="1000" fill="hold"/>
                                        <p:tgtEl>
                                          <p:spTgt spid="6">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erson, wall, man, holding&#10;&#10;Description generated with very high confidence">
            <a:extLst>
              <a:ext uri="{FF2B5EF4-FFF2-40B4-BE49-F238E27FC236}">
                <a16:creationId xmlns:a16="http://schemas.microsoft.com/office/drawing/2014/main" id="{9B5C65A9-BD22-45F0-B182-83FEBAB9A21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0" cy="6858000"/>
          </a:xfrm>
          <a:prstGeom prst="rect">
            <a:avLst/>
          </a:prstGeom>
        </p:spPr>
      </p:pic>
      <p:sp>
        <p:nvSpPr>
          <p:cNvPr id="2" name="Title 1">
            <a:extLst>
              <a:ext uri="{FF2B5EF4-FFF2-40B4-BE49-F238E27FC236}">
                <a16:creationId xmlns:a16="http://schemas.microsoft.com/office/drawing/2014/main" id="{3A53AF2C-F06A-477E-BD41-0B7A5E60C735}"/>
              </a:ext>
            </a:extLst>
          </p:cNvPr>
          <p:cNvSpPr txBox="1">
            <a:spLocks/>
          </p:cNvSpPr>
          <p:nvPr/>
        </p:nvSpPr>
        <p:spPr>
          <a:xfrm>
            <a:off x="7924800" y="4343400"/>
            <a:ext cx="4267199" cy="21336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chemeClr val="bg1"/>
                </a:solidFill>
                <a:latin typeface="Segoe UI" panose="020B0502040204020203" pitchFamily="34" charset="0"/>
                <a:cs typeface="Segoe UI" panose="020B0502040204020203" pitchFamily="34" charset="0"/>
              </a:rPr>
              <a:t>Critical Asset Surveillance Technologies (CAST)</a:t>
            </a:r>
          </a:p>
        </p:txBody>
      </p:sp>
    </p:spTree>
    <p:extLst>
      <p:ext uri="{BB962C8B-B14F-4D97-AF65-F5344CB8AC3E}">
        <p14:creationId xmlns:p14="http://schemas.microsoft.com/office/powerpoint/2010/main" val="14714970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F1C4104A-8824-4E31-8B4A-23D614BDD6BD}"/>
              </a:ext>
            </a:extLst>
          </p:cNvPr>
          <p:cNvSpPr/>
          <p:nvPr/>
        </p:nvSpPr>
        <p:spPr>
          <a:xfrm>
            <a:off x="0" y="0"/>
            <a:ext cx="12192000" cy="6858000"/>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51C1F3F-7414-4777-9C4F-3F7AE9DE4F84}"/>
              </a:ext>
            </a:extLst>
          </p:cNvPr>
          <p:cNvSpPr/>
          <p:nvPr/>
        </p:nvSpPr>
        <p:spPr>
          <a:xfrm>
            <a:off x="2144109" y="1109891"/>
            <a:ext cx="7251723" cy="5615713"/>
          </a:xfrm>
          <a:prstGeom prst="rect">
            <a:avLst/>
          </a:prstGeom>
          <a:ln>
            <a:noFill/>
          </a:ln>
        </p:spPr>
      </p:sp>
      <p:sp>
        <p:nvSpPr>
          <p:cNvPr id="20" name="Rectangle 4">
            <a:extLst>
              <a:ext uri="{FF2B5EF4-FFF2-40B4-BE49-F238E27FC236}">
                <a16:creationId xmlns:a16="http://schemas.microsoft.com/office/drawing/2014/main" id="{7C1334A3-CCD6-459F-90A8-8FC2FA554456}"/>
              </a:ext>
            </a:extLst>
          </p:cNvPr>
          <p:cNvSpPr txBox="1">
            <a:spLocks noChangeArrowheads="1"/>
          </p:cNvSpPr>
          <p:nvPr>
            <p:custDataLst>
              <p:tags r:id="rId1"/>
            </p:custDataLst>
          </p:nvPr>
        </p:nvSpPr>
        <p:spPr>
          <a:xfrm>
            <a:off x="178191" y="25023"/>
            <a:ext cx="6279388" cy="68462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defRPr/>
            </a:pPr>
            <a:r>
              <a:rPr lang="en-US" sz="3600" b="1" dirty="0">
                <a:latin typeface="Calibri" panose="020F0502020204030204"/>
                <a:ea typeface="+mn-ea"/>
                <a:cs typeface="+mn-cs"/>
              </a:rPr>
              <a:t>CAST Program Inspection Levels</a:t>
            </a:r>
          </a:p>
        </p:txBody>
      </p:sp>
      <p:pic>
        <p:nvPicPr>
          <p:cNvPr id="69" name="Picture 68" descr="A close up of a card&#10;&#10;Description generated with high confidence">
            <a:extLst>
              <a:ext uri="{FF2B5EF4-FFF2-40B4-BE49-F238E27FC236}">
                <a16:creationId xmlns:a16="http://schemas.microsoft.com/office/drawing/2014/main" id="{368E7D8F-A9E9-4E83-B3DB-8E9E3F45FC70}"/>
              </a:ext>
            </a:extLst>
          </p:cNvPr>
          <p:cNvPicPr>
            <a:picLocks noChangeAspect="1"/>
          </p:cNvPicPr>
          <p:nvPr/>
        </p:nvPicPr>
        <p:blipFill>
          <a:blip r:embed="rId3" cstate="screen">
            <a:lum bright="70000" contrast="-70000"/>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217400" y="942181"/>
            <a:ext cx="5256976" cy="5256976"/>
          </a:xfrm>
          <a:prstGeom prst="rect">
            <a:avLst/>
          </a:prstGeom>
        </p:spPr>
      </p:pic>
      <p:grpSp>
        <p:nvGrpSpPr>
          <p:cNvPr id="83" name="Group 82">
            <a:extLst>
              <a:ext uri="{FF2B5EF4-FFF2-40B4-BE49-F238E27FC236}">
                <a16:creationId xmlns:a16="http://schemas.microsoft.com/office/drawing/2014/main" id="{EDBB753C-01C4-4CC3-B0CA-F3CDCC37C2B3}"/>
              </a:ext>
            </a:extLst>
          </p:cNvPr>
          <p:cNvGrpSpPr/>
          <p:nvPr/>
        </p:nvGrpSpPr>
        <p:grpSpPr>
          <a:xfrm>
            <a:off x="2028224" y="4651767"/>
            <a:ext cx="9144341" cy="2115888"/>
            <a:chOff x="2028224" y="4651767"/>
            <a:chExt cx="9144341" cy="2115888"/>
          </a:xfrm>
        </p:grpSpPr>
        <p:sp>
          <p:nvSpPr>
            <p:cNvPr id="21" name="Block Arc 20">
              <a:extLst>
                <a:ext uri="{FF2B5EF4-FFF2-40B4-BE49-F238E27FC236}">
                  <a16:creationId xmlns:a16="http://schemas.microsoft.com/office/drawing/2014/main" id="{B8863568-E642-4776-A0DB-92770A58BFA1}"/>
                </a:ext>
              </a:extLst>
            </p:cNvPr>
            <p:cNvSpPr/>
            <p:nvPr/>
          </p:nvSpPr>
          <p:spPr>
            <a:xfrm>
              <a:off x="5679580" y="4651767"/>
              <a:ext cx="2053873" cy="2115888"/>
            </a:xfrm>
            <a:prstGeom prst="blockArc">
              <a:avLst>
                <a:gd name="adj1" fmla="val 0"/>
                <a:gd name="adj2" fmla="val 18900000"/>
                <a:gd name="adj3" fmla="val 12740"/>
              </a:avLst>
            </a:prstGeom>
            <a:solidFill>
              <a:srgbClr val="416733"/>
            </a:solidFill>
          </p:spPr>
          <p:style>
            <a:lnRef idx="2">
              <a:schemeClr val="lt1">
                <a:hueOff val="0"/>
                <a:satOff val="0"/>
                <a:lumOff val="0"/>
                <a:alphaOff val="0"/>
              </a:schemeClr>
            </a:lnRef>
            <a:fillRef idx="1">
              <a:schemeClr val="accent3">
                <a:hueOff val="2710599"/>
                <a:satOff val="100000"/>
                <a:lumOff val="-14706"/>
                <a:alphaOff val="0"/>
              </a:schemeClr>
            </a:fillRef>
            <a:effectRef idx="0">
              <a:schemeClr val="accent3">
                <a:hueOff val="2710599"/>
                <a:satOff val="100000"/>
                <a:lumOff val="-14706"/>
                <a:alphaOff val="0"/>
              </a:schemeClr>
            </a:effectRef>
            <a:fontRef idx="minor">
              <a:schemeClr val="lt1"/>
            </a:fontRef>
          </p:style>
          <p:txBody>
            <a:bodyPr/>
            <a:lstStyle/>
            <a:p>
              <a:endParaRPr lang="en-US" sz="1700" dirty="0"/>
            </a:p>
          </p:txBody>
        </p:sp>
        <p:sp>
          <p:nvSpPr>
            <p:cNvPr id="22" name="Freeform: Shape 21">
              <a:extLst>
                <a:ext uri="{FF2B5EF4-FFF2-40B4-BE49-F238E27FC236}">
                  <a16:creationId xmlns:a16="http://schemas.microsoft.com/office/drawing/2014/main" id="{24CEB524-CD3F-4C8D-A8DD-E3F9648425C8}"/>
                </a:ext>
              </a:extLst>
            </p:cNvPr>
            <p:cNvSpPr/>
            <p:nvPr/>
          </p:nvSpPr>
          <p:spPr>
            <a:xfrm>
              <a:off x="6034299" y="5382307"/>
              <a:ext cx="1334120" cy="686798"/>
            </a:xfrm>
            <a:custGeom>
              <a:avLst/>
              <a:gdLst>
                <a:gd name="connsiteX0" fmla="*/ 0 w 1399163"/>
                <a:gd name="connsiteY0" fmla="*/ 0 h 699509"/>
                <a:gd name="connsiteX1" fmla="*/ 1399163 w 1399163"/>
                <a:gd name="connsiteY1" fmla="*/ 0 h 699509"/>
                <a:gd name="connsiteX2" fmla="*/ 1399163 w 1399163"/>
                <a:gd name="connsiteY2" fmla="*/ 699509 h 699509"/>
                <a:gd name="connsiteX3" fmla="*/ 0 w 1399163"/>
                <a:gd name="connsiteY3" fmla="*/ 699509 h 699509"/>
                <a:gd name="connsiteX4" fmla="*/ 0 w 1399163"/>
                <a:gd name="connsiteY4" fmla="*/ 0 h 699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9163" h="699509">
                  <a:moveTo>
                    <a:pt x="0" y="0"/>
                  </a:moveTo>
                  <a:lnTo>
                    <a:pt x="1399163" y="0"/>
                  </a:lnTo>
                  <a:lnTo>
                    <a:pt x="1399163" y="699509"/>
                  </a:lnTo>
                  <a:lnTo>
                    <a:pt x="0" y="69950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b="1" dirty="0"/>
                <a:t>Routine Data Collection</a:t>
              </a:r>
              <a:endParaRPr lang="en-US" sz="1700" b="1" kern="1200" dirty="0"/>
            </a:p>
          </p:txBody>
        </p:sp>
        <p:sp>
          <p:nvSpPr>
            <p:cNvPr id="30" name="Freeform: Shape 29">
              <a:extLst>
                <a:ext uri="{FF2B5EF4-FFF2-40B4-BE49-F238E27FC236}">
                  <a16:creationId xmlns:a16="http://schemas.microsoft.com/office/drawing/2014/main" id="{7147FF82-C844-4A9B-8D89-16FAF34E0857}"/>
                </a:ext>
              </a:extLst>
            </p:cNvPr>
            <p:cNvSpPr/>
            <p:nvPr/>
          </p:nvSpPr>
          <p:spPr>
            <a:xfrm>
              <a:off x="8694775" y="5204493"/>
              <a:ext cx="2477790" cy="1269435"/>
            </a:xfrm>
            <a:custGeom>
              <a:avLst/>
              <a:gdLst>
                <a:gd name="connsiteX0" fmla="*/ 0 w 2055812"/>
                <a:gd name="connsiteY0" fmla="*/ 171321 h 1027906"/>
                <a:gd name="connsiteX1" fmla="*/ 171321 w 2055812"/>
                <a:gd name="connsiteY1" fmla="*/ 0 h 1027906"/>
                <a:gd name="connsiteX2" fmla="*/ 1884491 w 2055812"/>
                <a:gd name="connsiteY2" fmla="*/ 0 h 1027906"/>
                <a:gd name="connsiteX3" fmla="*/ 2055812 w 2055812"/>
                <a:gd name="connsiteY3" fmla="*/ 171321 h 1027906"/>
                <a:gd name="connsiteX4" fmla="*/ 2055812 w 2055812"/>
                <a:gd name="connsiteY4" fmla="*/ 856585 h 1027906"/>
                <a:gd name="connsiteX5" fmla="*/ 1884491 w 2055812"/>
                <a:gd name="connsiteY5" fmla="*/ 1027906 h 1027906"/>
                <a:gd name="connsiteX6" fmla="*/ 171321 w 2055812"/>
                <a:gd name="connsiteY6" fmla="*/ 1027906 h 1027906"/>
                <a:gd name="connsiteX7" fmla="*/ 0 w 2055812"/>
                <a:gd name="connsiteY7" fmla="*/ 856585 h 1027906"/>
                <a:gd name="connsiteX8" fmla="*/ 0 w 2055812"/>
                <a:gd name="connsiteY8" fmla="*/ 171321 h 10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5812" h="1027906">
                  <a:moveTo>
                    <a:pt x="0" y="171321"/>
                  </a:moveTo>
                  <a:cubicBezTo>
                    <a:pt x="0" y="76703"/>
                    <a:pt x="76703" y="0"/>
                    <a:pt x="171321" y="0"/>
                  </a:cubicBezTo>
                  <a:lnTo>
                    <a:pt x="1884491" y="0"/>
                  </a:lnTo>
                  <a:cubicBezTo>
                    <a:pt x="1979109" y="0"/>
                    <a:pt x="2055812" y="76703"/>
                    <a:pt x="2055812" y="171321"/>
                  </a:cubicBezTo>
                  <a:lnTo>
                    <a:pt x="2055812" y="856585"/>
                  </a:lnTo>
                  <a:cubicBezTo>
                    <a:pt x="2055812" y="951203"/>
                    <a:pt x="1979109" y="1027906"/>
                    <a:pt x="1884491" y="1027906"/>
                  </a:cubicBezTo>
                  <a:lnTo>
                    <a:pt x="171321" y="1027906"/>
                  </a:lnTo>
                  <a:cubicBezTo>
                    <a:pt x="76703" y="1027906"/>
                    <a:pt x="0" y="951203"/>
                    <a:pt x="0" y="856585"/>
                  </a:cubicBezTo>
                  <a:lnTo>
                    <a:pt x="0" y="171321"/>
                  </a:lnTo>
                  <a:close/>
                </a:path>
              </a:pathLst>
            </a:custGeom>
            <a:blipFill>
              <a:blip r:embed="rId5" cstate="screen">
                <a:extLst>
                  <a:ext uri="{28A0092B-C50C-407E-A947-70E740481C1C}">
                    <a14:useLocalDpi xmlns:a14="http://schemas.microsoft.com/office/drawing/2010/main"/>
                  </a:ext>
                </a:extLst>
              </a:blip>
              <a:stretch>
                <a:fillRect/>
              </a:stretch>
            </a:blipFill>
            <a:ln w="38100">
              <a:solidFill>
                <a:srgbClr val="416733"/>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9238" tIns="149238" rIns="149238" bIns="149238" numCol="1" spcCol="1270" anchor="b" anchorCtr="0">
              <a:noAutofit/>
            </a:bodyPr>
            <a:lstStyle/>
            <a:p>
              <a:pPr marL="0" lvl="0" indent="0" algn="ctr" defTabSz="1155700">
                <a:lnSpc>
                  <a:spcPct val="90000"/>
                </a:lnSpc>
                <a:spcBef>
                  <a:spcPct val="0"/>
                </a:spcBef>
                <a:spcAft>
                  <a:spcPct val="35000"/>
                </a:spcAft>
                <a:buNone/>
              </a:pPr>
              <a:endParaRPr lang="en-US" b="1" kern="1200" dirty="0"/>
            </a:p>
          </p:txBody>
        </p:sp>
        <p:sp>
          <p:nvSpPr>
            <p:cNvPr id="75" name="Rectangle 74">
              <a:extLst>
                <a:ext uri="{FF2B5EF4-FFF2-40B4-BE49-F238E27FC236}">
                  <a16:creationId xmlns:a16="http://schemas.microsoft.com/office/drawing/2014/main" id="{8B5D2BAF-53F4-4D22-8411-909D5C324DEF}"/>
                </a:ext>
              </a:extLst>
            </p:cNvPr>
            <p:cNvSpPr/>
            <p:nvPr/>
          </p:nvSpPr>
          <p:spPr>
            <a:xfrm>
              <a:off x="2028224" y="5095768"/>
              <a:ext cx="1634587" cy="621854"/>
            </a:xfrm>
            <a:prstGeom prst="rect">
              <a:avLst/>
            </a:prstGeom>
            <a:solidFill>
              <a:srgbClr val="3A5E2C"/>
            </a:solidFill>
            <a:scene3d>
              <a:camera prst="orthographicFront"/>
              <a:lightRig rig="threePt" dir="t"/>
            </a:scene3d>
            <a:sp3d>
              <a:bevelT prst="relaxedInset"/>
            </a:sp3d>
          </p:spPr>
          <p:style>
            <a:lnRef idx="0">
              <a:schemeClr val="dk1"/>
            </a:lnRef>
            <a:fillRef idx="3">
              <a:schemeClr val="dk1"/>
            </a:fillRef>
            <a:effectRef idx="3">
              <a:schemeClr val="dk1"/>
            </a:effectRef>
            <a:fontRef idx="minor">
              <a:schemeClr val="lt1"/>
            </a:fontRef>
          </p:style>
          <p:txBody>
            <a:bodyPr rtlCol="0" anchor="ctr"/>
            <a:lstStyle/>
            <a:p>
              <a:pPr algn="ctr"/>
              <a:r>
                <a:rPr lang="en-US" sz="1400" dirty="0"/>
                <a:t>CAST Technician</a:t>
              </a:r>
            </a:p>
          </p:txBody>
        </p:sp>
      </p:grpSp>
      <p:grpSp>
        <p:nvGrpSpPr>
          <p:cNvPr id="84" name="Group 83">
            <a:extLst>
              <a:ext uri="{FF2B5EF4-FFF2-40B4-BE49-F238E27FC236}">
                <a16:creationId xmlns:a16="http://schemas.microsoft.com/office/drawing/2014/main" id="{F7EE3CB1-98CF-4438-869C-55B28DE5F4D8}"/>
              </a:ext>
            </a:extLst>
          </p:cNvPr>
          <p:cNvGrpSpPr/>
          <p:nvPr/>
        </p:nvGrpSpPr>
        <p:grpSpPr>
          <a:xfrm>
            <a:off x="643576" y="3073827"/>
            <a:ext cx="10530689" cy="2461899"/>
            <a:chOff x="643576" y="3073827"/>
            <a:chExt cx="10530689" cy="2461899"/>
          </a:xfrm>
        </p:grpSpPr>
        <p:sp>
          <p:nvSpPr>
            <p:cNvPr id="17" name="Freeform: Shape 16">
              <a:extLst>
                <a:ext uri="{FF2B5EF4-FFF2-40B4-BE49-F238E27FC236}">
                  <a16:creationId xmlns:a16="http://schemas.microsoft.com/office/drawing/2014/main" id="{BC99065D-AE05-4F1A-B77C-F94DDD4EDBF7}"/>
                </a:ext>
              </a:extLst>
            </p:cNvPr>
            <p:cNvSpPr/>
            <p:nvPr/>
          </p:nvSpPr>
          <p:spPr>
            <a:xfrm>
              <a:off x="6670154" y="3964968"/>
              <a:ext cx="1334120" cy="686798"/>
            </a:xfrm>
            <a:custGeom>
              <a:avLst/>
              <a:gdLst>
                <a:gd name="connsiteX0" fmla="*/ 0 w 1399163"/>
                <a:gd name="connsiteY0" fmla="*/ 0 h 699509"/>
                <a:gd name="connsiteX1" fmla="*/ 1399163 w 1399163"/>
                <a:gd name="connsiteY1" fmla="*/ 0 h 699509"/>
                <a:gd name="connsiteX2" fmla="*/ 1399163 w 1399163"/>
                <a:gd name="connsiteY2" fmla="*/ 699509 h 699509"/>
                <a:gd name="connsiteX3" fmla="*/ 0 w 1399163"/>
                <a:gd name="connsiteY3" fmla="*/ 699509 h 699509"/>
                <a:gd name="connsiteX4" fmla="*/ 0 w 1399163"/>
                <a:gd name="connsiteY4" fmla="*/ 0 h 699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9163" h="699509">
                  <a:moveTo>
                    <a:pt x="0" y="0"/>
                  </a:moveTo>
                  <a:lnTo>
                    <a:pt x="1399163" y="0"/>
                  </a:lnTo>
                  <a:lnTo>
                    <a:pt x="1399163" y="699509"/>
                  </a:lnTo>
                  <a:lnTo>
                    <a:pt x="0" y="69950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b="1" kern="1200" dirty="0"/>
                <a:t>Diagnose and Repair</a:t>
              </a:r>
            </a:p>
          </p:txBody>
        </p:sp>
        <p:sp>
          <p:nvSpPr>
            <p:cNvPr id="18" name="Arrow: Circular 17">
              <a:extLst>
                <a:ext uri="{FF2B5EF4-FFF2-40B4-BE49-F238E27FC236}">
                  <a16:creationId xmlns:a16="http://schemas.microsoft.com/office/drawing/2014/main" id="{832BB0DB-DD48-421C-A78F-F51CD5036843}"/>
                </a:ext>
              </a:extLst>
            </p:cNvPr>
            <p:cNvSpPr/>
            <p:nvPr/>
          </p:nvSpPr>
          <p:spPr>
            <a:xfrm>
              <a:off x="6173317" y="3073827"/>
              <a:ext cx="2390653" cy="2461899"/>
            </a:xfrm>
            <a:prstGeom prst="circularArrow">
              <a:avLst>
                <a:gd name="adj1" fmla="val 10980"/>
                <a:gd name="adj2" fmla="val 1142322"/>
                <a:gd name="adj3" fmla="val 4500000"/>
                <a:gd name="adj4" fmla="val 13500000"/>
                <a:gd name="adj5" fmla="val 12500"/>
              </a:avLst>
            </a:prstGeom>
            <a:solidFill>
              <a:srgbClr val="0D538A"/>
            </a:solidFill>
          </p:spPr>
          <p:style>
            <a:lnRef idx="2">
              <a:schemeClr val="lt1">
                <a:hueOff val="0"/>
                <a:satOff val="0"/>
                <a:lumOff val="0"/>
                <a:alphaOff val="0"/>
              </a:schemeClr>
            </a:lnRef>
            <a:fillRef idx="1">
              <a:schemeClr val="accent3">
                <a:hueOff val="1807066"/>
                <a:satOff val="66667"/>
                <a:lumOff val="-9804"/>
                <a:alphaOff val="0"/>
              </a:schemeClr>
            </a:fillRef>
            <a:effectRef idx="0">
              <a:schemeClr val="accent3">
                <a:hueOff val="1807066"/>
                <a:satOff val="66667"/>
                <a:lumOff val="-9804"/>
                <a:alphaOff val="0"/>
              </a:schemeClr>
            </a:effectRef>
            <a:fontRef idx="minor">
              <a:schemeClr val="lt1"/>
            </a:fontRef>
          </p:style>
        </p:sp>
        <p:sp>
          <p:nvSpPr>
            <p:cNvPr id="33" name="Freeform: Shape 32">
              <a:extLst>
                <a:ext uri="{FF2B5EF4-FFF2-40B4-BE49-F238E27FC236}">
                  <a16:creationId xmlns:a16="http://schemas.microsoft.com/office/drawing/2014/main" id="{0FBD116D-0369-44E6-8B8D-1B1F1242C475}"/>
                </a:ext>
              </a:extLst>
            </p:cNvPr>
            <p:cNvSpPr/>
            <p:nvPr/>
          </p:nvSpPr>
          <p:spPr>
            <a:xfrm>
              <a:off x="8705385" y="3691859"/>
              <a:ext cx="2468880" cy="1269435"/>
            </a:xfrm>
            <a:custGeom>
              <a:avLst/>
              <a:gdLst>
                <a:gd name="connsiteX0" fmla="*/ 0 w 2055812"/>
                <a:gd name="connsiteY0" fmla="*/ 171321 h 1027906"/>
                <a:gd name="connsiteX1" fmla="*/ 171321 w 2055812"/>
                <a:gd name="connsiteY1" fmla="*/ 0 h 1027906"/>
                <a:gd name="connsiteX2" fmla="*/ 1884491 w 2055812"/>
                <a:gd name="connsiteY2" fmla="*/ 0 h 1027906"/>
                <a:gd name="connsiteX3" fmla="*/ 2055812 w 2055812"/>
                <a:gd name="connsiteY3" fmla="*/ 171321 h 1027906"/>
                <a:gd name="connsiteX4" fmla="*/ 2055812 w 2055812"/>
                <a:gd name="connsiteY4" fmla="*/ 856585 h 1027906"/>
                <a:gd name="connsiteX5" fmla="*/ 1884491 w 2055812"/>
                <a:gd name="connsiteY5" fmla="*/ 1027906 h 1027906"/>
                <a:gd name="connsiteX6" fmla="*/ 171321 w 2055812"/>
                <a:gd name="connsiteY6" fmla="*/ 1027906 h 1027906"/>
                <a:gd name="connsiteX7" fmla="*/ 0 w 2055812"/>
                <a:gd name="connsiteY7" fmla="*/ 856585 h 1027906"/>
                <a:gd name="connsiteX8" fmla="*/ 0 w 2055812"/>
                <a:gd name="connsiteY8" fmla="*/ 171321 h 10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5812" h="1027906">
                  <a:moveTo>
                    <a:pt x="0" y="171321"/>
                  </a:moveTo>
                  <a:cubicBezTo>
                    <a:pt x="0" y="76703"/>
                    <a:pt x="76703" y="0"/>
                    <a:pt x="171321" y="0"/>
                  </a:cubicBezTo>
                  <a:lnTo>
                    <a:pt x="1884491" y="0"/>
                  </a:lnTo>
                  <a:cubicBezTo>
                    <a:pt x="1979109" y="0"/>
                    <a:pt x="2055812" y="76703"/>
                    <a:pt x="2055812" y="171321"/>
                  </a:cubicBezTo>
                  <a:lnTo>
                    <a:pt x="2055812" y="856585"/>
                  </a:lnTo>
                  <a:cubicBezTo>
                    <a:pt x="2055812" y="951203"/>
                    <a:pt x="1979109" y="1027906"/>
                    <a:pt x="1884491" y="1027906"/>
                  </a:cubicBezTo>
                  <a:lnTo>
                    <a:pt x="171321" y="1027906"/>
                  </a:lnTo>
                  <a:cubicBezTo>
                    <a:pt x="76703" y="1027906"/>
                    <a:pt x="0" y="951203"/>
                    <a:pt x="0" y="856585"/>
                  </a:cubicBezTo>
                  <a:lnTo>
                    <a:pt x="0" y="171321"/>
                  </a:lnTo>
                  <a:close/>
                </a:path>
              </a:pathLst>
            </a:custGeom>
            <a:blipFill>
              <a:blip r:embed="rId6" cstate="screen">
                <a:extLst>
                  <a:ext uri="{28A0092B-C50C-407E-A947-70E740481C1C}">
                    <a14:useLocalDpi xmlns:a14="http://schemas.microsoft.com/office/drawing/2010/main"/>
                  </a:ext>
                </a:extLst>
              </a:blip>
              <a:stretch>
                <a:fillRect/>
              </a:stretch>
            </a:blipFill>
            <a:ln w="38100">
              <a:solidFill>
                <a:srgbClr val="0D538A"/>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9238" tIns="149238" rIns="149238" bIns="149238" numCol="1" spcCol="1270" anchor="b" anchorCtr="0">
              <a:noAutofit/>
            </a:bodyPr>
            <a:lstStyle/>
            <a:p>
              <a:pPr marL="0" lvl="0" indent="0" algn="ctr" defTabSz="1155700">
                <a:lnSpc>
                  <a:spcPct val="90000"/>
                </a:lnSpc>
                <a:spcBef>
                  <a:spcPct val="0"/>
                </a:spcBef>
                <a:spcAft>
                  <a:spcPct val="35000"/>
                </a:spcAft>
                <a:buNone/>
              </a:pPr>
              <a:endParaRPr lang="en-US" b="1" kern="1200" dirty="0"/>
            </a:p>
          </p:txBody>
        </p:sp>
        <p:sp>
          <p:nvSpPr>
            <p:cNvPr id="73" name="Rectangle 72">
              <a:extLst>
                <a:ext uri="{FF2B5EF4-FFF2-40B4-BE49-F238E27FC236}">
                  <a16:creationId xmlns:a16="http://schemas.microsoft.com/office/drawing/2014/main" id="{3115A8FF-962B-4644-BC4B-B2D2C3A103E0}"/>
                </a:ext>
              </a:extLst>
            </p:cNvPr>
            <p:cNvSpPr/>
            <p:nvPr/>
          </p:nvSpPr>
          <p:spPr>
            <a:xfrm>
              <a:off x="643576" y="3427638"/>
              <a:ext cx="1634587" cy="621854"/>
            </a:xfrm>
            <a:prstGeom prst="rect">
              <a:avLst/>
            </a:prstGeom>
            <a:solidFill>
              <a:srgbClr val="094C80"/>
            </a:solidFill>
            <a:scene3d>
              <a:camera prst="orthographicFront"/>
              <a:lightRig rig="threePt" dir="t"/>
            </a:scene3d>
            <a:sp3d>
              <a:bevelT prst="relaxedInset"/>
            </a:sp3d>
          </p:spPr>
          <p:style>
            <a:lnRef idx="0">
              <a:schemeClr val="dk1"/>
            </a:lnRef>
            <a:fillRef idx="3">
              <a:schemeClr val="dk1"/>
            </a:fillRef>
            <a:effectRef idx="3">
              <a:schemeClr val="dk1"/>
            </a:effectRef>
            <a:fontRef idx="minor">
              <a:schemeClr val="lt1"/>
            </a:fontRef>
          </p:style>
          <p:txBody>
            <a:bodyPr rtlCol="0" anchor="ctr"/>
            <a:lstStyle/>
            <a:p>
              <a:pPr algn="ctr"/>
              <a:r>
                <a:rPr lang="en-US" sz="1400" dirty="0"/>
                <a:t>CAST Level 1 IR Technician</a:t>
              </a:r>
            </a:p>
          </p:txBody>
        </p:sp>
        <p:sp>
          <p:nvSpPr>
            <p:cNvPr id="74" name="Rectangle 73">
              <a:extLst>
                <a:ext uri="{FF2B5EF4-FFF2-40B4-BE49-F238E27FC236}">
                  <a16:creationId xmlns:a16="http://schemas.microsoft.com/office/drawing/2014/main" id="{1FB515A3-0089-48F3-8C64-B05ABA7879F5}"/>
                </a:ext>
              </a:extLst>
            </p:cNvPr>
            <p:cNvSpPr/>
            <p:nvPr/>
          </p:nvSpPr>
          <p:spPr>
            <a:xfrm>
              <a:off x="3425576" y="3427638"/>
              <a:ext cx="1634587" cy="621854"/>
            </a:xfrm>
            <a:prstGeom prst="rect">
              <a:avLst/>
            </a:prstGeom>
            <a:solidFill>
              <a:srgbClr val="094C80"/>
            </a:solidFill>
            <a:scene3d>
              <a:camera prst="orthographicFront"/>
              <a:lightRig rig="threePt" dir="t"/>
            </a:scene3d>
            <a:sp3d>
              <a:bevelT prst="relaxedInset"/>
            </a:sp3d>
          </p:spPr>
          <p:style>
            <a:lnRef idx="0">
              <a:schemeClr val="dk1"/>
            </a:lnRef>
            <a:fillRef idx="3">
              <a:schemeClr val="dk1"/>
            </a:fillRef>
            <a:effectRef idx="3">
              <a:schemeClr val="dk1"/>
            </a:effectRef>
            <a:fontRef idx="minor">
              <a:schemeClr val="lt1"/>
            </a:fontRef>
          </p:style>
          <p:txBody>
            <a:bodyPr rtlCol="0" anchor="ctr"/>
            <a:lstStyle/>
            <a:p>
              <a:pPr algn="ctr"/>
              <a:r>
                <a:rPr lang="en-US" sz="1400" dirty="0"/>
                <a:t>CAST Level 1 AE Technician</a:t>
              </a:r>
            </a:p>
          </p:txBody>
        </p:sp>
        <p:cxnSp>
          <p:nvCxnSpPr>
            <p:cNvPr id="76" name="Connector: Elbow 75">
              <a:extLst>
                <a:ext uri="{FF2B5EF4-FFF2-40B4-BE49-F238E27FC236}">
                  <a16:creationId xmlns:a16="http://schemas.microsoft.com/office/drawing/2014/main" id="{96AAA182-55D8-4626-AB1D-857280E3F47E}"/>
                </a:ext>
              </a:extLst>
            </p:cNvPr>
            <p:cNvCxnSpPr>
              <a:cxnSpLocks/>
              <a:stCxn id="75" idx="1"/>
              <a:endCxn id="73" idx="2"/>
            </p:cNvCxnSpPr>
            <p:nvPr/>
          </p:nvCxnSpPr>
          <p:spPr>
            <a:xfrm rot="10800000">
              <a:off x="1460870" y="4049493"/>
              <a:ext cx="567354" cy="1357203"/>
            </a:xfrm>
            <a:prstGeom prst="bentConnector2">
              <a:avLst/>
            </a:prstGeom>
            <a:ln w="38100" cap="flat" cmpd="sng" algn="ctr">
              <a:solidFill>
                <a:srgbClr val="0D538A"/>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77" name="Connector: Elbow 76">
              <a:extLst>
                <a:ext uri="{FF2B5EF4-FFF2-40B4-BE49-F238E27FC236}">
                  <a16:creationId xmlns:a16="http://schemas.microsoft.com/office/drawing/2014/main" id="{17FB592C-57FB-4A3F-A2CE-2323C89675AC}"/>
                </a:ext>
              </a:extLst>
            </p:cNvPr>
            <p:cNvCxnSpPr>
              <a:cxnSpLocks/>
              <a:stCxn id="75" idx="3"/>
              <a:endCxn id="74" idx="2"/>
            </p:cNvCxnSpPr>
            <p:nvPr/>
          </p:nvCxnSpPr>
          <p:spPr>
            <a:xfrm flipV="1">
              <a:off x="3662811" y="4049492"/>
              <a:ext cx="580059" cy="1357203"/>
            </a:xfrm>
            <a:prstGeom prst="bentConnector2">
              <a:avLst/>
            </a:prstGeom>
            <a:ln w="38100" cap="flat" cmpd="sng" algn="ctr">
              <a:solidFill>
                <a:srgbClr val="0D538A"/>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grpSp>
        <p:nvGrpSpPr>
          <p:cNvPr id="85" name="Group 84">
            <a:extLst>
              <a:ext uri="{FF2B5EF4-FFF2-40B4-BE49-F238E27FC236}">
                <a16:creationId xmlns:a16="http://schemas.microsoft.com/office/drawing/2014/main" id="{50656FD3-740E-4535-A9D4-C0C3973B7E7B}"/>
              </a:ext>
            </a:extLst>
          </p:cNvPr>
          <p:cNvGrpSpPr/>
          <p:nvPr/>
        </p:nvGrpSpPr>
        <p:grpSpPr>
          <a:xfrm>
            <a:off x="643576" y="1653877"/>
            <a:ext cx="10528989" cy="2461899"/>
            <a:chOff x="643576" y="1653877"/>
            <a:chExt cx="10528989" cy="2461899"/>
          </a:xfrm>
        </p:grpSpPr>
        <p:sp>
          <p:nvSpPr>
            <p:cNvPr id="16" name="Shape 15">
              <a:extLst>
                <a:ext uri="{FF2B5EF4-FFF2-40B4-BE49-F238E27FC236}">
                  <a16:creationId xmlns:a16="http://schemas.microsoft.com/office/drawing/2014/main" id="{625C5DCB-1CA3-4E14-8324-25769AC23867}"/>
                </a:ext>
              </a:extLst>
            </p:cNvPr>
            <p:cNvSpPr/>
            <p:nvPr/>
          </p:nvSpPr>
          <p:spPr>
            <a:xfrm>
              <a:off x="5509172" y="1653877"/>
              <a:ext cx="2390653" cy="2461899"/>
            </a:xfrm>
            <a:prstGeom prst="leftCircularArrow">
              <a:avLst>
                <a:gd name="adj1" fmla="val 10980"/>
                <a:gd name="adj2" fmla="val 1142322"/>
                <a:gd name="adj3" fmla="val 6300000"/>
                <a:gd name="adj4" fmla="val 18900000"/>
                <a:gd name="adj5" fmla="val 12500"/>
              </a:avLst>
            </a:prstGeom>
            <a:solidFill>
              <a:srgbClr val="D8A431"/>
            </a:solidFill>
          </p:spPr>
          <p:style>
            <a:lnRef idx="2">
              <a:schemeClr val="lt1">
                <a:hueOff val="0"/>
                <a:satOff val="0"/>
                <a:lumOff val="0"/>
                <a:alphaOff val="0"/>
              </a:schemeClr>
            </a:lnRef>
            <a:fillRef idx="1">
              <a:schemeClr val="accent3">
                <a:hueOff val="903533"/>
                <a:satOff val="33333"/>
                <a:lumOff val="-4902"/>
                <a:alphaOff val="0"/>
              </a:schemeClr>
            </a:fillRef>
            <a:effectRef idx="0">
              <a:schemeClr val="accent3">
                <a:hueOff val="903533"/>
                <a:satOff val="33333"/>
                <a:lumOff val="-4902"/>
                <a:alphaOff val="0"/>
              </a:schemeClr>
            </a:effectRef>
            <a:fontRef idx="minor">
              <a:schemeClr val="lt1"/>
            </a:fontRef>
          </p:style>
        </p:sp>
        <p:sp>
          <p:nvSpPr>
            <p:cNvPr id="19" name="Freeform: Shape 18">
              <a:extLst>
                <a:ext uri="{FF2B5EF4-FFF2-40B4-BE49-F238E27FC236}">
                  <a16:creationId xmlns:a16="http://schemas.microsoft.com/office/drawing/2014/main" id="{30AACC56-17CE-4BE1-B7A0-439EF608383B}"/>
                </a:ext>
              </a:extLst>
            </p:cNvPr>
            <p:cNvSpPr/>
            <p:nvPr/>
          </p:nvSpPr>
          <p:spPr>
            <a:xfrm>
              <a:off x="6038476" y="2445447"/>
              <a:ext cx="1391650" cy="686798"/>
            </a:xfrm>
            <a:custGeom>
              <a:avLst/>
              <a:gdLst>
                <a:gd name="connsiteX0" fmla="*/ 0 w 1399163"/>
                <a:gd name="connsiteY0" fmla="*/ 0 h 699509"/>
                <a:gd name="connsiteX1" fmla="*/ 1399163 w 1399163"/>
                <a:gd name="connsiteY1" fmla="*/ 0 h 699509"/>
                <a:gd name="connsiteX2" fmla="*/ 1399163 w 1399163"/>
                <a:gd name="connsiteY2" fmla="*/ 699509 h 699509"/>
                <a:gd name="connsiteX3" fmla="*/ 0 w 1399163"/>
                <a:gd name="connsiteY3" fmla="*/ 699509 h 699509"/>
                <a:gd name="connsiteX4" fmla="*/ 0 w 1399163"/>
                <a:gd name="connsiteY4" fmla="*/ 0 h 699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9163" h="699509">
                  <a:moveTo>
                    <a:pt x="0" y="0"/>
                  </a:moveTo>
                  <a:lnTo>
                    <a:pt x="1399163" y="0"/>
                  </a:lnTo>
                  <a:lnTo>
                    <a:pt x="1399163" y="699509"/>
                  </a:lnTo>
                  <a:lnTo>
                    <a:pt x="0" y="69950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b="1" kern="1200" dirty="0"/>
                <a:t>Duty Cycle Commissioning </a:t>
              </a:r>
            </a:p>
          </p:txBody>
        </p:sp>
        <p:sp>
          <p:nvSpPr>
            <p:cNvPr id="24" name="Freeform: Shape 23">
              <a:extLst>
                <a:ext uri="{FF2B5EF4-FFF2-40B4-BE49-F238E27FC236}">
                  <a16:creationId xmlns:a16="http://schemas.microsoft.com/office/drawing/2014/main" id="{49A317A0-DFFF-485F-986E-DB6D109DCA46}"/>
                </a:ext>
              </a:extLst>
            </p:cNvPr>
            <p:cNvSpPr/>
            <p:nvPr/>
          </p:nvSpPr>
          <p:spPr>
            <a:xfrm>
              <a:off x="8694775" y="2170525"/>
              <a:ext cx="2477790" cy="1284883"/>
            </a:xfrm>
            <a:custGeom>
              <a:avLst/>
              <a:gdLst>
                <a:gd name="connsiteX0" fmla="*/ 0 w 2055812"/>
                <a:gd name="connsiteY0" fmla="*/ 171321 h 1027906"/>
                <a:gd name="connsiteX1" fmla="*/ 171321 w 2055812"/>
                <a:gd name="connsiteY1" fmla="*/ 0 h 1027906"/>
                <a:gd name="connsiteX2" fmla="*/ 1884491 w 2055812"/>
                <a:gd name="connsiteY2" fmla="*/ 0 h 1027906"/>
                <a:gd name="connsiteX3" fmla="*/ 2055812 w 2055812"/>
                <a:gd name="connsiteY3" fmla="*/ 171321 h 1027906"/>
                <a:gd name="connsiteX4" fmla="*/ 2055812 w 2055812"/>
                <a:gd name="connsiteY4" fmla="*/ 856585 h 1027906"/>
                <a:gd name="connsiteX5" fmla="*/ 1884491 w 2055812"/>
                <a:gd name="connsiteY5" fmla="*/ 1027906 h 1027906"/>
                <a:gd name="connsiteX6" fmla="*/ 171321 w 2055812"/>
                <a:gd name="connsiteY6" fmla="*/ 1027906 h 1027906"/>
                <a:gd name="connsiteX7" fmla="*/ 0 w 2055812"/>
                <a:gd name="connsiteY7" fmla="*/ 856585 h 1027906"/>
                <a:gd name="connsiteX8" fmla="*/ 0 w 2055812"/>
                <a:gd name="connsiteY8" fmla="*/ 171321 h 10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5812" h="1027906">
                  <a:moveTo>
                    <a:pt x="0" y="171321"/>
                  </a:moveTo>
                  <a:cubicBezTo>
                    <a:pt x="0" y="76703"/>
                    <a:pt x="76703" y="0"/>
                    <a:pt x="171321" y="0"/>
                  </a:cubicBezTo>
                  <a:lnTo>
                    <a:pt x="1884491" y="0"/>
                  </a:lnTo>
                  <a:cubicBezTo>
                    <a:pt x="1979109" y="0"/>
                    <a:pt x="2055812" y="76703"/>
                    <a:pt x="2055812" y="171321"/>
                  </a:cubicBezTo>
                  <a:lnTo>
                    <a:pt x="2055812" y="856585"/>
                  </a:lnTo>
                  <a:cubicBezTo>
                    <a:pt x="2055812" y="951203"/>
                    <a:pt x="1979109" y="1027906"/>
                    <a:pt x="1884491" y="1027906"/>
                  </a:cubicBezTo>
                  <a:lnTo>
                    <a:pt x="171321" y="1027906"/>
                  </a:lnTo>
                  <a:cubicBezTo>
                    <a:pt x="76703" y="1027906"/>
                    <a:pt x="0" y="951203"/>
                    <a:pt x="0" y="856585"/>
                  </a:cubicBezTo>
                  <a:lnTo>
                    <a:pt x="0" y="171321"/>
                  </a:lnTo>
                  <a:close/>
                </a:path>
              </a:pathLst>
            </a:custGeom>
            <a:blipFill>
              <a:blip r:embed="rId7" cstate="screen">
                <a:extLst>
                  <a:ext uri="{28A0092B-C50C-407E-A947-70E740481C1C}">
                    <a14:useLocalDpi xmlns:a14="http://schemas.microsoft.com/office/drawing/2010/main"/>
                  </a:ext>
                </a:extLst>
              </a:blip>
              <a:stretch>
                <a:fillRect l="180" r="180"/>
              </a:stretch>
            </a:blipFill>
            <a:ln w="38100">
              <a:solidFill>
                <a:srgbClr val="D8A43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9238" tIns="149238" rIns="149238" bIns="149238" numCol="1" spcCol="1270" anchor="b" anchorCtr="0">
              <a:noAutofit/>
            </a:bodyPr>
            <a:lstStyle/>
            <a:p>
              <a:pPr marL="0" lvl="0" indent="0" algn="ctr" defTabSz="1155700">
                <a:lnSpc>
                  <a:spcPct val="90000"/>
                </a:lnSpc>
                <a:spcBef>
                  <a:spcPct val="0"/>
                </a:spcBef>
                <a:spcAft>
                  <a:spcPct val="35000"/>
                </a:spcAft>
                <a:buNone/>
              </a:pPr>
              <a:endParaRPr lang="en-US" b="1" kern="1200" dirty="0"/>
            </a:p>
          </p:txBody>
        </p:sp>
        <p:sp>
          <p:nvSpPr>
            <p:cNvPr id="71" name="Rectangle 70">
              <a:extLst>
                <a:ext uri="{FF2B5EF4-FFF2-40B4-BE49-F238E27FC236}">
                  <a16:creationId xmlns:a16="http://schemas.microsoft.com/office/drawing/2014/main" id="{B52EB474-37E3-46B9-9246-65E28968B63E}"/>
                </a:ext>
              </a:extLst>
            </p:cNvPr>
            <p:cNvSpPr/>
            <p:nvPr/>
          </p:nvSpPr>
          <p:spPr>
            <a:xfrm>
              <a:off x="643576" y="2301975"/>
              <a:ext cx="1634587" cy="621854"/>
            </a:xfrm>
            <a:prstGeom prst="rect">
              <a:avLst/>
            </a:prstGeom>
            <a:solidFill>
              <a:srgbClr val="CC9A2B"/>
            </a:solidFill>
            <a:scene3d>
              <a:camera prst="orthographicFront"/>
              <a:lightRig rig="threePt" dir="t"/>
            </a:scene3d>
            <a:sp3d>
              <a:bevelT prst="relaxedInset"/>
            </a:sp3d>
          </p:spPr>
          <p:style>
            <a:lnRef idx="0">
              <a:schemeClr val="dk1"/>
            </a:lnRef>
            <a:fillRef idx="3">
              <a:schemeClr val="dk1"/>
            </a:fillRef>
            <a:effectRef idx="3">
              <a:schemeClr val="dk1"/>
            </a:effectRef>
            <a:fontRef idx="minor">
              <a:schemeClr val="lt1"/>
            </a:fontRef>
          </p:style>
          <p:txBody>
            <a:bodyPr rtlCol="0" anchor="ctr"/>
            <a:lstStyle/>
            <a:p>
              <a:pPr algn="ctr"/>
              <a:r>
                <a:rPr lang="en-US" sz="1400" dirty="0"/>
                <a:t>CAST Level 2 IR Technician</a:t>
              </a:r>
            </a:p>
          </p:txBody>
        </p:sp>
        <p:sp>
          <p:nvSpPr>
            <p:cNvPr id="72" name="Rectangle 71">
              <a:extLst>
                <a:ext uri="{FF2B5EF4-FFF2-40B4-BE49-F238E27FC236}">
                  <a16:creationId xmlns:a16="http://schemas.microsoft.com/office/drawing/2014/main" id="{5EBADE69-2530-4A89-A071-6AF05D0467C5}"/>
                </a:ext>
              </a:extLst>
            </p:cNvPr>
            <p:cNvSpPr/>
            <p:nvPr/>
          </p:nvSpPr>
          <p:spPr>
            <a:xfrm>
              <a:off x="3425576" y="2303734"/>
              <a:ext cx="1634587" cy="621854"/>
            </a:xfrm>
            <a:prstGeom prst="rect">
              <a:avLst/>
            </a:prstGeom>
            <a:solidFill>
              <a:srgbClr val="CC9A2B"/>
            </a:solidFill>
            <a:scene3d>
              <a:camera prst="orthographicFront"/>
              <a:lightRig rig="threePt" dir="t"/>
            </a:scene3d>
            <a:sp3d>
              <a:bevelT prst="relaxedInset"/>
            </a:sp3d>
          </p:spPr>
          <p:style>
            <a:lnRef idx="0">
              <a:schemeClr val="dk1"/>
            </a:lnRef>
            <a:fillRef idx="3">
              <a:schemeClr val="dk1"/>
            </a:fillRef>
            <a:effectRef idx="3">
              <a:schemeClr val="dk1"/>
            </a:effectRef>
            <a:fontRef idx="minor">
              <a:schemeClr val="lt1"/>
            </a:fontRef>
          </p:style>
          <p:txBody>
            <a:bodyPr rtlCol="0" anchor="ctr"/>
            <a:lstStyle/>
            <a:p>
              <a:pPr algn="ctr"/>
              <a:r>
                <a:rPr lang="en-US" sz="1400" dirty="0"/>
                <a:t>CAST Level 2 AE Technician</a:t>
              </a:r>
            </a:p>
          </p:txBody>
        </p:sp>
        <p:cxnSp>
          <p:nvCxnSpPr>
            <p:cNvPr id="78" name="Straight Arrow Connector 77">
              <a:extLst>
                <a:ext uri="{FF2B5EF4-FFF2-40B4-BE49-F238E27FC236}">
                  <a16:creationId xmlns:a16="http://schemas.microsoft.com/office/drawing/2014/main" id="{A934CD48-58B0-48E8-82C4-D3F4AC14E407}"/>
                </a:ext>
              </a:extLst>
            </p:cNvPr>
            <p:cNvCxnSpPr>
              <a:cxnSpLocks/>
              <a:stCxn id="74" idx="0"/>
              <a:endCxn id="72" idx="2"/>
            </p:cNvCxnSpPr>
            <p:nvPr/>
          </p:nvCxnSpPr>
          <p:spPr>
            <a:xfrm flipV="1">
              <a:off x="4242870" y="2925588"/>
              <a:ext cx="0" cy="502050"/>
            </a:xfrm>
            <a:prstGeom prst="straightConnector1">
              <a:avLst/>
            </a:prstGeom>
            <a:ln w="38100">
              <a:solidFill>
                <a:srgbClr val="D8A43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C325C37E-185D-4DF3-877E-62AAA6839E80}"/>
                </a:ext>
              </a:extLst>
            </p:cNvPr>
            <p:cNvCxnSpPr>
              <a:cxnSpLocks/>
            </p:cNvCxnSpPr>
            <p:nvPr/>
          </p:nvCxnSpPr>
          <p:spPr>
            <a:xfrm flipV="1">
              <a:off x="1458608" y="2923830"/>
              <a:ext cx="0" cy="501372"/>
            </a:xfrm>
            <a:prstGeom prst="straightConnector1">
              <a:avLst/>
            </a:prstGeom>
            <a:ln w="38100">
              <a:solidFill>
                <a:srgbClr val="D8A43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6" name="Group 85">
            <a:extLst>
              <a:ext uri="{FF2B5EF4-FFF2-40B4-BE49-F238E27FC236}">
                <a16:creationId xmlns:a16="http://schemas.microsoft.com/office/drawing/2014/main" id="{CAD1F9C1-4F83-4A70-B33A-D3CFC5322ECA}"/>
              </a:ext>
            </a:extLst>
          </p:cNvPr>
          <p:cNvGrpSpPr/>
          <p:nvPr/>
        </p:nvGrpSpPr>
        <p:grpSpPr>
          <a:xfrm>
            <a:off x="2020117" y="239150"/>
            <a:ext cx="9152448" cy="4856618"/>
            <a:chOff x="2020117" y="239150"/>
            <a:chExt cx="9152448" cy="4856618"/>
          </a:xfrm>
        </p:grpSpPr>
        <p:sp>
          <p:nvSpPr>
            <p:cNvPr id="5" name="Arrow: Circular 4">
              <a:extLst>
                <a:ext uri="{FF2B5EF4-FFF2-40B4-BE49-F238E27FC236}">
                  <a16:creationId xmlns:a16="http://schemas.microsoft.com/office/drawing/2014/main" id="{E65D8E50-2652-4ACC-8981-234958245AAE}"/>
                </a:ext>
              </a:extLst>
            </p:cNvPr>
            <p:cNvSpPr/>
            <p:nvPr/>
          </p:nvSpPr>
          <p:spPr>
            <a:xfrm>
              <a:off x="6173317" y="239150"/>
              <a:ext cx="2390653" cy="2461899"/>
            </a:xfrm>
            <a:prstGeom prst="circularArrow">
              <a:avLst>
                <a:gd name="adj1" fmla="val 10980"/>
                <a:gd name="adj2" fmla="val 1142322"/>
                <a:gd name="adj3" fmla="val 4500000"/>
                <a:gd name="adj4" fmla="val 10800000"/>
                <a:gd name="adj5" fmla="val 12500"/>
              </a:avLst>
            </a:prstGeom>
            <a:solidFill>
              <a:srgbClr val="944FC8"/>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6" name="Freeform: Shape 5">
              <a:extLst>
                <a:ext uri="{FF2B5EF4-FFF2-40B4-BE49-F238E27FC236}">
                  <a16:creationId xmlns:a16="http://schemas.microsoft.com/office/drawing/2014/main" id="{66C225BB-15F6-4045-877F-58CB33D88C3F}"/>
                </a:ext>
              </a:extLst>
            </p:cNvPr>
            <p:cNvSpPr/>
            <p:nvPr/>
          </p:nvSpPr>
          <p:spPr>
            <a:xfrm>
              <a:off x="6669927" y="1060099"/>
              <a:ext cx="1334120" cy="686798"/>
            </a:xfrm>
            <a:custGeom>
              <a:avLst/>
              <a:gdLst>
                <a:gd name="connsiteX0" fmla="*/ 0 w 1399163"/>
                <a:gd name="connsiteY0" fmla="*/ 0 h 699509"/>
                <a:gd name="connsiteX1" fmla="*/ 1399163 w 1399163"/>
                <a:gd name="connsiteY1" fmla="*/ 0 h 699509"/>
                <a:gd name="connsiteX2" fmla="*/ 1399163 w 1399163"/>
                <a:gd name="connsiteY2" fmla="*/ 699509 h 699509"/>
                <a:gd name="connsiteX3" fmla="*/ 0 w 1399163"/>
                <a:gd name="connsiteY3" fmla="*/ 699509 h 699509"/>
                <a:gd name="connsiteX4" fmla="*/ 0 w 1399163"/>
                <a:gd name="connsiteY4" fmla="*/ 0 h 699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9163" h="699509">
                  <a:moveTo>
                    <a:pt x="0" y="0"/>
                  </a:moveTo>
                  <a:lnTo>
                    <a:pt x="1399163" y="0"/>
                  </a:lnTo>
                  <a:lnTo>
                    <a:pt x="1399163" y="699509"/>
                  </a:lnTo>
                  <a:lnTo>
                    <a:pt x="0" y="69950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b="1" kern="1200" dirty="0"/>
                <a:t>CAST </a:t>
              </a:r>
              <a:r>
                <a:rPr lang="en-US" sz="1700" b="1" dirty="0"/>
                <a:t>P</a:t>
              </a:r>
              <a:r>
                <a:rPr lang="en-US" sz="1700" b="1" kern="1200" dirty="0"/>
                <a:t>rogram Management</a:t>
              </a:r>
            </a:p>
          </p:txBody>
        </p:sp>
        <p:sp>
          <p:nvSpPr>
            <p:cNvPr id="36" name="Freeform: Shape 35">
              <a:extLst>
                <a:ext uri="{FF2B5EF4-FFF2-40B4-BE49-F238E27FC236}">
                  <a16:creationId xmlns:a16="http://schemas.microsoft.com/office/drawing/2014/main" id="{1474DE62-C047-40BA-9335-7B1FB14FDAD1}"/>
                </a:ext>
              </a:extLst>
            </p:cNvPr>
            <p:cNvSpPr/>
            <p:nvPr/>
          </p:nvSpPr>
          <p:spPr>
            <a:xfrm>
              <a:off x="8694775" y="673338"/>
              <a:ext cx="2477790" cy="1269436"/>
            </a:xfrm>
            <a:custGeom>
              <a:avLst/>
              <a:gdLst>
                <a:gd name="connsiteX0" fmla="*/ 0 w 2055812"/>
                <a:gd name="connsiteY0" fmla="*/ 171321 h 1027906"/>
                <a:gd name="connsiteX1" fmla="*/ 171321 w 2055812"/>
                <a:gd name="connsiteY1" fmla="*/ 0 h 1027906"/>
                <a:gd name="connsiteX2" fmla="*/ 1884491 w 2055812"/>
                <a:gd name="connsiteY2" fmla="*/ 0 h 1027906"/>
                <a:gd name="connsiteX3" fmla="*/ 2055812 w 2055812"/>
                <a:gd name="connsiteY3" fmla="*/ 171321 h 1027906"/>
                <a:gd name="connsiteX4" fmla="*/ 2055812 w 2055812"/>
                <a:gd name="connsiteY4" fmla="*/ 856585 h 1027906"/>
                <a:gd name="connsiteX5" fmla="*/ 1884491 w 2055812"/>
                <a:gd name="connsiteY5" fmla="*/ 1027906 h 1027906"/>
                <a:gd name="connsiteX6" fmla="*/ 171321 w 2055812"/>
                <a:gd name="connsiteY6" fmla="*/ 1027906 h 1027906"/>
                <a:gd name="connsiteX7" fmla="*/ 0 w 2055812"/>
                <a:gd name="connsiteY7" fmla="*/ 856585 h 1027906"/>
                <a:gd name="connsiteX8" fmla="*/ 0 w 2055812"/>
                <a:gd name="connsiteY8" fmla="*/ 171321 h 1027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5812" h="1027906">
                  <a:moveTo>
                    <a:pt x="0" y="171321"/>
                  </a:moveTo>
                  <a:cubicBezTo>
                    <a:pt x="0" y="76703"/>
                    <a:pt x="76703" y="0"/>
                    <a:pt x="171321" y="0"/>
                  </a:cubicBezTo>
                  <a:lnTo>
                    <a:pt x="1884491" y="0"/>
                  </a:lnTo>
                  <a:cubicBezTo>
                    <a:pt x="1979109" y="0"/>
                    <a:pt x="2055812" y="76703"/>
                    <a:pt x="2055812" y="171321"/>
                  </a:cubicBezTo>
                  <a:lnTo>
                    <a:pt x="2055812" y="856585"/>
                  </a:lnTo>
                  <a:cubicBezTo>
                    <a:pt x="2055812" y="951203"/>
                    <a:pt x="1979109" y="1027906"/>
                    <a:pt x="1884491" y="1027906"/>
                  </a:cubicBezTo>
                  <a:lnTo>
                    <a:pt x="171321" y="1027906"/>
                  </a:lnTo>
                  <a:cubicBezTo>
                    <a:pt x="76703" y="1027906"/>
                    <a:pt x="0" y="951203"/>
                    <a:pt x="0" y="856585"/>
                  </a:cubicBezTo>
                  <a:lnTo>
                    <a:pt x="0" y="171321"/>
                  </a:lnTo>
                  <a:close/>
                </a:path>
              </a:pathLst>
            </a:custGeom>
            <a:blipFill>
              <a:blip r:embed="rId8" cstate="screen">
                <a:extLst>
                  <a:ext uri="{28A0092B-C50C-407E-A947-70E740481C1C}">
                    <a14:useLocalDpi xmlns:a14="http://schemas.microsoft.com/office/drawing/2010/main"/>
                  </a:ext>
                </a:extLst>
              </a:blip>
              <a:stretch>
                <a:fillRect/>
              </a:stretch>
            </a:blipFill>
            <a:ln w="38100">
              <a:solidFill>
                <a:srgbClr val="944FC8"/>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9238" tIns="149238" rIns="149238" bIns="149238" numCol="1" spcCol="1270" anchor="b" anchorCtr="0">
              <a:noAutofit/>
            </a:bodyPr>
            <a:lstStyle/>
            <a:p>
              <a:pPr marL="0" lvl="0" indent="0" algn="ctr" defTabSz="1155700">
                <a:lnSpc>
                  <a:spcPct val="90000"/>
                </a:lnSpc>
                <a:spcBef>
                  <a:spcPct val="0"/>
                </a:spcBef>
                <a:spcAft>
                  <a:spcPct val="35000"/>
                </a:spcAft>
                <a:buNone/>
              </a:pPr>
              <a:endParaRPr lang="en-US" b="1" kern="1200" dirty="0"/>
            </a:p>
          </p:txBody>
        </p:sp>
        <p:sp>
          <p:nvSpPr>
            <p:cNvPr id="70" name="Rectangle 69">
              <a:extLst>
                <a:ext uri="{FF2B5EF4-FFF2-40B4-BE49-F238E27FC236}">
                  <a16:creationId xmlns:a16="http://schemas.microsoft.com/office/drawing/2014/main" id="{79B41B8D-FBBC-43E6-A54D-928C8D5C0EDE}"/>
                </a:ext>
              </a:extLst>
            </p:cNvPr>
            <p:cNvSpPr/>
            <p:nvPr/>
          </p:nvSpPr>
          <p:spPr>
            <a:xfrm>
              <a:off x="2020117" y="1046534"/>
              <a:ext cx="1634587" cy="621854"/>
            </a:xfrm>
            <a:prstGeom prst="rect">
              <a:avLst/>
            </a:prstGeom>
            <a:solidFill>
              <a:srgbClr val="B3B3B3"/>
            </a:solidFill>
            <a:ln w="38100">
              <a:solidFill>
                <a:srgbClr val="7030A0"/>
              </a:solidFill>
              <a:prstDash val="sysDash"/>
            </a:ln>
            <a:scene3d>
              <a:camera prst="orthographicFront"/>
              <a:lightRig rig="threePt" dir="t"/>
            </a:scene3d>
            <a:sp3d>
              <a:bevelT prst="relaxedInset"/>
            </a:sp3d>
          </p:spPr>
          <p:style>
            <a:lnRef idx="0">
              <a:schemeClr val="dk1"/>
            </a:lnRef>
            <a:fillRef idx="3">
              <a:schemeClr val="dk1"/>
            </a:fillRef>
            <a:effectRef idx="3">
              <a:schemeClr val="dk1"/>
            </a:effectRef>
            <a:fontRef idx="minor">
              <a:schemeClr val="lt1"/>
            </a:fontRef>
          </p:style>
          <p:txBody>
            <a:bodyPr rtlCol="0" anchor="ctr"/>
            <a:lstStyle/>
            <a:p>
              <a:pPr algn="ctr"/>
              <a:r>
                <a:rPr lang="en-US" sz="1400" dirty="0"/>
                <a:t>CAST Master Technician</a:t>
              </a:r>
            </a:p>
          </p:txBody>
        </p:sp>
        <p:sp>
          <p:nvSpPr>
            <p:cNvPr id="80" name="Freeform: Shape 79">
              <a:extLst>
                <a:ext uri="{FF2B5EF4-FFF2-40B4-BE49-F238E27FC236}">
                  <a16:creationId xmlns:a16="http://schemas.microsoft.com/office/drawing/2014/main" id="{27BEFCB1-00F0-49DE-B026-2C4F1B0B137F}"/>
                </a:ext>
              </a:extLst>
            </p:cNvPr>
            <p:cNvSpPr/>
            <p:nvPr/>
          </p:nvSpPr>
          <p:spPr>
            <a:xfrm>
              <a:off x="2191643" y="3103116"/>
              <a:ext cx="1291537" cy="322086"/>
            </a:xfrm>
            <a:custGeom>
              <a:avLst/>
              <a:gdLst>
                <a:gd name="connsiteX0" fmla="*/ 0 w 2743200"/>
                <a:gd name="connsiteY0" fmla="*/ 227724 h 227724"/>
                <a:gd name="connsiteX1" fmla="*/ 0 w 2743200"/>
                <a:gd name="connsiteY1" fmla="*/ 0 h 227724"/>
                <a:gd name="connsiteX2" fmla="*/ 2736193 w 2743200"/>
                <a:gd name="connsiteY2" fmla="*/ 7006 h 227724"/>
                <a:gd name="connsiteX3" fmla="*/ 2743200 w 2743200"/>
                <a:gd name="connsiteY3" fmla="*/ 220717 h 227724"/>
              </a:gdLst>
              <a:ahLst/>
              <a:cxnLst>
                <a:cxn ang="0">
                  <a:pos x="connsiteX0" y="connsiteY0"/>
                </a:cxn>
                <a:cxn ang="0">
                  <a:pos x="connsiteX1" y="connsiteY1"/>
                </a:cxn>
                <a:cxn ang="0">
                  <a:pos x="connsiteX2" y="connsiteY2"/>
                </a:cxn>
                <a:cxn ang="0">
                  <a:pos x="connsiteX3" y="connsiteY3"/>
                </a:cxn>
              </a:cxnLst>
              <a:rect l="l" t="t" r="r" b="b"/>
              <a:pathLst>
                <a:path w="2743200" h="227724">
                  <a:moveTo>
                    <a:pt x="0" y="227724"/>
                  </a:moveTo>
                  <a:lnTo>
                    <a:pt x="0" y="0"/>
                  </a:lnTo>
                  <a:lnTo>
                    <a:pt x="2736193" y="7006"/>
                  </a:lnTo>
                  <a:lnTo>
                    <a:pt x="2743200" y="220717"/>
                  </a:lnTo>
                </a:path>
              </a:pathLst>
            </a:custGeom>
            <a:noFill/>
            <a:ln w="38100">
              <a:solidFill>
                <a:srgbClr val="7030A0"/>
              </a:solidFill>
              <a:prstDash val="solid"/>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1" name="Freeform: Shape 80">
              <a:extLst>
                <a:ext uri="{FF2B5EF4-FFF2-40B4-BE49-F238E27FC236}">
                  <a16:creationId xmlns:a16="http://schemas.microsoft.com/office/drawing/2014/main" id="{F66F4E20-0119-4144-BD3C-96C168D4A012}"/>
                </a:ext>
              </a:extLst>
            </p:cNvPr>
            <p:cNvSpPr/>
            <p:nvPr/>
          </p:nvSpPr>
          <p:spPr>
            <a:xfrm>
              <a:off x="2135464" y="1976533"/>
              <a:ext cx="1374000" cy="324765"/>
            </a:xfrm>
            <a:custGeom>
              <a:avLst/>
              <a:gdLst>
                <a:gd name="connsiteX0" fmla="*/ 0 w 2743200"/>
                <a:gd name="connsiteY0" fmla="*/ 227724 h 227724"/>
                <a:gd name="connsiteX1" fmla="*/ 0 w 2743200"/>
                <a:gd name="connsiteY1" fmla="*/ 0 h 227724"/>
                <a:gd name="connsiteX2" fmla="*/ 2736193 w 2743200"/>
                <a:gd name="connsiteY2" fmla="*/ 7006 h 227724"/>
                <a:gd name="connsiteX3" fmla="*/ 2743200 w 2743200"/>
                <a:gd name="connsiteY3" fmla="*/ 220717 h 227724"/>
              </a:gdLst>
              <a:ahLst/>
              <a:cxnLst>
                <a:cxn ang="0">
                  <a:pos x="connsiteX0" y="connsiteY0"/>
                </a:cxn>
                <a:cxn ang="0">
                  <a:pos x="connsiteX1" y="connsiteY1"/>
                </a:cxn>
                <a:cxn ang="0">
                  <a:pos x="connsiteX2" y="connsiteY2"/>
                </a:cxn>
                <a:cxn ang="0">
                  <a:pos x="connsiteX3" y="connsiteY3"/>
                </a:cxn>
              </a:cxnLst>
              <a:rect l="l" t="t" r="r" b="b"/>
              <a:pathLst>
                <a:path w="2743200" h="227724">
                  <a:moveTo>
                    <a:pt x="0" y="227724"/>
                  </a:moveTo>
                  <a:lnTo>
                    <a:pt x="0" y="0"/>
                  </a:lnTo>
                  <a:lnTo>
                    <a:pt x="2736193" y="7006"/>
                  </a:lnTo>
                  <a:lnTo>
                    <a:pt x="2743200" y="220717"/>
                  </a:lnTo>
                </a:path>
              </a:pathLst>
            </a:custGeom>
            <a:noFill/>
            <a:ln w="38100">
              <a:solidFill>
                <a:srgbClr val="7030A0"/>
              </a:solidFill>
              <a:prstDash val="solid"/>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82" name="Straight Arrow Connector 81">
              <a:extLst>
                <a:ext uri="{FF2B5EF4-FFF2-40B4-BE49-F238E27FC236}">
                  <a16:creationId xmlns:a16="http://schemas.microsoft.com/office/drawing/2014/main" id="{7190C6E5-B5AF-44EB-8255-D3554C78ED1E}"/>
                </a:ext>
              </a:extLst>
            </p:cNvPr>
            <p:cNvCxnSpPr>
              <a:cxnSpLocks/>
              <a:stCxn id="75" idx="0"/>
              <a:endCxn id="70" idx="2"/>
            </p:cNvCxnSpPr>
            <p:nvPr/>
          </p:nvCxnSpPr>
          <p:spPr>
            <a:xfrm flipH="1" flipV="1">
              <a:off x="2837411" y="1668388"/>
              <a:ext cx="8107" cy="342738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52930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1000"/>
                                        <p:tgtEl>
                                          <p:spTgt spid="83"/>
                                        </p:tgtEl>
                                      </p:cBhvr>
                                    </p:animEffect>
                                    <p:anim calcmode="lin" valueType="num">
                                      <p:cBhvr>
                                        <p:cTn id="8" dur="1000" fill="hold"/>
                                        <p:tgtEl>
                                          <p:spTgt spid="83"/>
                                        </p:tgtEl>
                                        <p:attrNameLst>
                                          <p:attrName>ppt_x</p:attrName>
                                        </p:attrNameLst>
                                      </p:cBhvr>
                                      <p:tavLst>
                                        <p:tav tm="0">
                                          <p:val>
                                            <p:strVal val="#ppt_x"/>
                                          </p:val>
                                        </p:tav>
                                        <p:tav tm="100000">
                                          <p:val>
                                            <p:strVal val="#ppt_x"/>
                                          </p:val>
                                        </p:tav>
                                      </p:tavLst>
                                    </p:anim>
                                    <p:anim calcmode="lin" valueType="num">
                                      <p:cBhvr>
                                        <p:cTn id="9"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4"/>
                                        </p:tgtEl>
                                        <p:attrNameLst>
                                          <p:attrName>style.visibility</p:attrName>
                                        </p:attrNameLst>
                                      </p:cBhvr>
                                      <p:to>
                                        <p:strVal val="visible"/>
                                      </p:to>
                                    </p:set>
                                    <p:animEffect transition="in" filter="fade">
                                      <p:cBhvr>
                                        <p:cTn id="14" dur="1000"/>
                                        <p:tgtEl>
                                          <p:spTgt spid="84"/>
                                        </p:tgtEl>
                                      </p:cBhvr>
                                    </p:animEffect>
                                    <p:anim calcmode="lin" valueType="num">
                                      <p:cBhvr>
                                        <p:cTn id="15" dur="1000" fill="hold"/>
                                        <p:tgtEl>
                                          <p:spTgt spid="84"/>
                                        </p:tgtEl>
                                        <p:attrNameLst>
                                          <p:attrName>ppt_x</p:attrName>
                                        </p:attrNameLst>
                                      </p:cBhvr>
                                      <p:tavLst>
                                        <p:tav tm="0">
                                          <p:val>
                                            <p:strVal val="#ppt_x"/>
                                          </p:val>
                                        </p:tav>
                                        <p:tav tm="100000">
                                          <p:val>
                                            <p:strVal val="#ppt_x"/>
                                          </p:val>
                                        </p:tav>
                                      </p:tavLst>
                                    </p:anim>
                                    <p:anim calcmode="lin" valueType="num">
                                      <p:cBhvr>
                                        <p:cTn id="16"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fade">
                                      <p:cBhvr>
                                        <p:cTn id="21" dur="1000"/>
                                        <p:tgtEl>
                                          <p:spTgt spid="85"/>
                                        </p:tgtEl>
                                      </p:cBhvr>
                                    </p:animEffect>
                                    <p:anim calcmode="lin" valueType="num">
                                      <p:cBhvr>
                                        <p:cTn id="22" dur="1000" fill="hold"/>
                                        <p:tgtEl>
                                          <p:spTgt spid="85"/>
                                        </p:tgtEl>
                                        <p:attrNameLst>
                                          <p:attrName>ppt_x</p:attrName>
                                        </p:attrNameLst>
                                      </p:cBhvr>
                                      <p:tavLst>
                                        <p:tav tm="0">
                                          <p:val>
                                            <p:strVal val="#ppt_x"/>
                                          </p:val>
                                        </p:tav>
                                        <p:tav tm="100000">
                                          <p:val>
                                            <p:strVal val="#ppt_x"/>
                                          </p:val>
                                        </p:tav>
                                      </p:tavLst>
                                    </p:anim>
                                    <p:anim calcmode="lin" valueType="num">
                                      <p:cBhvr>
                                        <p:cTn id="23"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1000"/>
                                        <p:tgtEl>
                                          <p:spTgt spid="86"/>
                                        </p:tgtEl>
                                      </p:cBhvr>
                                    </p:animEffect>
                                    <p:anim calcmode="lin" valueType="num">
                                      <p:cBhvr>
                                        <p:cTn id="29" dur="1000" fill="hold"/>
                                        <p:tgtEl>
                                          <p:spTgt spid="86"/>
                                        </p:tgtEl>
                                        <p:attrNameLst>
                                          <p:attrName>ppt_x</p:attrName>
                                        </p:attrNameLst>
                                      </p:cBhvr>
                                      <p:tavLst>
                                        <p:tav tm="0">
                                          <p:val>
                                            <p:strVal val="#ppt_x"/>
                                          </p:val>
                                        </p:tav>
                                        <p:tav tm="100000">
                                          <p:val>
                                            <p:strVal val="#ppt_x"/>
                                          </p:val>
                                        </p:tav>
                                      </p:tavLst>
                                    </p:anim>
                                    <p:anim calcmode="lin" valueType="num">
                                      <p:cBhvr>
                                        <p:cTn id="30"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0">
            <a:extLst>
              <a:ext uri="{FF2B5EF4-FFF2-40B4-BE49-F238E27FC236}">
                <a16:creationId xmlns:a16="http://schemas.microsoft.com/office/drawing/2014/main" id="{DE8BEABF-A3E7-455A-B7A2-D6911BA19FCD}"/>
              </a:ext>
            </a:extLst>
          </p:cNvPr>
          <p:cNvGrpSpPr>
            <a:grpSpLocks/>
          </p:cNvGrpSpPr>
          <p:nvPr/>
        </p:nvGrpSpPr>
        <p:grpSpPr bwMode="auto">
          <a:xfrm>
            <a:off x="529835" y="1911233"/>
            <a:ext cx="2590027" cy="3906371"/>
            <a:chOff x="521" y="2024"/>
            <a:chExt cx="1089" cy="1906"/>
          </a:xfrm>
        </p:grpSpPr>
        <p:pic>
          <p:nvPicPr>
            <p:cNvPr id="18446" name="Picture 21" descr="DC_Root_352">
              <a:extLst>
                <a:ext uri="{FF2B5EF4-FFF2-40B4-BE49-F238E27FC236}">
                  <a16:creationId xmlns:a16="http://schemas.microsoft.com/office/drawing/2014/main" id="{3D231336-9E27-434A-B6F7-C413B1F0A029}"/>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1" y="3113"/>
              <a:ext cx="1089" cy="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7" name="Picture 22" descr="DC_Root_092">
              <a:extLst>
                <a:ext uri="{FF2B5EF4-FFF2-40B4-BE49-F238E27FC236}">
                  <a16:creationId xmlns:a16="http://schemas.microsoft.com/office/drawing/2014/main" id="{1B3F72CC-5A23-4056-B9C9-F517751F6CB5}"/>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1" y="2024"/>
              <a:ext cx="1089" cy="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8" name="Text Box 23">
              <a:extLst>
                <a:ext uri="{FF2B5EF4-FFF2-40B4-BE49-F238E27FC236}">
                  <a16:creationId xmlns:a16="http://schemas.microsoft.com/office/drawing/2014/main" id="{A07FFDA8-F7A4-4DD0-B2A7-0E715ECCD478}"/>
                </a:ext>
              </a:extLst>
            </p:cNvPr>
            <p:cNvSpPr txBox="1">
              <a:spLocks noChangeArrowheads="1"/>
            </p:cNvSpPr>
            <p:nvPr/>
          </p:nvSpPr>
          <p:spPr bwMode="auto">
            <a:xfrm>
              <a:off x="521" y="2887"/>
              <a:ext cx="108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a:spcBef>
                  <a:spcPct val="20000"/>
                </a:spcBef>
                <a:buFont typeface="Arial" panose="020B0604020202020204" pitchFamily="34" charset="0"/>
                <a:buChar char="•"/>
                <a:defRPr sz="1500">
                  <a:solidFill>
                    <a:schemeClr val="bg1"/>
                  </a:solidFill>
                  <a:latin typeface="Segoe UI" panose="020B0502040204020203" pitchFamily="34" charset="0"/>
                  <a:cs typeface="Segoe UI" panose="020B0502040204020203" pitchFamily="34" charset="0"/>
                </a:defRPr>
              </a:lvl1pPr>
              <a:lvl2pPr marL="742950" indent="-285750">
                <a:spcBef>
                  <a:spcPct val="20000"/>
                </a:spcBef>
                <a:buFont typeface="Arial" panose="020B0604020202020204" pitchFamily="34" charset="0"/>
                <a:buChar char="–"/>
                <a:defRPr>
                  <a:solidFill>
                    <a:schemeClr val="bg1"/>
                  </a:solidFill>
                  <a:latin typeface="Segoe UI" panose="020B0502040204020203" pitchFamily="34" charset="0"/>
                  <a:cs typeface="Segoe UI" panose="020B0502040204020203" pitchFamily="34" charset="0"/>
                </a:defRPr>
              </a:lvl2pPr>
              <a:lvl3pPr marL="1143000" indent="-228600">
                <a:spcBef>
                  <a:spcPct val="20000"/>
                </a:spcBef>
                <a:buFont typeface="Arial" panose="020B0604020202020204" pitchFamily="34" charset="0"/>
                <a:buChar char="•"/>
                <a:defRPr sz="1200">
                  <a:solidFill>
                    <a:schemeClr val="bg1"/>
                  </a:solidFill>
                  <a:latin typeface="Segoe UI" panose="020B0502040204020203" pitchFamily="34" charset="0"/>
                  <a:cs typeface="Segoe UI" panose="020B0502040204020203" pitchFamily="34" charset="0"/>
                </a:defRPr>
              </a:lvl3pPr>
              <a:lvl4pPr marL="1600200" indent="-228600">
                <a:spcBef>
                  <a:spcPct val="20000"/>
                </a:spcBef>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4pPr>
              <a:lvl5pPr marL="2057400" indent="-228600">
                <a:spcBef>
                  <a:spcPct val="20000"/>
                </a:spcBef>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5pPr>
              <a:lvl6pPr marL="2514600" indent="-228600" eaLnBrk="0" fontAlgn="base" hangingPunct="0">
                <a:spcBef>
                  <a:spcPct val="20000"/>
                </a:spcBef>
                <a:spcAft>
                  <a:spcPct val="0"/>
                </a:spcAft>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6pPr>
              <a:lvl7pPr marL="2971800" indent="-228600" eaLnBrk="0" fontAlgn="base" hangingPunct="0">
                <a:spcBef>
                  <a:spcPct val="20000"/>
                </a:spcBef>
                <a:spcAft>
                  <a:spcPct val="0"/>
                </a:spcAft>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7pPr>
              <a:lvl8pPr marL="3429000" indent="-228600" eaLnBrk="0" fontAlgn="base" hangingPunct="0">
                <a:spcBef>
                  <a:spcPct val="20000"/>
                </a:spcBef>
                <a:spcAft>
                  <a:spcPct val="0"/>
                </a:spcAft>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8pPr>
              <a:lvl9pPr marL="3886200" indent="-228600" eaLnBrk="0" fontAlgn="base" hangingPunct="0">
                <a:spcBef>
                  <a:spcPct val="20000"/>
                </a:spcBef>
                <a:spcAft>
                  <a:spcPct val="0"/>
                </a:spcAft>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9pPr>
            </a:lstStyle>
            <a:p>
              <a:pPr algn="ctr" eaLnBrk="1" hangingPunct="1">
                <a:spcBef>
                  <a:spcPct val="50000"/>
                </a:spcBef>
                <a:buFontTx/>
                <a:buNone/>
              </a:pPr>
              <a:r>
                <a:rPr lang="en-GB" altLang="en-US" sz="1600" b="1" dirty="0">
                  <a:solidFill>
                    <a:schemeClr val="tx1"/>
                  </a:solidFill>
                  <a:latin typeface="Arial" panose="020B0604020202020204" pitchFamily="34" charset="0"/>
                </a:rPr>
                <a:t>Cable Connections</a:t>
              </a:r>
              <a:endParaRPr lang="en-US" altLang="en-US" sz="1600" b="1" dirty="0">
                <a:solidFill>
                  <a:schemeClr val="tx1"/>
                </a:solidFill>
                <a:latin typeface="Arial" panose="020B0604020202020204" pitchFamily="34" charset="0"/>
              </a:endParaRPr>
            </a:p>
          </p:txBody>
        </p:sp>
      </p:grpSp>
      <p:grpSp>
        <p:nvGrpSpPr>
          <p:cNvPr id="4" name="Group 24">
            <a:extLst>
              <a:ext uri="{FF2B5EF4-FFF2-40B4-BE49-F238E27FC236}">
                <a16:creationId xmlns:a16="http://schemas.microsoft.com/office/drawing/2014/main" id="{7E609853-B607-4393-A54D-B1DA449D3A71}"/>
              </a:ext>
            </a:extLst>
          </p:cNvPr>
          <p:cNvGrpSpPr>
            <a:grpSpLocks/>
          </p:cNvGrpSpPr>
          <p:nvPr/>
        </p:nvGrpSpPr>
        <p:grpSpPr bwMode="auto">
          <a:xfrm>
            <a:off x="4463987" y="1895673"/>
            <a:ext cx="2590027" cy="3906371"/>
            <a:chOff x="2018" y="2024"/>
            <a:chExt cx="1089" cy="1906"/>
          </a:xfrm>
        </p:grpSpPr>
        <p:pic>
          <p:nvPicPr>
            <p:cNvPr id="18443" name="Picture 25" descr="DC_Root_040">
              <a:extLst>
                <a:ext uri="{FF2B5EF4-FFF2-40B4-BE49-F238E27FC236}">
                  <a16:creationId xmlns:a16="http://schemas.microsoft.com/office/drawing/2014/main" id="{7C219C3B-4CE5-4326-8D94-650A114432F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018" y="2024"/>
              <a:ext cx="1089" cy="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4" name="Picture 26" descr="DC_Root_384">
              <a:extLst>
                <a:ext uri="{FF2B5EF4-FFF2-40B4-BE49-F238E27FC236}">
                  <a16:creationId xmlns:a16="http://schemas.microsoft.com/office/drawing/2014/main" id="{39CC3BDB-7671-4B7A-B479-1F775D545747}"/>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018" y="3113"/>
              <a:ext cx="1089" cy="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5" name="Text Box 27">
              <a:extLst>
                <a:ext uri="{FF2B5EF4-FFF2-40B4-BE49-F238E27FC236}">
                  <a16:creationId xmlns:a16="http://schemas.microsoft.com/office/drawing/2014/main" id="{D9614C3A-B4B9-48CB-9617-42945CFFC81C}"/>
                </a:ext>
              </a:extLst>
            </p:cNvPr>
            <p:cNvSpPr txBox="1">
              <a:spLocks noChangeArrowheads="1"/>
            </p:cNvSpPr>
            <p:nvPr/>
          </p:nvSpPr>
          <p:spPr bwMode="auto">
            <a:xfrm>
              <a:off x="2018" y="2887"/>
              <a:ext cx="108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a:spcBef>
                  <a:spcPct val="20000"/>
                </a:spcBef>
                <a:buFont typeface="Arial" panose="020B0604020202020204" pitchFamily="34" charset="0"/>
                <a:buChar char="•"/>
                <a:defRPr sz="1500">
                  <a:solidFill>
                    <a:schemeClr val="bg1"/>
                  </a:solidFill>
                  <a:latin typeface="Segoe UI" panose="020B0502040204020203" pitchFamily="34" charset="0"/>
                  <a:cs typeface="Segoe UI" panose="020B0502040204020203" pitchFamily="34" charset="0"/>
                </a:defRPr>
              </a:lvl1pPr>
              <a:lvl2pPr marL="742950" indent="-285750">
                <a:spcBef>
                  <a:spcPct val="20000"/>
                </a:spcBef>
                <a:buFont typeface="Arial" panose="020B0604020202020204" pitchFamily="34" charset="0"/>
                <a:buChar char="–"/>
                <a:defRPr>
                  <a:solidFill>
                    <a:schemeClr val="bg1"/>
                  </a:solidFill>
                  <a:latin typeface="Segoe UI" panose="020B0502040204020203" pitchFamily="34" charset="0"/>
                  <a:cs typeface="Segoe UI" panose="020B0502040204020203" pitchFamily="34" charset="0"/>
                </a:defRPr>
              </a:lvl2pPr>
              <a:lvl3pPr marL="1143000" indent="-228600">
                <a:spcBef>
                  <a:spcPct val="20000"/>
                </a:spcBef>
                <a:buFont typeface="Arial" panose="020B0604020202020204" pitchFamily="34" charset="0"/>
                <a:buChar char="•"/>
                <a:defRPr sz="1200">
                  <a:solidFill>
                    <a:schemeClr val="bg1"/>
                  </a:solidFill>
                  <a:latin typeface="Segoe UI" panose="020B0502040204020203" pitchFamily="34" charset="0"/>
                  <a:cs typeface="Segoe UI" panose="020B0502040204020203" pitchFamily="34" charset="0"/>
                </a:defRPr>
              </a:lvl3pPr>
              <a:lvl4pPr marL="1600200" indent="-228600">
                <a:spcBef>
                  <a:spcPct val="20000"/>
                </a:spcBef>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4pPr>
              <a:lvl5pPr marL="2057400" indent="-228600">
                <a:spcBef>
                  <a:spcPct val="20000"/>
                </a:spcBef>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5pPr>
              <a:lvl6pPr marL="2514600" indent="-228600" eaLnBrk="0" fontAlgn="base" hangingPunct="0">
                <a:spcBef>
                  <a:spcPct val="20000"/>
                </a:spcBef>
                <a:spcAft>
                  <a:spcPct val="0"/>
                </a:spcAft>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6pPr>
              <a:lvl7pPr marL="2971800" indent="-228600" eaLnBrk="0" fontAlgn="base" hangingPunct="0">
                <a:spcBef>
                  <a:spcPct val="20000"/>
                </a:spcBef>
                <a:spcAft>
                  <a:spcPct val="0"/>
                </a:spcAft>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7pPr>
              <a:lvl8pPr marL="3429000" indent="-228600" eaLnBrk="0" fontAlgn="base" hangingPunct="0">
                <a:spcBef>
                  <a:spcPct val="20000"/>
                </a:spcBef>
                <a:spcAft>
                  <a:spcPct val="0"/>
                </a:spcAft>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8pPr>
              <a:lvl9pPr marL="3886200" indent="-228600" eaLnBrk="0" fontAlgn="base" hangingPunct="0">
                <a:spcBef>
                  <a:spcPct val="20000"/>
                </a:spcBef>
                <a:spcAft>
                  <a:spcPct val="0"/>
                </a:spcAft>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9pPr>
            </a:lstStyle>
            <a:p>
              <a:pPr algn="ctr" eaLnBrk="1" hangingPunct="1">
                <a:spcBef>
                  <a:spcPct val="50000"/>
                </a:spcBef>
                <a:buFontTx/>
                <a:buNone/>
              </a:pPr>
              <a:r>
                <a:rPr lang="en-GB" altLang="en-US" sz="1600" b="1" dirty="0">
                  <a:solidFill>
                    <a:schemeClr val="tx1"/>
                  </a:solidFill>
                  <a:latin typeface="Arial" panose="020B0604020202020204" pitchFamily="34" charset="0"/>
                </a:rPr>
                <a:t>Bus Bar Connections</a:t>
              </a:r>
              <a:endParaRPr lang="en-US" altLang="en-US" sz="1600" b="1" dirty="0">
                <a:solidFill>
                  <a:schemeClr val="tx1"/>
                </a:solidFill>
                <a:latin typeface="Arial" panose="020B0604020202020204" pitchFamily="34" charset="0"/>
              </a:endParaRPr>
            </a:p>
          </p:txBody>
        </p:sp>
      </p:grpSp>
      <p:grpSp>
        <p:nvGrpSpPr>
          <p:cNvPr id="5" name="Group 28">
            <a:extLst>
              <a:ext uri="{FF2B5EF4-FFF2-40B4-BE49-F238E27FC236}">
                <a16:creationId xmlns:a16="http://schemas.microsoft.com/office/drawing/2014/main" id="{BF830462-14E6-442D-93C1-C54CFC50E556}"/>
              </a:ext>
            </a:extLst>
          </p:cNvPr>
          <p:cNvGrpSpPr>
            <a:grpSpLocks/>
          </p:cNvGrpSpPr>
          <p:nvPr/>
        </p:nvGrpSpPr>
        <p:grpSpPr bwMode="auto">
          <a:xfrm>
            <a:off x="8398141" y="1912895"/>
            <a:ext cx="2590027" cy="3904643"/>
            <a:chOff x="3470" y="2024"/>
            <a:chExt cx="1089" cy="1905"/>
          </a:xfrm>
        </p:grpSpPr>
        <p:pic>
          <p:nvPicPr>
            <p:cNvPr id="18440" name="Picture 29" descr="DC_Root_048">
              <a:extLst>
                <a:ext uri="{FF2B5EF4-FFF2-40B4-BE49-F238E27FC236}">
                  <a16:creationId xmlns:a16="http://schemas.microsoft.com/office/drawing/2014/main" id="{1C933DF7-45F5-4D62-B5FC-2B3CE545CB86}"/>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470" y="2024"/>
              <a:ext cx="1089" cy="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30" descr="SON2-38">
              <a:extLst>
                <a:ext uri="{FF2B5EF4-FFF2-40B4-BE49-F238E27FC236}">
                  <a16:creationId xmlns:a16="http://schemas.microsoft.com/office/drawing/2014/main" id="{C7382523-26BC-451A-B486-4E69F77AAA75}"/>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3470" y="3113"/>
              <a:ext cx="1088"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2" name="Text Box 31">
              <a:extLst>
                <a:ext uri="{FF2B5EF4-FFF2-40B4-BE49-F238E27FC236}">
                  <a16:creationId xmlns:a16="http://schemas.microsoft.com/office/drawing/2014/main" id="{2729D170-96ED-4147-BBAC-28B40D9421A6}"/>
                </a:ext>
              </a:extLst>
            </p:cNvPr>
            <p:cNvSpPr txBox="1">
              <a:spLocks noChangeArrowheads="1"/>
            </p:cNvSpPr>
            <p:nvPr/>
          </p:nvSpPr>
          <p:spPr bwMode="auto">
            <a:xfrm>
              <a:off x="3470" y="2840"/>
              <a:ext cx="1089"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a:spcBef>
                  <a:spcPct val="20000"/>
                </a:spcBef>
                <a:buFont typeface="Arial" panose="020B0604020202020204" pitchFamily="34" charset="0"/>
                <a:buChar char="•"/>
                <a:defRPr sz="1500">
                  <a:solidFill>
                    <a:schemeClr val="bg1"/>
                  </a:solidFill>
                  <a:latin typeface="Segoe UI" panose="020B0502040204020203" pitchFamily="34" charset="0"/>
                  <a:cs typeface="Segoe UI" panose="020B0502040204020203" pitchFamily="34" charset="0"/>
                </a:defRPr>
              </a:lvl1pPr>
              <a:lvl2pPr marL="742950" indent="-285750">
                <a:spcBef>
                  <a:spcPct val="20000"/>
                </a:spcBef>
                <a:buFont typeface="Arial" panose="020B0604020202020204" pitchFamily="34" charset="0"/>
                <a:buChar char="–"/>
                <a:defRPr>
                  <a:solidFill>
                    <a:schemeClr val="bg1"/>
                  </a:solidFill>
                  <a:latin typeface="Segoe UI" panose="020B0502040204020203" pitchFamily="34" charset="0"/>
                  <a:cs typeface="Segoe UI" panose="020B0502040204020203" pitchFamily="34" charset="0"/>
                </a:defRPr>
              </a:lvl2pPr>
              <a:lvl3pPr marL="1143000" indent="-228600">
                <a:spcBef>
                  <a:spcPct val="20000"/>
                </a:spcBef>
                <a:buFont typeface="Arial" panose="020B0604020202020204" pitchFamily="34" charset="0"/>
                <a:buChar char="•"/>
                <a:defRPr sz="1200">
                  <a:solidFill>
                    <a:schemeClr val="bg1"/>
                  </a:solidFill>
                  <a:latin typeface="Segoe UI" panose="020B0502040204020203" pitchFamily="34" charset="0"/>
                  <a:cs typeface="Segoe UI" panose="020B0502040204020203" pitchFamily="34" charset="0"/>
                </a:defRPr>
              </a:lvl3pPr>
              <a:lvl4pPr marL="1600200" indent="-228600">
                <a:spcBef>
                  <a:spcPct val="20000"/>
                </a:spcBef>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4pPr>
              <a:lvl5pPr marL="2057400" indent="-228600">
                <a:spcBef>
                  <a:spcPct val="20000"/>
                </a:spcBef>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5pPr>
              <a:lvl6pPr marL="2514600" indent="-228600" eaLnBrk="0" fontAlgn="base" hangingPunct="0">
                <a:spcBef>
                  <a:spcPct val="20000"/>
                </a:spcBef>
                <a:spcAft>
                  <a:spcPct val="0"/>
                </a:spcAft>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6pPr>
              <a:lvl7pPr marL="2971800" indent="-228600" eaLnBrk="0" fontAlgn="base" hangingPunct="0">
                <a:spcBef>
                  <a:spcPct val="20000"/>
                </a:spcBef>
                <a:spcAft>
                  <a:spcPct val="0"/>
                </a:spcAft>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7pPr>
              <a:lvl8pPr marL="3429000" indent="-228600" eaLnBrk="0" fontAlgn="base" hangingPunct="0">
                <a:spcBef>
                  <a:spcPct val="20000"/>
                </a:spcBef>
                <a:spcAft>
                  <a:spcPct val="0"/>
                </a:spcAft>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8pPr>
              <a:lvl9pPr marL="3886200" indent="-228600" eaLnBrk="0" fontAlgn="base" hangingPunct="0">
                <a:spcBef>
                  <a:spcPct val="20000"/>
                </a:spcBef>
                <a:spcAft>
                  <a:spcPct val="0"/>
                </a:spcAft>
                <a:buFont typeface="Arial" panose="020B0604020202020204" pitchFamily="34" charset="0"/>
                <a:buChar char="»"/>
                <a:defRPr sz="1000">
                  <a:solidFill>
                    <a:schemeClr val="bg1"/>
                  </a:solidFill>
                  <a:latin typeface="Segoe UI" panose="020B0502040204020203" pitchFamily="34" charset="0"/>
                  <a:cs typeface="Segoe UI" panose="020B0502040204020203" pitchFamily="34" charset="0"/>
                </a:defRPr>
              </a:lvl9pPr>
            </a:lstStyle>
            <a:p>
              <a:pPr algn="ctr" eaLnBrk="1" hangingPunct="1">
                <a:spcBef>
                  <a:spcPct val="50000"/>
                </a:spcBef>
                <a:buFontTx/>
                <a:buNone/>
              </a:pPr>
              <a:r>
                <a:rPr lang="en-GB" altLang="en-US" sz="1600" b="1" dirty="0">
                  <a:solidFill>
                    <a:schemeClr val="tx1"/>
                  </a:solidFill>
                  <a:latin typeface="Arial" panose="020B0604020202020204" pitchFamily="34" charset="0"/>
                </a:rPr>
                <a:t>Isolator or Circuit Breaker Connections</a:t>
              </a:r>
              <a:endParaRPr lang="en-US" altLang="en-US" sz="1600" b="1" dirty="0">
                <a:solidFill>
                  <a:schemeClr val="tx1"/>
                </a:solidFill>
                <a:latin typeface="Arial" panose="020B0604020202020204" pitchFamily="34" charset="0"/>
              </a:endParaRPr>
            </a:p>
          </p:txBody>
        </p:sp>
      </p:grpSp>
      <p:sp>
        <p:nvSpPr>
          <p:cNvPr id="18" name="TextBox 17">
            <a:extLst>
              <a:ext uri="{FF2B5EF4-FFF2-40B4-BE49-F238E27FC236}">
                <a16:creationId xmlns:a16="http://schemas.microsoft.com/office/drawing/2014/main" id="{CFAAAE1D-796E-42A0-85D4-3BDF9DE5741D}"/>
              </a:ext>
            </a:extLst>
          </p:cNvPr>
          <p:cNvSpPr txBox="1"/>
          <p:nvPr/>
        </p:nvSpPr>
        <p:spPr>
          <a:xfrm>
            <a:off x="228600" y="609600"/>
            <a:ext cx="11225047" cy="1138773"/>
          </a:xfrm>
          <a:prstGeom prst="rect">
            <a:avLst/>
          </a:prstGeom>
          <a:noFill/>
        </p:spPr>
        <p:txBody>
          <a:bodyPr wrap="square" rtlCol="0">
            <a:spAutoFit/>
          </a:bodyPr>
          <a:lstStyle/>
          <a:p>
            <a:pPr algn="ctr"/>
            <a:r>
              <a:rPr lang="en-US" sz="4000" b="1" dirty="0">
                <a:latin typeface="Segoe UI" panose="020B0502040204020203" pitchFamily="34" charset="0"/>
                <a:cs typeface="Segoe UI" panose="020B0502040204020203" pitchFamily="34" charset="0"/>
              </a:rPr>
              <a:t>Where to Start?</a:t>
            </a:r>
          </a:p>
          <a:p>
            <a:pPr algn="ctr"/>
            <a:r>
              <a:rPr lang="en-US" sz="2800" b="1" i="1" u="sng" dirty="0">
                <a:latin typeface="Segoe UI" panose="020B0502040204020203" pitchFamily="34" charset="0"/>
                <a:cs typeface="Segoe UI" panose="020B0502040204020203" pitchFamily="34" charset="0"/>
              </a:rPr>
              <a:t>First Identify The Components You Wish To Inspect</a:t>
            </a:r>
          </a:p>
        </p:txBody>
      </p:sp>
      <p:sp>
        <p:nvSpPr>
          <p:cNvPr id="7" name="Slide Number Placeholder 6">
            <a:extLst>
              <a:ext uri="{FF2B5EF4-FFF2-40B4-BE49-F238E27FC236}">
                <a16:creationId xmlns:a16="http://schemas.microsoft.com/office/drawing/2014/main" id="{62964911-D29A-45DC-9437-350CDFF06079}"/>
              </a:ext>
            </a:extLst>
          </p:cNvPr>
          <p:cNvSpPr>
            <a:spLocks noGrp="1"/>
          </p:cNvSpPr>
          <p:nvPr>
            <p:ph type="sldNum" sz="quarter" idx="4294967295"/>
          </p:nvPr>
        </p:nvSpPr>
        <p:spPr>
          <a:xfrm>
            <a:off x="9448800" y="6356350"/>
            <a:ext cx="2743200" cy="365125"/>
          </a:xfrm>
        </p:spPr>
        <p:txBody>
          <a:bodyPr/>
          <a:lstStyle/>
          <a:p>
            <a:fld id="{158F0C37-8291-4C41-A6B0-6B4E3727BC67}" type="slidenum">
              <a:rPr lang="en-US" smtClean="0"/>
              <a:t>13</a:t>
            </a:fld>
            <a:endParaRPr lang="en-US"/>
          </a:p>
        </p:txBody>
      </p:sp>
      <p:sp>
        <p:nvSpPr>
          <p:cNvPr id="6" name="Rectangle 5">
            <a:extLst>
              <a:ext uri="{FF2B5EF4-FFF2-40B4-BE49-F238E27FC236}">
                <a16:creationId xmlns:a16="http://schemas.microsoft.com/office/drawing/2014/main" id="{17F2AA4E-B916-4F83-B381-B9B5367AA2E9}"/>
              </a:ext>
            </a:extLst>
          </p:cNvPr>
          <p:cNvSpPr/>
          <p:nvPr/>
        </p:nvSpPr>
        <p:spPr>
          <a:xfrm>
            <a:off x="0" y="6019344"/>
            <a:ext cx="12039600" cy="523220"/>
          </a:xfrm>
          <a:prstGeom prst="rect">
            <a:avLst/>
          </a:prstGeom>
        </p:spPr>
        <p:txBody>
          <a:bodyPr wrap="square">
            <a:spAutoFit/>
          </a:bodyPr>
          <a:lstStyle/>
          <a:p>
            <a:pPr lvl="0" algn="ctr"/>
            <a:r>
              <a:rPr lang="en-US" sz="2800" b="1" i="1" u="sng" dirty="0">
                <a:solidFill>
                  <a:prstClr val="black"/>
                </a:solidFill>
                <a:latin typeface="Segoe UI" panose="020B0502040204020203" pitchFamily="34" charset="0"/>
                <a:cs typeface="Segoe UI" panose="020B0502040204020203" pitchFamily="34" charset="0"/>
              </a:rPr>
              <a:t>Then Identify The CAST Technologies you will use….</a:t>
            </a:r>
          </a:p>
        </p:txBody>
      </p:sp>
      <p:pic>
        <p:nvPicPr>
          <p:cNvPr id="17" name="Picture 16">
            <a:extLst>
              <a:ext uri="{FF2B5EF4-FFF2-40B4-BE49-F238E27FC236}">
                <a16:creationId xmlns:a16="http://schemas.microsoft.com/office/drawing/2014/main" id="{E7537594-6320-47B1-9A1E-CE9711D7BFCC}"/>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custDataLst>
      <p:tags r:id="rId1"/>
    </p:custDataLst>
    <p:extLst>
      <p:ext uri="{BB962C8B-B14F-4D97-AF65-F5344CB8AC3E}">
        <p14:creationId xmlns:p14="http://schemas.microsoft.com/office/powerpoint/2010/main" val="3997568805"/>
      </p:ext>
    </p:extLst>
  </p:cSld>
  <p:clrMapOvr>
    <a:masterClrMapping/>
  </p:clrMapOvr>
  <p:transition spd="slow" advTm="4809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21C97C-9CBE-43F4-9245-0176E73AF92A}"/>
              </a:ext>
            </a:extLst>
          </p:cNvPr>
          <p:cNvGrpSpPr/>
          <p:nvPr/>
        </p:nvGrpSpPr>
        <p:grpSpPr>
          <a:xfrm>
            <a:off x="729475" y="3335345"/>
            <a:ext cx="1744807" cy="2933396"/>
            <a:chOff x="729474" y="3345951"/>
            <a:chExt cx="1744807" cy="2933396"/>
          </a:xfrm>
        </p:grpSpPr>
        <p:sp>
          <p:nvSpPr>
            <p:cNvPr id="9" name="Freeform: Shape 8">
              <a:extLst>
                <a:ext uri="{FF2B5EF4-FFF2-40B4-BE49-F238E27FC236}">
                  <a16:creationId xmlns:a16="http://schemas.microsoft.com/office/drawing/2014/main" id="{DDEED3AF-D669-4518-96F3-2251F6D71AC3}"/>
                </a:ext>
              </a:extLst>
            </p:cNvPr>
            <p:cNvSpPr/>
            <p:nvPr/>
          </p:nvSpPr>
          <p:spPr>
            <a:xfrm>
              <a:off x="745196" y="3345951"/>
              <a:ext cx="1729085" cy="2933396"/>
            </a:xfrm>
            <a:custGeom>
              <a:avLst/>
              <a:gdLst>
                <a:gd name="connsiteX0" fmla="*/ 0 w 1729085"/>
                <a:gd name="connsiteY0" fmla="*/ 172909 h 2696799"/>
                <a:gd name="connsiteX1" fmla="*/ 172909 w 1729085"/>
                <a:gd name="connsiteY1" fmla="*/ 0 h 2696799"/>
                <a:gd name="connsiteX2" fmla="*/ 1556177 w 1729085"/>
                <a:gd name="connsiteY2" fmla="*/ 0 h 2696799"/>
                <a:gd name="connsiteX3" fmla="*/ 1729086 w 1729085"/>
                <a:gd name="connsiteY3" fmla="*/ 172909 h 2696799"/>
                <a:gd name="connsiteX4" fmla="*/ 1729085 w 1729085"/>
                <a:gd name="connsiteY4" fmla="*/ 2523891 h 2696799"/>
                <a:gd name="connsiteX5" fmla="*/ 1556176 w 1729085"/>
                <a:gd name="connsiteY5" fmla="*/ 2696800 h 2696799"/>
                <a:gd name="connsiteX6" fmla="*/ 172909 w 1729085"/>
                <a:gd name="connsiteY6" fmla="*/ 2696799 h 2696799"/>
                <a:gd name="connsiteX7" fmla="*/ 0 w 1729085"/>
                <a:gd name="connsiteY7" fmla="*/ 2523890 h 2696799"/>
                <a:gd name="connsiteX8" fmla="*/ 0 w 1729085"/>
                <a:gd name="connsiteY8" fmla="*/ 172909 h 269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9085" h="2696799">
                  <a:moveTo>
                    <a:pt x="0" y="172909"/>
                  </a:moveTo>
                  <a:cubicBezTo>
                    <a:pt x="0" y="77414"/>
                    <a:pt x="77414" y="0"/>
                    <a:pt x="172909" y="0"/>
                  </a:cubicBezTo>
                  <a:lnTo>
                    <a:pt x="1556177" y="0"/>
                  </a:lnTo>
                  <a:cubicBezTo>
                    <a:pt x="1651672" y="0"/>
                    <a:pt x="1729086" y="77414"/>
                    <a:pt x="1729086" y="172909"/>
                  </a:cubicBezTo>
                  <a:cubicBezTo>
                    <a:pt x="1729086" y="956570"/>
                    <a:pt x="1729085" y="1740230"/>
                    <a:pt x="1729085" y="2523891"/>
                  </a:cubicBezTo>
                  <a:cubicBezTo>
                    <a:pt x="1729085" y="2619386"/>
                    <a:pt x="1651671" y="2696800"/>
                    <a:pt x="1556176" y="2696800"/>
                  </a:cubicBezTo>
                  <a:lnTo>
                    <a:pt x="172909" y="2696799"/>
                  </a:lnTo>
                  <a:cubicBezTo>
                    <a:pt x="77414" y="2696799"/>
                    <a:pt x="0" y="2619385"/>
                    <a:pt x="0" y="2523890"/>
                  </a:cubicBezTo>
                  <a:lnTo>
                    <a:pt x="0" y="172909"/>
                  </a:lnTo>
                  <a:close/>
                </a:path>
              </a:pathLst>
            </a:custGeom>
            <a:solidFill>
              <a:schemeClr val="accent5">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35128" tIns="1213847" rIns="135128" bIns="674489" numCol="1" spcCol="1270" anchor="ctr" anchorCtr="0">
              <a:noAutofit/>
            </a:bodyPr>
            <a:lstStyle/>
            <a:p>
              <a:pPr algn="ctr" defTabSz="844530">
                <a:lnSpc>
                  <a:spcPct val="90000"/>
                </a:lnSpc>
                <a:spcBef>
                  <a:spcPct val="0"/>
                </a:spcBef>
                <a:spcAft>
                  <a:spcPct val="35000"/>
                </a:spcAft>
              </a:pPr>
              <a:r>
                <a:rPr lang="en-US" sz="1600" b="1" dirty="0"/>
                <a:t>Infrared Scan</a:t>
              </a:r>
            </a:p>
            <a:p>
              <a:pPr algn="ctr" defTabSz="844530">
                <a:lnSpc>
                  <a:spcPct val="90000"/>
                </a:lnSpc>
                <a:spcBef>
                  <a:spcPct val="0"/>
                </a:spcBef>
                <a:spcAft>
                  <a:spcPct val="35000"/>
                </a:spcAft>
              </a:pPr>
              <a:endParaRPr lang="en-US" sz="1600" b="1" dirty="0"/>
            </a:p>
            <a:p>
              <a:pPr algn="ctr" defTabSz="844530">
                <a:lnSpc>
                  <a:spcPct val="90000"/>
                </a:lnSpc>
                <a:spcBef>
                  <a:spcPct val="0"/>
                </a:spcBef>
                <a:spcAft>
                  <a:spcPct val="35000"/>
                </a:spcAft>
              </a:pPr>
              <a:endParaRPr lang="en-US" sz="1600" dirty="0"/>
            </a:p>
            <a:p>
              <a:pPr algn="ctr" defTabSz="844530">
                <a:lnSpc>
                  <a:spcPct val="90000"/>
                </a:lnSpc>
                <a:spcBef>
                  <a:spcPct val="0"/>
                </a:spcBef>
                <a:spcAft>
                  <a:spcPct val="35000"/>
                </a:spcAft>
              </a:pPr>
              <a:endParaRPr lang="en-US" sz="1900" dirty="0"/>
            </a:p>
          </p:txBody>
        </p:sp>
        <p:sp>
          <p:nvSpPr>
            <p:cNvPr id="10" name="Oval 9">
              <a:extLst>
                <a:ext uri="{FF2B5EF4-FFF2-40B4-BE49-F238E27FC236}">
                  <a16:creationId xmlns:a16="http://schemas.microsoft.com/office/drawing/2014/main" id="{BADB2BBF-E407-4D2A-8A4F-B48E9AD5F13F}"/>
                </a:ext>
              </a:extLst>
            </p:cNvPr>
            <p:cNvSpPr/>
            <p:nvPr/>
          </p:nvSpPr>
          <p:spPr>
            <a:xfrm>
              <a:off x="1178937" y="3550166"/>
              <a:ext cx="898034" cy="898034"/>
            </a:xfrm>
            <a:prstGeom prst="ellipse">
              <a:avLst/>
            </a:prstGeom>
            <a:blipFill>
              <a:blip r:embed="rId3" cstate="screen">
                <a:extLst>
                  <a:ext uri="{28A0092B-C50C-407E-A947-70E740481C1C}">
                    <a14:useLocalDpi xmlns:a14="http://schemas.microsoft.com/office/drawing/2010/main"/>
                  </a:ext>
                </a:extLst>
              </a:blip>
              <a:srcRect/>
              <a:stretch>
                <a:fillRect l="-17000" r="-17000"/>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5" name="TextBox 4">
              <a:extLst>
                <a:ext uri="{FF2B5EF4-FFF2-40B4-BE49-F238E27FC236}">
                  <a16:creationId xmlns:a16="http://schemas.microsoft.com/office/drawing/2014/main" id="{D6D47C27-64DE-4421-8F29-32DC93B8F102}"/>
                </a:ext>
              </a:extLst>
            </p:cNvPr>
            <p:cNvSpPr txBox="1"/>
            <p:nvPr/>
          </p:nvSpPr>
          <p:spPr>
            <a:xfrm>
              <a:off x="729474" y="4980956"/>
              <a:ext cx="1729086" cy="1169551"/>
            </a:xfrm>
            <a:prstGeom prst="rect">
              <a:avLst/>
            </a:prstGeom>
            <a:noFill/>
          </p:spPr>
          <p:txBody>
            <a:bodyPr wrap="square" rtlCol="0">
              <a:spAutoFit/>
            </a:bodyPr>
            <a:lstStyle/>
            <a:p>
              <a:pPr algn="ctr"/>
              <a:r>
                <a:rPr lang="en-US" sz="1400" b="1" i="1" dirty="0">
                  <a:solidFill>
                    <a:schemeClr val="accent2">
                      <a:lumMod val="40000"/>
                      <a:lumOff val="60000"/>
                    </a:schemeClr>
                  </a:solidFill>
                </a:rPr>
                <a:t>Measures temperature caused by high resistance connections, load imbalance, </a:t>
              </a:r>
              <a:r>
                <a:rPr lang="en-US" sz="1400" b="1" i="1" dirty="0" err="1">
                  <a:solidFill>
                    <a:schemeClr val="accent2">
                      <a:lumMod val="40000"/>
                      <a:lumOff val="60000"/>
                    </a:schemeClr>
                  </a:solidFill>
                </a:rPr>
                <a:t>etc</a:t>
              </a:r>
              <a:r>
                <a:rPr lang="en-US" sz="1400" b="1" i="1" dirty="0">
                  <a:solidFill>
                    <a:schemeClr val="accent2">
                      <a:lumMod val="40000"/>
                      <a:lumOff val="60000"/>
                    </a:schemeClr>
                  </a:solidFill>
                </a:rPr>
                <a:t>…</a:t>
              </a:r>
              <a:endParaRPr lang="en-US" sz="1200" b="1" i="1" dirty="0">
                <a:solidFill>
                  <a:schemeClr val="accent2">
                    <a:lumMod val="40000"/>
                    <a:lumOff val="60000"/>
                  </a:schemeClr>
                </a:solidFill>
              </a:endParaRPr>
            </a:p>
          </p:txBody>
        </p:sp>
      </p:grpSp>
      <p:grpSp>
        <p:nvGrpSpPr>
          <p:cNvPr id="6" name="Group 5">
            <a:extLst>
              <a:ext uri="{FF2B5EF4-FFF2-40B4-BE49-F238E27FC236}">
                <a16:creationId xmlns:a16="http://schemas.microsoft.com/office/drawing/2014/main" id="{6FE085A1-AB18-405D-839D-8C20B3EFCCA0}"/>
              </a:ext>
            </a:extLst>
          </p:cNvPr>
          <p:cNvGrpSpPr/>
          <p:nvPr/>
        </p:nvGrpSpPr>
        <p:grpSpPr>
          <a:xfrm>
            <a:off x="2526155" y="3335345"/>
            <a:ext cx="1729085" cy="2933396"/>
            <a:chOff x="2526154" y="3345951"/>
            <a:chExt cx="1729085" cy="2933396"/>
          </a:xfrm>
        </p:grpSpPr>
        <p:sp>
          <p:nvSpPr>
            <p:cNvPr id="11" name="Freeform: Shape 10">
              <a:extLst>
                <a:ext uri="{FF2B5EF4-FFF2-40B4-BE49-F238E27FC236}">
                  <a16:creationId xmlns:a16="http://schemas.microsoft.com/office/drawing/2014/main" id="{53360F16-EA16-40C3-9982-A2E4A7FD8ED5}"/>
                </a:ext>
              </a:extLst>
            </p:cNvPr>
            <p:cNvSpPr/>
            <p:nvPr/>
          </p:nvSpPr>
          <p:spPr>
            <a:xfrm>
              <a:off x="2526154" y="3345951"/>
              <a:ext cx="1729085" cy="2933396"/>
            </a:xfrm>
            <a:custGeom>
              <a:avLst/>
              <a:gdLst>
                <a:gd name="connsiteX0" fmla="*/ 0 w 1729085"/>
                <a:gd name="connsiteY0" fmla="*/ 172909 h 2696799"/>
                <a:gd name="connsiteX1" fmla="*/ 172909 w 1729085"/>
                <a:gd name="connsiteY1" fmla="*/ 0 h 2696799"/>
                <a:gd name="connsiteX2" fmla="*/ 1556177 w 1729085"/>
                <a:gd name="connsiteY2" fmla="*/ 0 h 2696799"/>
                <a:gd name="connsiteX3" fmla="*/ 1729086 w 1729085"/>
                <a:gd name="connsiteY3" fmla="*/ 172909 h 2696799"/>
                <a:gd name="connsiteX4" fmla="*/ 1729085 w 1729085"/>
                <a:gd name="connsiteY4" fmla="*/ 2523891 h 2696799"/>
                <a:gd name="connsiteX5" fmla="*/ 1556176 w 1729085"/>
                <a:gd name="connsiteY5" fmla="*/ 2696800 h 2696799"/>
                <a:gd name="connsiteX6" fmla="*/ 172909 w 1729085"/>
                <a:gd name="connsiteY6" fmla="*/ 2696799 h 2696799"/>
                <a:gd name="connsiteX7" fmla="*/ 0 w 1729085"/>
                <a:gd name="connsiteY7" fmla="*/ 2523890 h 2696799"/>
                <a:gd name="connsiteX8" fmla="*/ 0 w 1729085"/>
                <a:gd name="connsiteY8" fmla="*/ 172909 h 269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9085" h="2696799">
                  <a:moveTo>
                    <a:pt x="0" y="172909"/>
                  </a:moveTo>
                  <a:cubicBezTo>
                    <a:pt x="0" y="77414"/>
                    <a:pt x="77414" y="0"/>
                    <a:pt x="172909" y="0"/>
                  </a:cubicBezTo>
                  <a:lnTo>
                    <a:pt x="1556177" y="0"/>
                  </a:lnTo>
                  <a:cubicBezTo>
                    <a:pt x="1651672" y="0"/>
                    <a:pt x="1729086" y="77414"/>
                    <a:pt x="1729086" y="172909"/>
                  </a:cubicBezTo>
                  <a:cubicBezTo>
                    <a:pt x="1729086" y="956570"/>
                    <a:pt x="1729085" y="1740230"/>
                    <a:pt x="1729085" y="2523891"/>
                  </a:cubicBezTo>
                  <a:cubicBezTo>
                    <a:pt x="1729085" y="2619386"/>
                    <a:pt x="1651671" y="2696800"/>
                    <a:pt x="1556176" y="2696800"/>
                  </a:cubicBezTo>
                  <a:lnTo>
                    <a:pt x="172909" y="2696799"/>
                  </a:lnTo>
                  <a:cubicBezTo>
                    <a:pt x="77414" y="2696799"/>
                    <a:pt x="0" y="2619385"/>
                    <a:pt x="0" y="2523890"/>
                  </a:cubicBezTo>
                  <a:lnTo>
                    <a:pt x="0" y="172909"/>
                  </a:lnTo>
                  <a:close/>
                </a:path>
              </a:pathLst>
            </a:custGeom>
            <a:solidFill>
              <a:schemeClr val="accent5">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35128" tIns="1213847" rIns="135128" bIns="674489" numCol="1" spcCol="1270" anchor="ctr" anchorCtr="0">
              <a:noAutofit/>
            </a:bodyPr>
            <a:lstStyle/>
            <a:p>
              <a:pPr algn="ctr" defTabSz="844530">
                <a:lnSpc>
                  <a:spcPct val="90000"/>
                </a:lnSpc>
                <a:spcBef>
                  <a:spcPct val="0"/>
                </a:spcBef>
                <a:spcAft>
                  <a:spcPct val="35000"/>
                </a:spcAft>
              </a:pPr>
              <a:r>
                <a:rPr lang="en-US" sz="1600" b="1" dirty="0"/>
                <a:t>Ultrasound Scan</a:t>
              </a:r>
            </a:p>
            <a:p>
              <a:pPr algn="ctr" defTabSz="844530">
                <a:lnSpc>
                  <a:spcPct val="90000"/>
                </a:lnSpc>
                <a:spcBef>
                  <a:spcPct val="0"/>
                </a:spcBef>
                <a:spcAft>
                  <a:spcPct val="35000"/>
                </a:spcAft>
              </a:pPr>
              <a:endParaRPr lang="en-US" sz="1600" b="1" dirty="0"/>
            </a:p>
            <a:p>
              <a:pPr algn="ctr" defTabSz="844530">
                <a:lnSpc>
                  <a:spcPct val="90000"/>
                </a:lnSpc>
                <a:spcBef>
                  <a:spcPct val="0"/>
                </a:spcBef>
                <a:spcAft>
                  <a:spcPct val="35000"/>
                </a:spcAft>
              </a:pPr>
              <a:endParaRPr lang="en-US" sz="1600" dirty="0"/>
            </a:p>
            <a:p>
              <a:pPr algn="ctr" defTabSz="844530">
                <a:lnSpc>
                  <a:spcPct val="90000"/>
                </a:lnSpc>
                <a:spcBef>
                  <a:spcPct val="0"/>
                </a:spcBef>
                <a:spcAft>
                  <a:spcPct val="35000"/>
                </a:spcAft>
              </a:pPr>
              <a:endParaRPr lang="en-US" sz="1900" dirty="0"/>
            </a:p>
          </p:txBody>
        </p:sp>
        <p:sp>
          <p:nvSpPr>
            <p:cNvPr id="12" name="Oval 11">
              <a:extLst>
                <a:ext uri="{FF2B5EF4-FFF2-40B4-BE49-F238E27FC236}">
                  <a16:creationId xmlns:a16="http://schemas.microsoft.com/office/drawing/2014/main" id="{702E718D-8A70-4F90-B9CA-D75AFB6E31B6}"/>
                </a:ext>
              </a:extLst>
            </p:cNvPr>
            <p:cNvSpPr/>
            <p:nvPr/>
          </p:nvSpPr>
          <p:spPr>
            <a:xfrm>
              <a:off x="2959894" y="3550166"/>
              <a:ext cx="898034" cy="898034"/>
            </a:xfrm>
            <a:prstGeom prst="ellipse">
              <a:avLst/>
            </a:prstGeom>
            <a:blipFill>
              <a:blip r:embed="rId4" cstate="screen">
                <a:extLst>
                  <a:ext uri="{28A0092B-C50C-407E-A947-70E740481C1C}">
                    <a14:useLocalDpi xmlns:a14="http://schemas.microsoft.com/office/drawing/2010/main"/>
                  </a:ext>
                </a:extLst>
              </a:blip>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hemeClr val="accent1">
                <a:tint val="50000"/>
                <a:hueOff val="0"/>
                <a:satOff val="0"/>
                <a:lumOff val="0"/>
                <a:alphaOff val="0"/>
              </a:schemeClr>
            </a:fillRef>
            <a:effectRef idx="2">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dirty="0"/>
            </a:p>
          </p:txBody>
        </p:sp>
        <p:sp>
          <p:nvSpPr>
            <p:cNvPr id="41" name="TextBox 40">
              <a:extLst>
                <a:ext uri="{FF2B5EF4-FFF2-40B4-BE49-F238E27FC236}">
                  <a16:creationId xmlns:a16="http://schemas.microsoft.com/office/drawing/2014/main" id="{0FDADF3F-FAF0-4480-BDB5-03D384C18A6C}"/>
                </a:ext>
              </a:extLst>
            </p:cNvPr>
            <p:cNvSpPr txBox="1"/>
            <p:nvPr/>
          </p:nvSpPr>
          <p:spPr>
            <a:xfrm>
              <a:off x="2542349" y="4980958"/>
              <a:ext cx="1687206" cy="1169551"/>
            </a:xfrm>
            <a:prstGeom prst="rect">
              <a:avLst/>
            </a:prstGeom>
            <a:noFill/>
          </p:spPr>
          <p:txBody>
            <a:bodyPr wrap="square" rtlCol="0">
              <a:spAutoFit/>
            </a:bodyPr>
            <a:lstStyle/>
            <a:p>
              <a:pPr algn="ctr"/>
              <a:r>
                <a:rPr lang="en-US" sz="1400" b="1" i="1" dirty="0">
                  <a:solidFill>
                    <a:schemeClr val="accent2">
                      <a:lumMod val="40000"/>
                      <a:lumOff val="60000"/>
                    </a:schemeClr>
                  </a:solidFill>
                </a:rPr>
                <a:t>Records Airborne Emissions at 40 kHz to identify Arcing Tracking and Corona.</a:t>
              </a:r>
            </a:p>
          </p:txBody>
        </p:sp>
      </p:grpSp>
      <p:grpSp>
        <p:nvGrpSpPr>
          <p:cNvPr id="7" name="Group 6">
            <a:extLst>
              <a:ext uri="{FF2B5EF4-FFF2-40B4-BE49-F238E27FC236}">
                <a16:creationId xmlns:a16="http://schemas.microsoft.com/office/drawing/2014/main" id="{7E83AA1E-DB6D-4B9E-99EC-799CAE48B6A0}"/>
              </a:ext>
            </a:extLst>
          </p:cNvPr>
          <p:cNvGrpSpPr/>
          <p:nvPr/>
        </p:nvGrpSpPr>
        <p:grpSpPr>
          <a:xfrm>
            <a:off x="4307113" y="3335345"/>
            <a:ext cx="1734748" cy="2933396"/>
            <a:chOff x="4307112" y="3345951"/>
            <a:chExt cx="1734748" cy="2933396"/>
          </a:xfrm>
        </p:grpSpPr>
        <p:sp>
          <p:nvSpPr>
            <p:cNvPr id="13" name="Freeform: Shape 12">
              <a:extLst>
                <a:ext uri="{FF2B5EF4-FFF2-40B4-BE49-F238E27FC236}">
                  <a16:creationId xmlns:a16="http://schemas.microsoft.com/office/drawing/2014/main" id="{FFEDFBF3-3E81-4CEA-AFBF-BC93425EEFB2}"/>
                </a:ext>
              </a:extLst>
            </p:cNvPr>
            <p:cNvSpPr/>
            <p:nvPr/>
          </p:nvSpPr>
          <p:spPr>
            <a:xfrm>
              <a:off x="4307112" y="3345951"/>
              <a:ext cx="1729085" cy="2933396"/>
            </a:xfrm>
            <a:custGeom>
              <a:avLst/>
              <a:gdLst>
                <a:gd name="connsiteX0" fmla="*/ 0 w 1729085"/>
                <a:gd name="connsiteY0" fmla="*/ 172909 h 2696799"/>
                <a:gd name="connsiteX1" fmla="*/ 172909 w 1729085"/>
                <a:gd name="connsiteY1" fmla="*/ 0 h 2696799"/>
                <a:gd name="connsiteX2" fmla="*/ 1556177 w 1729085"/>
                <a:gd name="connsiteY2" fmla="*/ 0 h 2696799"/>
                <a:gd name="connsiteX3" fmla="*/ 1729086 w 1729085"/>
                <a:gd name="connsiteY3" fmla="*/ 172909 h 2696799"/>
                <a:gd name="connsiteX4" fmla="*/ 1729085 w 1729085"/>
                <a:gd name="connsiteY4" fmla="*/ 2523891 h 2696799"/>
                <a:gd name="connsiteX5" fmla="*/ 1556176 w 1729085"/>
                <a:gd name="connsiteY5" fmla="*/ 2696800 h 2696799"/>
                <a:gd name="connsiteX6" fmla="*/ 172909 w 1729085"/>
                <a:gd name="connsiteY6" fmla="*/ 2696799 h 2696799"/>
                <a:gd name="connsiteX7" fmla="*/ 0 w 1729085"/>
                <a:gd name="connsiteY7" fmla="*/ 2523890 h 2696799"/>
                <a:gd name="connsiteX8" fmla="*/ 0 w 1729085"/>
                <a:gd name="connsiteY8" fmla="*/ 172909 h 269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9085" h="2696799">
                  <a:moveTo>
                    <a:pt x="0" y="172909"/>
                  </a:moveTo>
                  <a:cubicBezTo>
                    <a:pt x="0" y="77414"/>
                    <a:pt x="77414" y="0"/>
                    <a:pt x="172909" y="0"/>
                  </a:cubicBezTo>
                  <a:lnTo>
                    <a:pt x="1556177" y="0"/>
                  </a:lnTo>
                  <a:cubicBezTo>
                    <a:pt x="1651672" y="0"/>
                    <a:pt x="1729086" y="77414"/>
                    <a:pt x="1729086" y="172909"/>
                  </a:cubicBezTo>
                  <a:cubicBezTo>
                    <a:pt x="1729086" y="956570"/>
                    <a:pt x="1729085" y="1740230"/>
                    <a:pt x="1729085" y="2523891"/>
                  </a:cubicBezTo>
                  <a:cubicBezTo>
                    <a:pt x="1729085" y="2619386"/>
                    <a:pt x="1651671" y="2696800"/>
                    <a:pt x="1556176" y="2696800"/>
                  </a:cubicBezTo>
                  <a:lnTo>
                    <a:pt x="172909" y="2696799"/>
                  </a:lnTo>
                  <a:cubicBezTo>
                    <a:pt x="77414" y="2696799"/>
                    <a:pt x="0" y="2619385"/>
                    <a:pt x="0" y="2523890"/>
                  </a:cubicBezTo>
                  <a:lnTo>
                    <a:pt x="0" y="172909"/>
                  </a:lnTo>
                  <a:close/>
                </a:path>
              </a:pathLst>
            </a:custGeom>
            <a:solidFill>
              <a:schemeClr val="accent5">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35128" tIns="1213847" rIns="135128" bIns="674489" numCol="1" spcCol="1270" anchor="ctr" anchorCtr="0">
              <a:noAutofit/>
            </a:bodyPr>
            <a:lstStyle/>
            <a:p>
              <a:pPr algn="ctr" defTabSz="844530">
                <a:lnSpc>
                  <a:spcPct val="90000"/>
                </a:lnSpc>
                <a:spcBef>
                  <a:spcPct val="0"/>
                </a:spcBef>
                <a:spcAft>
                  <a:spcPct val="35000"/>
                </a:spcAft>
              </a:pPr>
              <a:r>
                <a:rPr lang="en-US" sz="1600" b="1" dirty="0"/>
                <a:t>Partial Discharge</a:t>
              </a:r>
            </a:p>
            <a:p>
              <a:pPr algn="ctr" defTabSz="844530">
                <a:lnSpc>
                  <a:spcPct val="90000"/>
                </a:lnSpc>
                <a:spcBef>
                  <a:spcPct val="0"/>
                </a:spcBef>
                <a:spcAft>
                  <a:spcPct val="35000"/>
                </a:spcAft>
              </a:pPr>
              <a:endParaRPr lang="en-US" sz="1600" b="1" dirty="0"/>
            </a:p>
            <a:p>
              <a:pPr algn="ctr" defTabSz="844530">
                <a:lnSpc>
                  <a:spcPct val="90000"/>
                </a:lnSpc>
                <a:spcBef>
                  <a:spcPct val="0"/>
                </a:spcBef>
                <a:spcAft>
                  <a:spcPct val="35000"/>
                </a:spcAft>
              </a:pPr>
              <a:endParaRPr lang="en-US" sz="1600" dirty="0"/>
            </a:p>
            <a:p>
              <a:pPr algn="ctr" defTabSz="844530">
                <a:lnSpc>
                  <a:spcPct val="90000"/>
                </a:lnSpc>
                <a:spcBef>
                  <a:spcPct val="0"/>
                </a:spcBef>
                <a:spcAft>
                  <a:spcPct val="35000"/>
                </a:spcAft>
              </a:pPr>
              <a:r>
                <a:rPr lang="en-US" sz="1600" dirty="0"/>
                <a:t> </a:t>
              </a:r>
            </a:p>
          </p:txBody>
        </p:sp>
        <p:sp>
          <p:nvSpPr>
            <p:cNvPr id="14" name="Oval 13">
              <a:extLst>
                <a:ext uri="{FF2B5EF4-FFF2-40B4-BE49-F238E27FC236}">
                  <a16:creationId xmlns:a16="http://schemas.microsoft.com/office/drawing/2014/main" id="{884C6705-A339-4574-85C3-CC127701FA83}"/>
                </a:ext>
              </a:extLst>
            </p:cNvPr>
            <p:cNvSpPr/>
            <p:nvPr/>
          </p:nvSpPr>
          <p:spPr>
            <a:xfrm>
              <a:off x="4740852" y="3550166"/>
              <a:ext cx="898034" cy="898034"/>
            </a:xfrm>
            <a:prstGeom prst="ellipse">
              <a:avLst/>
            </a:prstGeom>
            <a:blipFill>
              <a:blip r:embed="rId5" cstate="screen">
                <a:extLst>
                  <a:ext uri="{28A0092B-C50C-407E-A947-70E740481C1C}">
                    <a14:useLocalDpi xmlns:a14="http://schemas.microsoft.com/office/drawing/2010/main"/>
                  </a:ext>
                </a:extLst>
              </a:blip>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hemeClr val="accent1">
                <a:tint val="50000"/>
                <a:hueOff val="0"/>
                <a:satOff val="0"/>
                <a:lumOff val="0"/>
                <a:alphaOff val="0"/>
              </a:schemeClr>
            </a:fillRef>
            <a:effectRef idx="2">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dirty="0"/>
            </a:p>
          </p:txBody>
        </p:sp>
        <p:sp>
          <p:nvSpPr>
            <p:cNvPr id="42" name="TextBox 41">
              <a:extLst>
                <a:ext uri="{FF2B5EF4-FFF2-40B4-BE49-F238E27FC236}">
                  <a16:creationId xmlns:a16="http://schemas.microsoft.com/office/drawing/2014/main" id="{650B665B-3892-4663-BAD6-07226A85CB84}"/>
                </a:ext>
              </a:extLst>
            </p:cNvPr>
            <p:cNvSpPr txBox="1"/>
            <p:nvPr/>
          </p:nvSpPr>
          <p:spPr>
            <a:xfrm>
              <a:off x="4312775" y="4980958"/>
              <a:ext cx="1729085" cy="954107"/>
            </a:xfrm>
            <a:prstGeom prst="rect">
              <a:avLst/>
            </a:prstGeom>
            <a:noFill/>
          </p:spPr>
          <p:txBody>
            <a:bodyPr wrap="square" rtlCol="0">
              <a:spAutoFit/>
            </a:bodyPr>
            <a:lstStyle/>
            <a:p>
              <a:pPr algn="ctr"/>
              <a:r>
                <a:rPr lang="en-US" sz="1400" b="1" i="1" dirty="0">
                  <a:solidFill>
                    <a:schemeClr val="accent2">
                      <a:lumMod val="40000"/>
                      <a:lumOff val="60000"/>
                    </a:schemeClr>
                  </a:solidFill>
                </a:rPr>
                <a:t>Identifies cable insulation issues in energized systems of 5kV and above</a:t>
              </a:r>
            </a:p>
          </p:txBody>
        </p:sp>
      </p:grpSp>
      <p:grpSp>
        <p:nvGrpSpPr>
          <p:cNvPr id="21" name="Group 20">
            <a:extLst>
              <a:ext uri="{FF2B5EF4-FFF2-40B4-BE49-F238E27FC236}">
                <a16:creationId xmlns:a16="http://schemas.microsoft.com/office/drawing/2014/main" id="{E561C7CB-5B69-434E-96C1-F6F5C2732644}"/>
              </a:ext>
            </a:extLst>
          </p:cNvPr>
          <p:cNvGrpSpPr/>
          <p:nvPr/>
        </p:nvGrpSpPr>
        <p:grpSpPr>
          <a:xfrm>
            <a:off x="6088069" y="3335345"/>
            <a:ext cx="1734067" cy="2933396"/>
            <a:chOff x="6088069" y="3345951"/>
            <a:chExt cx="1734066" cy="2933396"/>
          </a:xfrm>
        </p:grpSpPr>
        <p:sp>
          <p:nvSpPr>
            <p:cNvPr id="15" name="Freeform: Shape 14">
              <a:extLst>
                <a:ext uri="{FF2B5EF4-FFF2-40B4-BE49-F238E27FC236}">
                  <a16:creationId xmlns:a16="http://schemas.microsoft.com/office/drawing/2014/main" id="{37E68F37-5D81-4EE6-B708-D54B7D1ECA2F}"/>
                </a:ext>
              </a:extLst>
            </p:cNvPr>
            <p:cNvSpPr/>
            <p:nvPr/>
          </p:nvSpPr>
          <p:spPr>
            <a:xfrm>
              <a:off x="6088069" y="3345951"/>
              <a:ext cx="1729085" cy="2933396"/>
            </a:xfrm>
            <a:custGeom>
              <a:avLst/>
              <a:gdLst>
                <a:gd name="connsiteX0" fmla="*/ 0 w 1729085"/>
                <a:gd name="connsiteY0" fmla="*/ 172909 h 2696799"/>
                <a:gd name="connsiteX1" fmla="*/ 172909 w 1729085"/>
                <a:gd name="connsiteY1" fmla="*/ 0 h 2696799"/>
                <a:gd name="connsiteX2" fmla="*/ 1556177 w 1729085"/>
                <a:gd name="connsiteY2" fmla="*/ 0 h 2696799"/>
                <a:gd name="connsiteX3" fmla="*/ 1729086 w 1729085"/>
                <a:gd name="connsiteY3" fmla="*/ 172909 h 2696799"/>
                <a:gd name="connsiteX4" fmla="*/ 1729085 w 1729085"/>
                <a:gd name="connsiteY4" fmla="*/ 2523891 h 2696799"/>
                <a:gd name="connsiteX5" fmla="*/ 1556176 w 1729085"/>
                <a:gd name="connsiteY5" fmla="*/ 2696800 h 2696799"/>
                <a:gd name="connsiteX6" fmla="*/ 172909 w 1729085"/>
                <a:gd name="connsiteY6" fmla="*/ 2696799 h 2696799"/>
                <a:gd name="connsiteX7" fmla="*/ 0 w 1729085"/>
                <a:gd name="connsiteY7" fmla="*/ 2523890 h 2696799"/>
                <a:gd name="connsiteX8" fmla="*/ 0 w 1729085"/>
                <a:gd name="connsiteY8" fmla="*/ 172909 h 269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9085" h="2696799">
                  <a:moveTo>
                    <a:pt x="0" y="172909"/>
                  </a:moveTo>
                  <a:cubicBezTo>
                    <a:pt x="0" y="77414"/>
                    <a:pt x="77414" y="0"/>
                    <a:pt x="172909" y="0"/>
                  </a:cubicBezTo>
                  <a:lnTo>
                    <a:pt x="1556177" y="0"/>
                  </a:lnTo>
                  <a:cubicBezTo>
                    <a:pt x="1651672" y="0"/>
                    <a:pt x="1729086" y="77414"/>
                    <a:pt x="1729086" y="172909"/>
                  </a:cubicBezTo>
                  <a:cubicBezTo>
                    <a:pt x="1729086" y="956570"/>
                    <a:pt x="1729085" y="1740230"/>
                    <a:pt x="1729085" y="2523891"/>
                  </a:cubicBezTo>
                  <a:cubicBezTo>
                    <a:pt x="1729085" y="2619386"/>
                    <a:pt x="1651671" y="2696800"/>
                    <a:pt x="1556176" y="2696800"/>
                  </a:cubicBezTo>
                  <a:lnTo>
                    <a:pt x="172909" y="2696799"/>
                  </a:lnTo>
                  <a:cubicBezTo>
                    <a:pt x="77414" y="2696799"/>
                    <a:pt x="0" y="2619385"/>
                    <a:pt x="0" y="2523890"/>
                  </a:cubicBezTo>
                  <a:lnTo>
                    <a:pt x="0" y="172909"/>
                  </a:lnTo>
                  <a:close/>
                </a:path>
              </a:pathLst>
            </a:custGeom>
            <a:solidFill>
              <a:schemeClr val="accent5">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0" tIns="1213847" rIns="0" bIns="674489" numCol="1" spcCol="1270" anchor="ctr" anchorCtr="0">
              <a:noAutofit/>
            </a:bodyPr>
            <a:lstStyle/>
            <a:p>
              <a:pPr algn="ctr" defTabSz="844530">
                <a:lnSpc>
                  <a:spcPct val="90000"/>
                </a:lnSpc>
                <a:spcBef>
                  <a:spcPct val="0"/>
                </a:spcBef>
                <a:spcAft>
                  <a:spcPct val="35000"/>
                </a:spcAft>
              </a:pPr>
              <a:r>
                <a:rPr lang="en-US" sz="1600" b="1" dirty="0"/>
                <a:t>Motor Current Analysis</a:t>
              </a:r>
            </a:p>
            <a:p>
              <a:pPr algn="ctr" defTabSz="844530">
                <a:lnSpc>
                  <a:spcPct val="90000"/>
                </a:lnSpc>
                <a:spcBef>
                  <a:spcPct val="0"/>
                </a:spcBef>
                <a:spcAft>
                  <a:spcPct val="35000"/>
                </a:spcAft>
              </a:pPr>
              <a:endParaRPr lang="en-US" sz="1600" b="1" dirty="0"/>
            </a:p>
            <a:p>
              <a:pPr algn="ctr" defTabSz="844530">
                <a:lnSpc>
                  <a:spcPct val="90000"/>
                </a:lnSpc>
                <a:spcBef>
                  <a:spcPct val="0"/>
                </a:spcBef>
                <a:spcAft>
                  <a:spcPct val="35000"/>
                </a:spcAft>
              </a:pPr>
              <a:endParaRPr lang="en-US" sz="1600" dirty="0"/>
            </a:p>
          </p:txBody>
        </p:sp>
        <p:sp>
          <p:nvSpPr>
            <p:cNvPr id="16" name="Oval 15">
              <a:extLst>
                <a:ext uri="{FF2B5EF4-FFF2-40B4-BE49-F238E27FC236}">
                  <a16:creationId xmlns:a16="http://schemas.microsoft.com/office/drawing/2014/main" id="{68F98239-B7D3-45E9-BA69-2470D3793E16}"/>
                </a:ext>
              </a:extLst>
            </p:cNvPr>
            <p:cNvSpPr/>
            <p:nvPr/>
          </p:nvSpPr>
          <p:spPr>
            <a:xfrm>
              <a:off x="6521810" y="3550166"/>
              <a:ext cx="898034" cy="898034"/>
            </a:xfrm>
            <a:prstGeom prst="ellipse">
              <a:avLst/>
            </a:prstGeom>
            <a:blipFill>
              <a:blip r:embed="rId6" cstate="screen">
                <a:extLst>
                  <a:ext uri="{28A0092B-C50C-407E-A947-70E740481C1C}">
                    <a14:useLocalDpi xmlns:a14="http://schemas.microsoft.com/office/drawing/2010/main"/>
                  </a:ext>
                </a:extLst>
              </a:blip>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hemeClr val="accent1">
                <a:tint val="50000"/>
                <a:hueOff val="0"/>
                <a:satOff val="0"/>
                <a:lumOff val="0"/>
                <a:alphaOff val="0"/>
              </a:schemeClr>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43" name="TextBox 42">
              <a:extLst>
                <a:ext uri="{FF2B5EF4-FFF2-40B4-BE49-F238E27FC236}">
                  <a16:creationId xmlns:a16="http://schemas.microsoft.com/office/drawing/2014/main" id="{7554131E-690E-46CF-B92E-DA2C808A33F5}"/>
                </a:ext>
              </a:extLst>
            </p:cNvPr>
            <p:cNvSpPr txBox="1"/>
            <p:nvPr/>
          </p:nvSpPr>
          <p:spPr>
            <a:xfrm>
              <a:off x="6134928" y="5004147"/>
              <a:ext cx="1687207" cy="1169551"/>
            </a:xfrm>
            <a:prstGeom prst="rect">
              <a:avLst/>
            </a:prstGeom>
            <a:noFill/>
          </p:spPr>
          <p:txBody>
            <a:bodyPr wrap="square" rtlCol="0">
              <a:spAutoFit/>
            </a:bodyPr>
            <a:lstStyle/>
            <a:p>
              <a:pPr algn="ctr"/>
              <a:r>
                <a:rPr lang="en-US" sz="1400" b="1" i="1" dirty="0">
                  <a:solidFill>
                    <a:schemeClr val="accent2">
                      <a:lumMod val="40000"/>
                      <a:lumOff val="60000"/>
                    </a:schemeClr>
                  </a:solidFill>
                </a:rPr>
                <a:t>Identifies faulty electrical circuits &amp; components. Can be completed             De-energized</a:t>
              </a:r>
              <a:endParaRPr lang="en-US" sz="1200" b="1" i="1" dirty="0">
                <a:solidFill>
                  <a:schemeClr val="accent2">
                    <a:lumMod val="40000"/>
                    <a:lumOff val="60000"/>
                  </a:schemeClr>
                </a:solidFill>
              </a:endParaRPr>
            </a:p>
          </p:txBody>
        </p:sp>
      </p:grpSp>
      <p:grpSp>
        <p:nvGrpSpPr>
          <p:cNvPr id="22" name="Group 21">
            <a:extLst>
              <a:ext uri="{FF2B5EF4-FFF2-40B4-BE49-F238E27FC236}">
                <a16:creationId xmlns:a16="http://schemas.microsoft.com/office/drawing/2014/main" id="{DD0FBE24-CF6D-45AD-8A83-EE33A9A12716}"/>
              </a:ext>
            </a:extLst>
          </p:cNvPr>
          <p:cNvGrpSpPr/>
          <p:nvPr/>
        </p:nvGrpSpPr>
        <p:grpSpPr>
          <a:xfrm>
            <a:off x="7869029" y="3335345"/>
            <a:ext cx="1744807" cy="2933396"/>
            <a:chOff x="7869027" y="3345951"/>
            <a:chExt cx="1744807" cy="2933396"/>
          </a:xfrm>
        </p:grpSpPr>
        <p:sp>
          <p:nvSpPr>
            <p:cNvPr id="17" name="Freeform: Shape 16">
              <a:extLst>
                <a:ext uri="{FF2B5EF4-FFF2-40B4-BE49-F238E27FC236}">
                  <a16:creationId xmlns:a16="http://schemas.microsoft.com/office/drawing/2014/main" id="{6CD9DBB7-E10B-41B2-A91A-C848544069DF}"/>
                </a:ext>
              </a:extLst>
            </p:cNvPr>
            <p:cNvSpPr/>
            <p:nvPr/>
          </p:nvSpPr>
          <p:spPr>
            <a:xfrm>
              <a:off x="7869027" y="3345951"/>
              <a:ext cx="1729085" cy="2933396"/>
            </a:xfrm>
            <a:custGeom>
              <a:avLst/>
              <a:gdLst>
                <a:gd name="connsiteX0" fmla="*/ 0 w 1729085"/>
                <a:gd name="connsiteY0" fmla="*/ 172909 h 2696799"/>
                <a:gd name="connsiteX1" fmla="*/ 172909 w 1729085"/>
                <a:gd name="connsiteY1" fmla="*/ 0 h 2696799"/>
                <a:gd name="connsiteX2" fmla="*/ 1556177 w 1729085"/>
                <a:gd name="connsiteY2" fmla="*/ 0 h 2696799"/>
                <a:gd name="connsiteX3" fmla="*/ 1729086 w 1729085"/>
                <a:gd name="connsiteY3" fmla="*/ 172909 h 2696799"/>
                <a:gd name="connsiteX4" fmla="*/ 1729085 w 1729085"/>
                <a:gd name="connsiteY4" fmla="*/ 2523891 h 2696799"/>
                <a:gd name="connsiteX5" fmla="*/ 1556176 w 1729085"/>
                <a:gd name="connsiteY5" fmla="*/ 2696800 h 2696799"/>
                <a:gd name="connsiteX6" fmla="*/ 172909 w 1729085"/>
                <a:gd name="connsiteY6" fmla="*/ 2696799 h 2696799"/>
                <a:gd name="connsiteX7" fmla="*/ 0 w 1729085"/>
                <a:gd name="connsiteY7" fmla="*/ 2523890 h 2696799"/>
                <a:gd name="connsiteX8" fmla="*/ 0 w 1729085"/>
                <a:gd name="connsiteY8" fmla="*/ 172909 h 269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9085" h="2696799">
                  <a:moveTo>
                    <a:pt x="0" y="172909"/>
                  </a:moveTo>
                  <a:cubicBezTo>
                    <a:pt x="0" y="77414"/>
                    <a:pt x="77414" y="0"/>
                    <a:pt x="172909" y="0"/>
                  </a:cubicBezTo>
                  <a:lnTo>
                    <a:pt x="1556177" y="0"/>
                  </a:lnTo>
                  <a:cubicBezTo>
                    <a:pt x="1651672" y="0"/>
                    <a:pt x="1729086" y="77414"/>
                    <a:pt x="1729086" y="172909"/>
                  </a:cubicBezTo>
                  <a:cubicBezTo>
                    <a:pt x="1729086" y="956570"/>
                    <a:pt x="1729085" y="1740230"/>
                    <a:pt x="1729085" y="2523891"/>
                  </a:cubicBezTo>
                  <a:cubicBezTo>
                    <a:pt x="1729085" y="2619386"/>
                    <a:pt x="1651671" y="2696800"/>
                    <a:pt x="1556176" y="2696800"/>
                  </a:cubicBezTo>
                  <a:lnTo>
                    <a:pt x="172909" y="2696799"/>
                  </a:lnTo>
                  <a:cubicBezTo>
                    <a:pt x="77414" y="2696799"/>
                    <a:pt x="0" y="2619385"/>
                    <a:pt x="0" y="2523890"/>
                  </a:cubicBezTo>
                  <a:lnTo>
                    <a:pt x="0" y="172909"/>
                  </a:lnTo>
                  <a:close/>
                </a:path>
              </a:pathLst>
            </a:custGeom>
            <a:solidFill>
              <a:schemeClr val="accent5">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35128" tIns="1213847" rIns="135128" bIns="674489" numCol="1" spcCol="1270" anchor="ctr" anchorCtr="0">
              <a:noAutofit/>
            </a:bodyPr>
            <a:lstStyle/>
            <a:p>
              <a:pPr algn="ctr" defTabSz="844530">
                <a:lnSpc>
                  <a:spcPct val="90000"/>
                </a:lnSpc>
                <a:spcBef>
                  <a:spcPct val="0"/>
                </a:spcBef>
                <a:spcAft>
                  <a:spcPct val="35000"/>
                </a:spcAft>
              </a:pPr>
              <a:r>
                <a:rPr lang="en-US" sz="1600" b="1" dirty="0"/>
                <a:t>Ultraviolet Scan</a:t>
              </a:r>
            </a:p>
            <a:p>
              <a:pPr algn="ctr" defTabSz="844530">
                <a:lnSpc>
                  <a:spcPct val="90000"/>
                </a:lnSpc>
                <a:spcBef>
                  <a:spcPct val="0"/>
                </a:spcBef>
                <a:spcAft>
                  <a:spcPct val="35000"/>
                </a:spcAft>
              </a:pPr>
              <a:endParaRPr lang="en-US" sz="1600" b="1" dirty="0"/>
            </a:p>
            <a:p>
              <a:pPr algn="ctr" defTabSz="844530">
                <a:lnSpc>
                  <a:spcPct val="90000"/>
                </a:lnSpc>
                <a:spcBef>
                  <a:spcPct val="0"/>
                </a:spcBef>
                <a:spcAft>
                  <a:spcPct val="35000"/>
                </a:spcAft>
              </a:pPr>
              <a:endParaRPr lang="en-US" sz="1600" dirty="0"/>
            </a:p>
            <a:p>
              <a:pPr algn="ctr" defTabSz="844530">
                <a:lnSpc>
                  <a:spcPct val="90000"/>
                </a:lnSpc>
                <a:spcBef>
                  <a:spcPct val="0"/>
                </a:spcBef>
                <a:spcAft>
                  <a:spcPct val="35000"/>
                </a:spcAft>
              </a:pPr>
              <a:endParaRPr lang="en-US" sz="1600" dirty="0"/>
            </a:p>
          </p:txBody>
        </p:sp>
        <p:sp>
          <p:nvSpPr>
            <p:cNvPr id="18" name="Oval 17">
              <a:extLst>
                <a:ext uri="{FF2B5EF4-FFF2-40B4-BE49-F238E27FC236}">
                  <a16:creationId xmlns:a16="http://schemas.microsoft.com/office/drawing/2014/main" id="{94E1DE5A-BBE7-4E75-9B8E-191857811EFC}"/>
                </a:ext>
              </a:extLst>
            </p:cNvPr>
            <p:cNvSpPr/>
            <p:nvPr/>
          </p:nvSpPr>
          <p:spPr>
            <a:xfrm>
              <a:off x="8302767" y="3550166"/>
              <a:ext cx="898034" cy="898034"/>
            </a:xfrm>
            <a:prstGeom prst="ellipse">
              <a:avLst/>
            </a:prstGeom>
            <a:blipFill>
              <a:blip r:embed="rId7" cstate="screen">
                <a:extLst>
                  <a:ext uri="{28A0092B-C50C-407E-A947-70E740481C1C}">
                    <a14:useLocalDpi xmlns:a14="http://schemas.microsoft.com/office/drawing/2010/main"/>
                  </a:ext>
                </a:extLst>
              </a:blip>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hemeClr val="accent1">
                <a:tint val="50000"/>
                <a:hueOff val="0"/>
                <a:satOff val="0"/>
                <a:lumOff val="0"/>
                <a:alphaOff val="0"/>
              </a:schemeClr>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44" name="TextBox 43">
              <a:extLst>
                <a:ext uri="{FF2B5EF4-FFF2-40B4-BE49-F238E27FC236}">
                  <a16:creationId xmlns:a16="http://schemas.microsoft.com/office/drawing/2014/main" id="{1FF1E64A-C6A7-4738-BC32-B6262283C549}"/>
                </a:ext>
              </a:extLst>
            </p:cNvPr>
            <p:cNvSpPr txBox="1"/>
            <p:nvPr/>
          </p:nvSpPr>
          <p:spPr>
            <a:xfrm>
              <a:off x="7884748" y="5044918"/>
              <a:ext cx="1729086" cy="738664"/>
            </a:xfrm>
            <a:prstGeom prst="rect">
              <a:avLst/>
            </a:prstGeom>
            <a:noFill/>
          </p:spPr>
          <p:txBody>
            <a:bodyPr wrap="square" rtlCol="0">
              <a:spAutoFit/>
            </a:bodyPr>
            <a:lstStyle/>
            <a:p>
              <a:pPr algn="ctr"/>
              <a:r>
                <a:rPr lang="en-US" sz="1400" b="1" i="1" dirty="0">
                  <a:solidFill>
                    <a:schemeClr val="accent2">
                      <a:lumMod val="40000"/>
                      <a:lumOff val="60000"/>
                    </a:schemeClr>
                  </a:solidFill>
                </a:rPr>
                <a:t>Finds Corona issues in energized systems of 5kV and above</a:t>
              </a:r>
            </a:p>
          </p:txBody>
        </p:sp>
      </p:grpSp>
      <p:grpSp>
        <p:nvGrpSpPr>
          <p:cNvPr id="23" name="Group 22">
            <a:extLst>
              <a:ext uri="{FF2B5EF4-FFF2-40B4-BE49-F238E27FC236}">
                <a16:creationId xmlns:a16="http://schemas.microsoft.com/office/drawing/2014/main" id="{55F503F4-A9A2-4584-97AE-7CE3DEADD6D5}"/>
              </a:ext>
            </a:extLst>
          </p:cNvPr>
          <p:cNvGrpSpPr/>
          <p:nvPr/>
        </p:nvGrpSpPr>
        <p:grpSpPr>
          <a:xfrm>
            <a:off x="9649986" y="3335345"/>
            <a:ext cx="1729085" cy="2933396"/>
            <a:chOff x="9649985" y="3345951"/>
            <a:chExt cx="1729085" cy="2933396"/>
          </a:xfrm>
        </p:grpSpPr>
        <p:sp>
          <p:nvSpPr>
            <p:cNvPr id="19" name="Freeform: Shape 18">
              <a:extLst>
                <a:ext uri="{FF2B5EF4-FFF2-40B4-BE49-F238E27FC236}">
                  <a16:creationId xmlns:a16="http://schemas.microsoft.com/office/drawing/2014/main" id="{1A539BB4-3D43-414D-9D81-401AE5D789D1}"/>
                </a:ext>
              </a:extLst>
            </p:cNvPr>
            <p:cNvSpPr/>
            <p:nvPr/>
          </p:nvSpPr>
          <p:spPr>
            <a:xfrm>
              <a:off x="9649985" y="3345951"/>
              <a:ext cx="1729085" cy="2933396"/>
            </a:xfrm>
            <a:custGeom>
              <a:avLst/>
              <a:gdLst>
                <a:gd name="connsiteX0" fmla="*/ 0 w 1729085"/>
                <a:gd name="connsiteY0" fmla="*/ 172909 h 2696799"/>
                <a:gd name="connsiteX1" fmla="*/ 172909 w 1729085"/>
                <a:gd name="connsiteY1" fmla="*/ 0 h 2696799"/>
                <a:gd name="connsiteX2" fmla="*/ 1556177 w 1729085"/>
                <a:gd name="connsiteY2" fmla="*/ 0 h 2696799"/>
                <a:gd name="connsiteX3" fmla="*/ 1729086 w 1729085"/>
                <a:gd name="connsiteY3" fmla="*/ 172909 h 2696799"/>
                <a:gd name="connsiteX4" fmla="*/ 1729085 w 1729085"/>
                <a:gd name="connsiteY4" fmla="*/ 2523891 h 2696799"/>
                <a:gd name="connsiteX5" fmla="*/ 1556176 w 1729085"/>
                <a:gd name="connsiteY5" fmla="*/ 2696800 h 2696799"/>
                <a:gd name="connsiteX6" fmla="*/ 172909 w 1729085"/>
                <a:gd name="connsiteY6" fmla="*/ 2696799 h 2696799"/>
                <a:gd name="connsiteX7" fmla="*/ 0 w 1729085"/>
                <a:gd name="connsiteY7" fmla="*/ 2523890 h 2696799"/>
                <a:gd name="connsiteX8" fmla="*/ 0 w 1729085"/>
                <a:gd name="connsiteY8" fmla="*/ 172909 h 269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9085" h="2696799">
                  <a:moveTo>
                    <a:pt x="0" y="172909"/>
                  </a:moveTo>
                  <a:cubicBezTo>
                    <a:pt x="0" y="77414"/>
                    <a:pt x="77414" y="0"/>
                    <a:pt x="172909" y="0"/>
                  </a:cubicBezTo>
                  <a:lnTo>
                    <a:pt x="1556177" y="0"/>
                  </a:lnTo>
                  <a:cubicBezTo>
                    <a:pt x="1651672" y="0"/>
                    <a:pt x="1729086" y="77414"/>
                    <a:pt x="1729086" y="172909"/>
                  </a:cubicBezTo>
                  <a:cubicBezTo>
                    <a:pt x="1729086" y="956570"/>
                    <a:pt x="1729085" y="1740230"/>
                    <a:pt x="1729085" y="2523891"/>
                  </a:cubicBezTo>
                  <a:cubicBezTo>
                    <a:pt x="1729085" y="2619386"/>
                    <a:pt x="1651671" y="2696800"/>
                    <a:pt x="1556176" y="2696800"/>
                  </a:cubicBezTo>
                  <a:lnTo>
                    <a:pt x="172909" y="2696799"/>
                  </a:lnTo>
                  <a:cubicBezTo>
                    <a:pt x="77414" y="2696799"/>
                    <a:pt x="0" y="2619385"/>
                    <a:pt x="0" y="2523890"/>
                  </a:cubicBezTo>
                  <a:lnTo>
                    <a:pt x="0" y="172909"/>
                  </a:lnTo>
                  <a:close/>
                </a:path>
              </a:pathLst>
            </a:custGeom>
            <a:solidFill>
              <a:schemeClr val="accent5">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35128" tIns="1213847" rIns="135128" bIns="674489" numCol="1" spcCol="1270" anchor="ctr" anchorCtr="0">
              <a:noAutofit/>
            </a:bodyPr>
            <a:lstStyle/>
            <a:p>
              <a:pPr algn="ctr" defTabSz="844530">
                <a:lnSpc>
                  <a:spcPct val="90000"/>
                </a:lnSpc>
                <a:spcBef>
                  <a:spcPct val="0"/>
                </a:spcBef>
                <a:spcAft>
                  <a:spcPct val="35000"/>
                </a:spcAft>
              </a:pPr>
              <a:r>
                <a:rPr lang="en-US" sz="1600" b="1" dirty="0"/>
                <a:t>Visual Inspection</a:t>
              </a:r>
            </a:p>
            <a:p>
              <a:pPr algn="ctr" defTabSz="844530">
                <a:lnSpc>
                  <a:spcPct val="90000"/>
                </a:lnSpc>
                <a:spcBef>
                  <a:spcPct val="0"/>
                </a:spcBef>
                <a:spcAft>
                  <a:spcPct val="35000"/>
                </a:spcAft>
              </a:pPr>
              <a:endParaRPr lang="en-US" sz="1600" b="1" dirty="0"/>
            </a:p>
            <a:p>
              <a:pPr algn="ctr" defTabSz="844530">
                <a:lnSpc>
                  <a:spcPct val="90000"/>
                </a:lnSpc>
                <a:spcBef>
                  <a:spcPct val="0"/>
                </a:spcBef>
                <a:spcAft>
                  <a:spcPct val="35000"/>
                </a:spcAft>
              </a:pPr>
              <a:endParaRPr lang="en-US" sz="1600" dirty="0"/>
            </a:p>
            <a:p>
              <a:pPr algn="ctr" defTabSz="844530">
                <a:lnSpc>
                  <a:spcPct val="90000"/>
                </a:lnSpc>
                <a:spcBef>
                  <a:spcPct val="0"/>
                </a:spcBef>
                <a:spcAft>
                  <a:spcPct val="35000"/>
                </a:spcAft>
              </a:pPr>
              <a:endParaRPr lang="en-US" sz="1600" dirty="0"/>
            </a:p>
          </p:txBody>
        </p:sp>
        <p:sp>
          <p:nvSpPr>
            <p:cNvPr id="20" name="Oval 19">
              <a:extLst>
                <a:ext uri="{FF2B5EF4-FFF2-40B4-BE49-F238E27FC236}">
                  <a16:creationId xmlns:a16="http://schemas.microsoft.com/office/drawing/2014/main" id="{E04BBF4A-6455-4831-80BF-4C748DE6DC88}"/>
                </a:ext>
              </a:extLst>
            </p:cNvPr>
            <p:cNvSpPr/>
            <p:nvPr/>
          </p:nvSpPr>
          <p:spPr>
            <a:xfrm>
              <a:off x="10083725" y="3550166"/>
              <a:ext cx="898034" cy="898034"/>
            </a:xfrm>
            <a:prstGeom prst="ellipse">
              <a:avLst/>
            </a:prstGeom>
            <a:blipFill>
              <a:blip r:embed="rId8" cstate="screen">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a:ext>
                </a:extLst>
              </a:blip>
              <a:stretch>
                <a:fillRect/>
              </a:stretch>
            </a:blipFill>
            <a:scene3d>
              <a:camera prst="orthographicFront"/>
              <a:lightRig rig="flat" dir="t"/>
            </a:scene3d>
            <a:sp3d z="127000" prstMaterial="plastic">
              <a:bevelT w="88900" h="88900"/>
              <a:bevelB w="88900" h="31750" prst="angle"/>
            </a:sp3d>
          </p:spPr>
          <p:style>
            <a:lnRef idx="0">
              <a:schemeClr val="lt1">
                <a:hueOff val="0"/>
                <a:satOff val="0"/>
                <a:lumOff val="0"/>
                <a:alphaOff val="0"/>
              </a:schemeClr>
            </a:lnRef>
            <a:fillRef idx="3">
              <a:schemeClr val="accent1">
                <a:tint val="50000"/>
                <a:hueOff val="0"/>
                <a:satOff val="0"/>
                <a:lumOff val="0"/>
                <a:alphaOff val="0"/>
              </a:schemeClr>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45" name="TextBox 44">
              <a:extLst>
                <a:ext uri="{FF2B5EF4-FFF2-40B4-BE49-F238E27FC236}">
                  <a16:creationId xmlns:a16="http://schemas.microsoft.com/office/drawing/2014/main" id="{ECA0FA12-281D-4D39-AA57-A872550F5397}"/>
                </a:ext>
              </a:extLst>
            </p:cNvPr>
            <p:cNvSpPr txBox="1"/>
            <p:nvPr/>
          </p:nvSpPr>
          <p:spPr>
            <a:xfrm>
              <a:off x="9665708" y="5066670"/>
              <a:ext cx="1687206" cy="954107"/>
            </a:xfrm>
            <a:prstGeom prst="rect">
              <a:avLst/>
            </a:prstGeom>
            <a:noFill/>
          </p:spPr>
          <p:txBody>
            <a:bodyPr wrap="square" rtlCol="0">
              <a:spAutoFit/>
            </a:bodyPr>
            <a:lstStyle/>
            <a:p>
              <a:pPr algn="ctr"/>
              <a:r>
                <a:rPr lang="en-US" sz="1400" b="1" i="1" dirty="0">
                  <a:solidFill>
                    <a:schemeClr val="accent2">
                      <a:lumMod val="40000"/>
                      <a:lumOff val="60000"/>
                    </a:schemeClr>
                  </a:solidFill>
                </a:rPr>
                <a:t>Visual identification of system integrity. Can be completed De-energized</a:t>
              </a:r>
              <a:endParaRPr lang="en-US" sz="1200" b="1" i="1" dirty="0">
                <a:solidFill>
                  <a:schemeClr val="accent2">
                    <a:lumMod val="40000"/>
                    <a:lumOff val="60000"/>
                  </a:schemeClr>
                </a:solidFill>
              </a:endParaRPr>
            </a:p>
          </p:txBody>
        </p:sp>
      </p:grpSp>
      <p:sp>
        <p:nvSpPr>
          <p:cNvPr id="46" name="TextBox 45">
            <a:extLst>
              <a:ext uri="{FF2B5EF4-FFF2-40B4-BE49-F238E27FC236}">
                <a16:creationId xmlns:a16="http://schemas.microsoft.com/office/drawing/2014/main" id="{35724DAC-59BA-47DD-B74C-F14D1EB4098F}"/>
              </a:ext>
            </a:extLst>
          </p:cNvPr>
          <p:cNvSpPr txBox="1"/>
          <p:nvPr/>
        </p:nvSpPr>
        <p:spPr>
          <a:xfrm>
            <a:off x="170158" y="914400"/>
            <a:ext cx="11732079" cy="1200329"/>
          </a:xfrm>
          <a:prstGeom prst="rect">
            <a:avLst/>
          </a:prstGeom>
          <a:noFill/>
        </p:spPr>
        <p:txBody>
          <a:bodyPr wrap="square" rtlCol="0">
            <a:spAutoFit/>
          </a:bodyPr>
          <a:lstStyle/>
          <a:p>
            <a:pPr algn="ctr"/>
            <a:r>
              <a:rPr lang="en-US" sz="3600" b="1" dirty="0">
                <a:latin typeface="Segoe UI" panose="020B0502040204020203" pitchFamily="34" charset="0"/>
                <a:cs typeface="Segoe UI" panose="020B0502040204020203" pitchFamily="34" charset="0"/>
              </a:rPr>
              <a:t>Electrical Connections must be inspected under load conditions to allow their condition to be validated  </a:t>
            </a:r>
          </a:p>
        </p:txBody>
      </p:sp>
      <p:sp>
        <p:nvSpPr>
          <p:cNvPr id="8" name="Rectangle 7">
            <a:extLst>
              <a:ext uri="{FF2B5EF4-FFF2-40B4-BE49-F238E27FC236}">
                <a16:creationId xmlns:a16="http://schemas.microsoft.com/office/drawing/2014/main" id="{51EA4BB2-ADB7-41A0-A6AF-1BE9563E4194}"/>
              </a:ext>
            </a:extLst>
          </p:cNvPr>
          <p:cNvSpPr/>
          <p:nvPr/>
        </p:nvSpPr>
        <p:spPr>
          <a:xfrm>
            <a:off x="170159" y="2279612"/>
            <a:ext cx="11727296" cy="461665"/>
          </a:xfrm>
          <a:prstGeom prst="rect">
            <a:avLst/>
          </a:prstGeom>
        </p:spPr>
        <p:txBody>
          <a:bodyPr wrap="square">
            <a:spAutoFit/>
          </a:bodyPr>
          <a:lstStyle/>
          <a:p>
            <a:pPr algn="ctr"/>
            <a:r>
              <a:rPr lang="en-US" sz="2400" b="1" dirty="0">
                <a:latin typeface="Segoe UI" panose="020B0502040204020203" pitchFamily="34" charset="0"/>
                <a:cs typeface="Segoe UI" panose="020B0502040204020203" pitchFamily="34" charset="0"/>
              </a:rPr>
              <a:t>The Majority of Condition Based Test Equipment Require Energized systems</a:t>
            </a:r>
          </a:p>
        </p:txBody>
      </p:sp>
      <p:sp>
        <p:nvSpPr>
          <p:cNvPr id="49" name="Rectangle 48">
            <a:extLst>
              <a:ext uri="{FF2B5EF4-FFF2-40B4-BE49-F238E27FC236}">
                <a16:creationId xmlns:a16="http://schemas.microsoft.com/office/drawing/2014/main" id="{2975AF2E-BD23-428D-BBCD-6C4F0494A470}"/>
              </a:ext>
            </a:extLst>
          </p:cNvPr>
          <p:cNvSpPr/>
          <p:nvPr/>
        </p:nvSpPr>
        <p:spPr>
          <a:xfrm>
            <a:off x="1708748" y="6428601"/>
            <a:ext cx="9151465" cy="276999"/>
          </a:xfrm>
          <a:prstGeom prst="rect">
            <a:avLst/>
          </a:prstGeom>
        </p:spPr>
        <p:txBody>
          <a:bodyPr wrap="square">
            <a:spAutoFit/>
          </a:bodyPr>
          <a:lstStyle/>
          <a:p>
            <a:pPr algn="ctr"/>
            <a:r>
              <a:rPr lang="en-US" sz="1200" b="1" dirty="0">
                <a:solidFill>
                  <a:srgbClr val="002060"/>
                </a:solidFill>
                <a:latin typeface="Segoe UI" panose="020B0502040204020203" pitchFamily="34" charset="0"/>
                <a:cs typeface="Segoe UI" panose="020B0502040204020203" pitchFamily="34" charset="0"/>
              </a:rPr>
              <a:t>**NFPA 70B Recommends a Minimum of 40% Load**</a:t>
            </a:r>
          </a:p>
        </p:txBody>
      </p:sp>
      <p:pic>
        <p:nvPicPr>
          <p:cNvPr id="29" name="Picture 28">
            <a:extLst>
              <a:ext uri="{FF2B5EF4-FFF2-40B4-BE49-F238E27FC236}">
                <a16:creationId xmlns:a16="http://schemas.microsoft.com/office/drawing/2014/main" id="{F07D7E52-732B-4646-9D9A-1CC3F3832CDA}"/>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extLst>
      <p:ext uri="{BB962C8B-B14F-4D97-AF65-F5344CB8AC3E}">
        <p14:creationId xmlns:p14="http://schemas.microsoft.com/office/powerpoint/2010/main" val="3321353191"/>
      </p:ext>
    </p:extLst>
  </p:cSld>
  <p:clrMapOvr>
    <a:masterClrMapping/>
  </p:clrMapOvr>
  <mc:AlternateContent xmlns:mc="http://schemas.openxmlformats.org/markup-compatibility/2006" xmlns:p14="http://schemas.microsoft.com/office/powerpoint/2010/main">
    <mc:Choice Requires="p14">
      <p:transition spd="slow" p14:dur="2000" advTm="21127"/>
    </mc:Choice>
    <mc:Fallback xmlns="">
      <p:transition spd="slow" advTm="2112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A73E6E9-BC2F-4F56-B779-8071BC905102}"/>
              </a:ext>
            </a:extLst>
          </p:cNvPr>
          <p:cNvSpPr>
            <a:spLocks noGrp="1"/>
          </p:cNvSpPr>
          <p:nvPr>
            <p:ph type="sldNum" sz="quarter" idx="12"/>
          </p:nvPr>
        </p:nvSpPr>
        <p:spPr/>
        <p:txBody>
          <a:bodyPr/>
          <a:lstStyle/>
          <a:p>
            <a:fld id="{158F0C37-8291-4C41-A6B0-6B4E3727BC67}" type="slidenum">
              <a:rPr lang="en-US" smtClean="0"/>
              <a:t>15</a:t>
            </a:fld>
            <a:endParaRPr lang="en-US"/>
          </a:p>
        </p:txBody>
      </p:sp>
      <p:pic>
        <p:nvPicPr>
          <p:cNvPr id="5" name="Picture 4">
            <a:extLst>
              <a:ext uri="{FF2B5EF4-FFF2-40B4-BE49-F238E27FC236}">
                <a16:creationId xmlns:a16="http://schemas.microsoft.com/office/drawing/2014/main" id="{FEEE7FE8-D70D-43AC-926A-F9CE15147C0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29000" y="3156173"/>
            <a:ext cx="5943600" cy="1309389"/>
          </a:xfrm>
          <a:prstGeom prst="rect">
            <a:avLst/>
          </a:prstGeom>
        </p:spPr>
      </p:pic>
      <p:pic>
        <p:nvPicPr>
          <p:cNvPr id="6" name="Picture 5">
            <a:extLst>
              <a:ext uri="{FF2B5EF4-FFF2-40B4-BE49-F238E27FC236}">
                <a16:creationId xmlns:a16="http://schemas.microsoft.com/office/drawing/2014/main" id="{71393866-A705-4A47-8118-4C1269EFAFC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4741" y="5056403"/>
            <a:ext cx="5876059" cy="1299949"/>
          </a:xfrm>
          <a:prstGeom prst="rect">
            <a:avLst/>
          </a:prstGeom>
        </p:spPr>
      </p:pic>
      <p:pic>
        <p:nvPicPr>
          <p:cNvPr id="8" name="Picture 7">
            <a:extLst>
              <a:ext uri="{FF2B5EF4-FFF2-40B4-BE49-F238E27FC236}">
                <a16:creationId xmlns:a16="http://schemas.microsoft.com/office/drawing/2014/main" id="{C8D82D53-836B-464E-8AC7-949BB61EDAC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1104683"/>
            <a:ext cx="6019800" cy="1567637"/>
          </a:xfrm>
          <a:prstGeom prst="rect">
            <a:avLst/>
          </a:prstGeom>
        </p:spPr>
      </p:pic>
      <p:pic>
        <p:nvPicPr>
          <p:cNvPr id="9" name="Picture 8">
            <a:extLst>
              <a:ext uri="{FF2B5EF4-FFF2-40B4-BE49-F238E27FC236}">
                <a16:creationId xmlns:a16="http://schemas.microsoft.com/office/drawing/2014/main" id="{90EEE1D7-39B8-4FB4-AE4C-CA013B786CF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069854" y="920913"/>
            <a:ext cx="5958092" cy="1751407"/>
          </a:xfrm>
          <a:prstGeom prst="rect">
            <a:avLst/>
          </a:prstGeom>
        </p:spPr>
      </p:pic>
      <p:pic>
        <p:nvPicPr>
          <p:cNvPr id="10" name="Picture 9">
            <a:extLst>
              <a:ext uri="{FF2B5EF4-FFF2-40B4-BE49-F238E27FC236}">
                <a16:creationId xmlns:a16="http://schemas.microsoft.com/office/drawing/2014/main" id="{9054101A-57FD-49C6-8179-CD8690317E9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663559" y="4629707"/>
            <a:ext cx="6096000" cy="1726645"/>
          </a:xfrm>
          <a:prstGeom prst="rect">
            <a:avLst/>
          </a:prstGeom>
        </p:spPr>
      </p:pic>
      <p:pic>
        <p:nvPicPr>
          <p:cNvPr id="11" name="Picture 10">
            <a:extLst>
              <a:ext uri="{FF2B5EF4-FFF2-40B4-BE49-F238E27FC236}">
                <a16:creationId xmlns:a16="http://schemas.microsoft.com/office/drawing/2014/main" id="{9B3B73A5-202C-4F71-BAFB-D47A30E5D810}"/>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9925541" y="195675"/>
            <a:ext cx="2118299" cy="438919"/>
          </a:xfrm>
          <a:prstGeom prst="rect">
            <a:avLst/>
          </a:prstGeom>
        </p:spPr>
      </p:pic>
      <p:sp>
        <p:nvSpPr>
          <p:cNvPr id="12" name="Rectangle 4">
            <a:extLst>
              <a:ext uri="{FF2B5EF4-FFF2-40B4-BE49-F238E27FC236}">
                <a16:creationId xmlns:a16="http://schemas.microsoft.com/office/drawing/2014/main" id="{8434E0C8-11F3-474E-B49F-A730B73FF454}"/>
              </a:ext>
            </a:extLst>
          </p:cNvPr>
          <p:cNvSpPr txBox="1">
            <a:spLocks noChangeArrowheads="1"/>
          </p:cNvSpPr>
          <p:nvPr>
            <p:custDataLst>
              <p:tags r:id="rId1"/>
            </p:custDataLst>
          </p:nvPr>
        </p:nvSpPr>
        <p:spPr>
          <a:xfrm>
            <a:off x="76818" y="81635"/>
            <a:ext cx="9634741" cy="8748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defRPr/>
            </a:pPr>
            <a:r>
              <a:rPr lang="en-US" sz="3600" b="1" dirty="0">
                <a:solidFill>
                  <a:srgbClr val="44546A"/>
                </a:solidFill>
                <a:latin typeface="Calibri" panose="020F0502020204030204"/>
                <a:ea typeface="+mn-ea"/>
                <a:cs typeface="+mn-cs"/>
              </a:rPr>
              <a:t>Electrical System Failure Modes</a:t>
            </a:r>
          </a:p>
        </p:txBody>
      </p:sp>
    </p:spTree>
    <p:extLst>
      <p:ext uri="{BB962C8B-B14F-4D97-AF65-F5344CB8AC3E}">
        <p14:creationId xmlns:p14="http://schemas.microsoft.com/office/powerpoint/2010/main" val="3934556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E785F09-1B26-4E23-BAD1-B80B6698DE1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10"/>
            <a:ext cx="12191980" cy="6857990"/>
          </a:xfrm>
          <a:prstGeom prst="rect">
            <a:avLst/>
          </a:prstGeom>
        </p:spPr>
      </p:pic>
      <p:sp>
        <p:nvSpPr>
          <p:cNvPr id="2" name="Slide Number Placeholder 1"/>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D85FCE21-A6EF-4127-967A-1A0BD3AB2342}" type="slidenum">
              <a:rPr lang="en-US">
                <a:solidFill>
                  <a:srgbClr val="FFFFFF"/>
                </a:solidFill>
                <a:latin typeface="+mn-lt"/>
                <a:cs typeface="+mn-cs"/>
              </a:rPr>
              <a:pPr>
                <a:spcAft>
                  <a:spcPts val="600"/>
                </a:spcAft>
              </a:pPr>
              <a:t>16</a:t>
            </a:fld>
            <a:endParaRPr lang="en-US">
              <a:solidFill>
                <a:srgbClr val="FFFFFF"/>
              </a:solidFill>
              <a:latin typeface="+mn-lt"/>
              <a:cs typeface="+mn-cs"/>
            </a:endParaRPr>
          </a:p>
        </p:txBody>
      </p:sp>
      <p:sp>
        <p:nvSpPr>
          <p:cNvPr id="10" name="Rectangle 9">
            <a:extLst>
              <a:ext uri="{FF2B5EF4-FFF2-40B4-BE49-F238E27FC236}">
                <a16:creationId xmlns:a16="http://schemas.microsoft.com/office/drawing/2014/main" id="{D9EC40B6-96BB-4E00-B71A-5834011FA69C}"/>
              </a:ext>
            </a:extLst>
          </p:cNvPr>
          <p:cNvSpPr/>
          <p:nvPr/>
        </p:nvSpPr>
        <p:spPr>
          <a:xfrm>
            <a:off x="3996813" y="3451123"/>
            <a:ext cx="3121742" cy="526025"/>
          </a:xfrm>
          <a:prstGeom prst="rect">
            <a:avLst/>
          </a:prstGeom>
          <a:solidFill>
            <a:srgbClr val="E32E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AE3CC462-FB1D-4903-B27C-33CB9DE1F8D7}"/>
              </a:ext>
            </a:extLst>
          </p:cNvPr>
          <p:cNvSpPr txBox="1"/>
          <p:nvPr/>
        </p:nvSpPr>
        <p:spPr>
          <a:xfrm>
            <a:off x="3642853" y="3329414"/>
            <a:ext cx="3800166" cy="830997"/>
          </a:xfrm>
          <a:prstGeom prst="rect">
            <a:avLst/>
          </a:prstGeom>
          <a:noFill/>
        </p:spPr>
        <p:txBody>
          <a:bodyPr wrap="square" rtlCol="0">
            <a:spAutoFit/>
          </a:bodyPr>
          <a:lstStyle/>
          <a:p>
            <a:pPr algn="ctr"/>
            <a:r>
              <a:rPr lang="en-US" sz="4800" b="1" dirty="0">
                <a:solidFill>
                  <a:schemeClr val="bg1"/>
                </a:solidFill>
              </a:rPr>
              <a:t>P-F Curve</a:t>
            </a:r>
          </a:p>
        </p:txBody>
      </p:sp>
    </p:spTree>
    <p:extLst>
      <p:ext uri="{BB962C8B-B14F-4D97-AF65-F5344CB8AC3E}">
        <p14:creationId xmlns:p14="http://schemas.microsoft.com/office/powerpoint/2010/main" val="31873489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cell phone&#10;&#10;Description generated with high confidence">
            <a:extLst>
              <a:ext uri="{FF2B5EF4-FFF2-40B4-BE49-F238E27FC236}">
                <a16:creationId xmlns:a16="http://schemas.microsoft.com/office/drawing/2014/main" id="{5FA4E3A6-50A1-4160-A27F-3648FA4359B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10"/>
            <a:ext cx="12191980" cy="6857990"/>
          </a:xfrm>
          <a:prstGeom prst="rect">
            <a:avLst/>
          </a:prstGeom>
        </p:spPr>
      </p:pic>
    </p:spTree>
    <p:extLst>
      <p:ext uri="{BB962C8B-B14F-4D97-AF65-F5344CB8AC3E}">
        <p14:creationId xmlns:p14="http://schemas.microsoft.com/office/powerpoint/2010/main" val="4147406096"/>
      </p:ext>
    </p:extLst>
  </p:cSld>
  <p:clrMapOvr>
    <a:masterClrMapping/>
  </p:clrMapOvr>
  <mc:AlternateContent xmlns:mc="http://schemas.openxmlformats.org/markup-compatibility/2006" xmlns:p14="http://schemas.microsoft.com/office/powerpoint/2010/main">
    <mc:Choice Requires="p14">
      <p:transition spd="slow" p14:dur="2000" advTm="18073"/>
    </mc:Choice>
    <mc:Fallback xmlns="">
      <p:transition spd="slow" advTm="18073"/>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9249A36-B8DF-4D5D-B178-063997F3590D}"/>
              </a:ext>
            </a:extLst>
          </p:cNvPr>
          <p:cNvGrpSpPr/>
          <p:nvPr/>
        </p:nvGrpSpPr>
        <p:grpSpPr>
          <a:xfrm>
            <a:off x="0" y="0"/>
            <a:ext cx="12268200" cy="7010400"/>
            <a:chOff x="1905000" y="838200"/>
            <a:chExt cx="11354069" cy="6625167"/>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05000" y="838200"/>
              <a:ext cx="11354069" cy="662516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876800" y="2895600"/>
              <a:ext cx="2898162" cy="801329"/>
            </a:xfrm>
            <a:prstGeom prst="rect">
              <a:avLst/>
            </a:prstGeom>
            <a:solidFill>
              <a:srgbClr val="004B81"/>
            </a:solidFill>
            <a:ln w="57150">
              <a:solidFill>
                <a:schemeClr val="bg1"/>
              </a:solidFill>
            </a:ln>
          </p:spPr>
          <p:txBody>
            <a:bodyPr wrap="square" lIns="121920" tIns="60960" rIns="121920" bIns="60960" rtlCol="0">
              <a:spAutoFit/>
            </a:bodyPr>
            <a:lstStyle/>
            <a:p>
              <a:pPr algn="ctr"/>
              <a:r>
                <a:rPr lang="en-US" sz="2133" dirty="0">
                  <a:solidFill>
                    <a:schemeClr val="bg1"/>
                  </a:solidFill>
                </a:rPr>
                <a:t>CAST Technologies detect problems early                        </a:t>
              </a:r>
            </a:p>
          </p:txBody>
        </p:sp>
      </p:grpSp>
    </p:spTree>
    <p:extLst>
      <p:ext uri="{BB962C8B-B14F-4D97-AF65-F5344CB8AC3E}">
        <p14:creationId xmlns:p14="http://schemas.microsoft.com/office/powerpoint/2010/main" val="1758364867"/>
      </p:ext>
    </p:extLst>
  </p:cSld>
  <p:clrMapOvr>
    <a:masterClrMapping/>
  </p:clrMapOvr>
  <mc:AlternateContent xmlns:mc="http://schemas.openxmlformats.org/markup-compatibility/2006" xmlns:p14="http://schemas.microsoft.com/office/powerpoint/2010/main">
    <mc:Choice Requires="p14">
      <p:transition spd="slow" p14:dur="2000" advTm="26349"/>
    </mc:Choice>
    <mc:Fallback xmlns="">
      <p:transition spd="slow" advTm="26349"/>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7AEB16-99F6-433B-9CBC-F8F2F65843E6}"/>
              </a:ext>
            </a:extLst>
          </p:cNvPr>
          <p:cNvPicPr>
            <a:picLocks noChangeAspect="1"/>
          </p:cNvPicPr>
          <p:nvPr/>
        </p:nvPicPr>
        <p:blipFill>
          <a:blip r:embed="rId3"/>
          <a:stretch>
            <a:fillRect/>
          </a:stretch>
        </p:blipFill>
        <p:spPr>
          <a:xfrm>
            <a:off x="-1" y="-31782"/>
            <a:ext cx="16469069" cy="6889782"/>
          </a:xfrm>
          <a:prstGeom prst="rect">
            <a:avLst/>
          </a:prstGeom>
        </p:spPr>
      </p:pic>
      <p:sp>
        <p:nvSpPr>
          <p:cNvPr id="24" name="TextBox 23">
            <a:extLst>
              <a:ext uri="{FF2B5EF4-FFF2-40B4-BE49-F238E27FC236}">
                <a16:creationId xmlns:a16="http://schemas.microsoft.com/office/drawing/2014/main" id="{A346E185-34C5-44F0-99A6-F27C0DC3F598}"/>
              </a:ext>
            </a:extLst>
          </p:cNvPr>
          <p:cNvSpPr txBox="1"/>
          <p:nvPr/>
        </p:nvSpPr>
        <p:spPr>
          <a:xfrm>
            <a:off x="4800600" y="6005529"/>
            <a:ext cx="9876167" cy="707886"/>
          </a:xfrm>
          <a:prstGeom prst="rect">
            <a:avLst/>
          </a:prstGeom>
          <a:noFill/>
        </p:spPr>
        <p:txBody>
          <a:bodyPr wrap="square" rtlCol="0">
            <a:spAutoFit/>
          </a:bodyPr>
          <a:lstStyle/>
          <a:p>
            <a:r>
              <a:rPr lang="en-US" sz="4000" b="1" dirty="0">
                <a:solidFill>
                  <a:schemeClr val="bg1"/>
                </a:solidFill>
                <a:latin typeface="Segoe UI" panose="020B0502040204020203" pitchFamily="34" charset="0"/>
                <a:cs typeface="Segoe UI" panose="020B0502040204020203" pitchFamily="34" charset="0"/>
              </a:rPr>
              <a:t>Identifying Hidden Failures</a:t>
            </a:r>
          </a:p>
        </p:txBody>
      </p:sp>
      <p:pic>
        <p:nvPicPr>
          <p:cNvPr id="26" name="Picture 25">
            <a:extLst>
              <a:ext uri="{FF2B5EF4-FFF2-40B4-BE49-F238E27FC236}">
                <a16:creationId xmlns:a16="http://schemas.microsoft.com/office/drawing/2014/main" id="{26D46CAB-34DD-45E7-AC33-9D526033EC69}"/>
              </a:ext>
            </a:extLst>
          </p:cNvPr>
          <p:cNvPicPr>
            <a:picLocks noChangeAspect="1"/>
          </p:cNvPicPr>
          <p:nvPr/>
        </p:nvPicPr>
        <p:blipFill rotWithShape="1">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9906000" y="158753"/>
            <a:ext cx="1950664" cy="404183"/>
          </a:xfrm>
          <a:prstGeom prst="rect">
            <a:avLst/>
          </a:prstGeom>
        </p:spPr>
      </p:pic>
    </p:spTree>
    <p:extLst>
      <p:ext uri="{BB962C8B-B14F-4D97-AF65-F5344CB8AC3E}">
        <p14:creationId xmlns:p14="http://schemas.microsoft.com/office/powerpoint/2010/main" val="343321902"/>
      </p:ext>
    </p:extLst>
  </p:cSld>
  <p:clrMapOvr>
    <a:masterClrMapping/>
  </p:clrMapOvr>
  <mc:AlternateContent xmlns:mc="http://schemas.openxmlformats.org/markup-compatibility/2006" xmlns:p14="http://schemas.microsoft.com/office/powerpoint/2010/main">
    <mc:Choice Requires="p14">
      <p:transition spd="slow" p14:dur="2000" advTm="17196"/>
    </mc:Choice>
    <mc:Fallback xmlns="">
      <p:transition spd="slow" advTm="17196"/>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AA33F9E-CB06-4600-BFE3-9DF7653C717E}"/>
              </a:ext>
            </a:extLst>
          </p:cNvPr>
          <p:cNvSpPr/>
          <p:nvPr>
            <p:custDataLst>
              <p:tags r:id="rId1"/>
            </p:custDataLst>
          </p:nvPr>
        </p:nvSpPr>
        <p:spPr>
          <a:xfrm>
            <a:off x="228600" y="804714"/>
            <a:ext cx="11659019" cy="3462486"/>
          </a:xfrm>
          <a:prstGeom prst="rect">
            <a:avLst/>
          </a:prstGeom>
        </p:spPr>
        <p:txBody>
          <a:bodyPr wrap="square">
            <a:spAutoFit/>
          </a:bodyPr>
          <a:lstStyle/>
          <a:p>
            <a:pPr>
              <a:defRPr/>
            </a:pPr>
            <a:r>
              <a:rPr lang="en-US" sz="2800" dirty="0"/>
              <a:t>Traditional Maintenance and testing of electrical systems utilize intrusive, time </a:t>
            </a:r>
            <a:r>
              <a:rPr lang="en-US" sz="2800" dirty="0" err="1"/>
              <a:t>diected</a:t>
            </a:r>
            <a:r>
              <a:rPr lang="en-US" sz="2800" dirty="0"/>
              <a:t> work practices such as:</a:t>
            </a:r>
          </a:p>
          <a:p>
            <a:pPr>
              <a:defRPr/>
            </a:pPr>
            <a:endParaRPr lang="en-US" sz="1100" dirty="0"/>
          </a:p>
          <a:p>
            <a:pPr marL="457189" indent="687371">
              <a:buFont typeface="Arial" panose="020B0604020202020204" pitchFamily="34" charset="0"/>
              <a:buChar char="•"/>
              <a:defRPr/>
            </a:pPr>
            <a:r>
              <a:rPr lang="en-US" sz="2400" b="1" dirty="0"/>
              <a:t>Tightness / Torque testing</a:t>
            </a:r>
          </a:p>
          <a:p>
            <a:pPr marL="457189" indent="687371">
              <a:buFont typeface="Arial" panose="020B0604020202020204" pitchFamily="34" charset="0"/>
              <a:buChar char="•"/>
              <a:defRPr/>
            </a:pPr>
            <a:r>
              <a:rPr lang="en-US" sz="2400" b="1" dirty="0"/>
              <a:t>Megger / Stress testing</a:t>
            </a:r>
          </a:p>
          <a:p>
            <a:pPr marL="457189" indent="687371">
              <a:buFont typeface="Arial" panose="020B0604020202020204" pitchFamily="34" charset="0"/>
              <a:buChar char="•"/>
              <a:defRPr/>
            </a:pPr>
            <a:r>
              <a:rPr lang="en-US" sz="2400" b="1" dirty="0"/>
              <a:t>Circuit Testing</a:t>
            </a:r>
          </a:p>
          <a:p>
            <a:pPr marL="457189" indent="687371">
              <a:buFont typeface="Arial" panose="020B0604020202020204" pitchFamily="34" charset="0"/>
              <a:buChar char="•"/>
              <a:defRPr/>
            </a:pPr>
            <a:r>
              <a:rPr lang="en-US" sz="2400" b="1" dirty="0"/>
              <a:t>Load Bank Testing</a:t>
            </a:r>
          </a:p>
          <a:p>
            <a:pPr marL="457189" indent="687371">
              <a:buFont typeface="Arial" panose="020B0604020202020204" pitchFamily="34" charset="0"/>
              <a:buChar char="•"/>
              <a:defRPr/>
            </a:pPr>
            <a:r>
              <a:rPr lang="en-US" sz="2400" b="1" dirty="0"/>
              <a:t>Breaker and Isolator Testing</a:t>
            </a:r>
          </a:p>
          <a:p>
            <a:pPr marL="457189" indent="687371">
              <a:buFont typeface="Arial" panose="020B0604020202020204" pitchFamily="34" charset="0"/>
              <a:buChar char="•"/>
              <a:defRPr/>
            </a:pPr>
            <a:r>
              <a:rPr lang="en-US" sz="2400" b="1" dirty="0" err="1"/>
              <a:t>Etc</a:t>
            </a:r>
            <a:r>
              <a:rPr lang="en-US" sz="2400" b="1" dirty="0"/>
              <a:t>…</a:t>
            </a:r>
            <a:endParaRPr lang="en-US" sz="2800" dirty="0"/>
          </a:p>
        </p:txBody>
      </p:sp>
      <p:sp>
        <p:nvSpPr>
          <p:cNvPr id="8" name="Rectangle 4">
            <a:extLst>
              <a:ext uri="{FF2B5EF4-FFF2-40B4-BE49-F238E27FC236}">
                <a16:creationId xmlns:a16="http://schemas.microsoft.com/office/drawing/2014/main" id="{DB4C494D-D765-4441-A1F5-1591D1E8FE76}"/>
              </a:ext>
            </a:extLst>
          </p:cNvPr>
          <p:cNvSpPr txBox="1">
            <a:spLocks noChangeArrowheads="1"/>
          </p:cNvSpPr>
          <p:nvPr>
            <p:custDataLst>
              <p:tags r:id="rId2"/>
            </p:custDataLst>
          </p:nvPr>
        </p:nvSpPr>
        <p:spPr>
          <a:xfrm>
            <a:off x="76818" y="81635"/>
            <a:ext cx="9634741" cy="8748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defRPr/>
            </a:pPr>
            <a:r>
              <a:rPr lang="en-US" sz="3600" b="1" dirty="0">
                <a:latin typeface="Calibri" panose="020F0502020204030204"/>
                <a:ea typeface="+mn-ea"/>
                <a:cs typeface="+mn-cs"/>
              </a:rPr>
              <a:t>Traditional Electrical Maintenance practices</a:t>
            </a:r>
          </a:p>
        </p:txBody>
      </p:sp>
      <p:sp>
        <p:nvSpPr>
          <p:cNvPr id="3" name="Rectangle 2">
            <a:extLst>
              <a:ext uri="{FF2B5EF4-FFF2-40B4-BE49-F238E27FC236}">
                <a16:creationId xmlns:a16="http://schemas.microsoft.com/office/drawing/2014/main" id="{A4293C22-1512-4349-A85A-509D068CA695}"/>
              </a:ext>
            </a:extLst>
          </p:cNvPr>
          <p:cNvSpPr/>
          <p:nvPr/>
        </p:nvSpPr>
        <p:spPr>
          <a:xfrm>
            <a:off x="152819" y="4107120"/>
            <a:ext cx="7467600" cy="2369880"/>
          </a:xfrm>
          <a:prstGeom prst="rect">
            <a:avLst/>
          </a:prstGeom>
        </p:spPr>
        <p:txBody>
          <a:bodyPr wrap="square">
            <a:spAutoFit/>
          </a:bodyPr>
          <a:lstStyle/>
          <a:p>
            <a:pPr lvl="0">
              <a:defRPr/>
            </a:pPr>
            <a:r>
              <a:rPr lang="en-US" sz="2800" dirty="0"/>
              <a:t>These “Maintenance Tasks” are designed with one outcome in mind: “To confirm whether of not the circuits and connections are safe and that the system meets its “Operational Requirements”.</a:t>
            </a:r>
          </a:p>
          <a:p>
            <a:pPr lvl="0">
              <a:defRPr/>
            </a:pPr>
            <a:endParaRPr lang="en-US" sz="800" dirty="0"/>
          </a:p>
          <a:p>
            <a:pPr lvl="0" algn="ctr">
              <a:defRPr/>
            </a:pPr>
            <a:r>
              <a:rPr lang="en-US" sz="2800" b="1" i="1" u="sng" dirty="0">
                <a:solidFill>
                  <a:srgbClr val="FF0000"/>
                </a:solidFill>
              </a:rPr>
              <a:t>IS THERE IS A BETTER WAY????</a:t>
            </a:r>
          </a:p>
        </p:txBody>
      </p:sp>
      <p:pic>
        <p:nvPicPr>
          <p:cNvPr id="5" name="Picture 4">
            <a:extLst>
              <a:ext uri="{FF2B5EF4-FFF2-40B4-BE49-F238E27FC236}">
                <a16:creationId xmlns:a16="http://schemas.microsoft.com/office/drawing/2014/main" id="{62D33A2F-EBCF-4ADC-8DB3-D989309A608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848600" y="1640488"/>
            <a:ext cx="4343400" cy="4226912"/>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E72CDB7E-24DD-4AEB-85A0-11A1035B38F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extLst>
      <p:ext uri="{BB962C8B-B14F-4D97-AF65-F5344CB8AC3E}">
        <p14:creationId xmlns:p14="http://schemas.microsoft.com/office/powerpoint/2010/main" val="144607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Effect transition="in" filter="fade">
                                      <p:cBhvr>
                                        <p:cTn id="11" dur="500"/>
                                        <p:tgtEl>
                                          <p:spTgt spid="6">
                                            <p:txEl>
                                              <p:pRg st="2" end="2"/>
                                            </p:txEl>
                                          </p:spTgt>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fade">
                                      <p:cBhvr>
                                        <p:cTn id="15" dur="500"/>
                                        <p:tgtEl>
                                          <p:spTgt spid="6">
                                            <p:txEl>
                                              <p:pRg st="3" end="3"/>
                                            </p:txEl>
                                          </p:spTgt>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fade">
                                      <p:cBhvr>
                                        <p:cTn id="19" dur="500"/>
                                        <p:tgtEl>
                                          <p:spTgt spid="6">
                                            <p:txEl>
                                              <p:pRg st="4" end="4"/>
                                            </p:txEl>
                                          </p:spTgt>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animEffect transition="in" filter="fade">
                                      <p:cBhvr>
                                        <p:cTn id="23" dur="500"/>
                                        <p:tgtEl>
                                          <p:spTgt spid="6">
                                            <p:txEl>
                                              <p:pRg st="5" end="5"/>
                                            </p:txEl>
                                          </p:spTgt>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fade">
                                      <p:cBhvr>
                                        <p:cTn id="27" dur="500"/>
                                        <p:tgtEl>
                                          <p:spTgt spid="6">
                                            <p:txEl>
                                              <p:pRg st="6" end="6"/>
                                            </p:txEl>
                                          </p:spTgt>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Effect transition="in" filter="fade">
                                      <p:cBhvr>
                                        <p:cTn id="31" dur="500"/>
                                        <p:tgtEl>
                                          <p:spTgt spid="6">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2" end="2"/>
                                            </p:txEl>
                                          </p:spTgt>
                                        </p:tgtEl>
                                        <p:attrNameLst>
                                          <p:attrName>style.visibility</p:attrName>
                                        </p:attrNameLst>
                                      </p:cBhvr>
                                      <p:to>
                                        <p:strVal val="visible"/>
                                      </p:to>
                                    </p:set>
                                    <p:animEffect transition="in" filter="fade">
                                      <p:cBhvr>
                                        <p:cTn id="4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generated with high confidence">
            <a:extLst>
              <a:ext uri="{FF2B5EF4-FFF2-40B4-BE49-F238E27FC236}">
                <a16:creationId xmlns:a16="http://schemas.microsoft.com/office/drawing/2014/main" id="{C28F97F8-D706-4BD0-878F-B4A48F9326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162" y="0"/>
            <a:ext cx="12047677" cy="6858000"/>
          </a:xfrm>
          <a:prstGeom prst="rect">
            <a:avLst/>
          </a:prstGeom>
        </p:spPr>
      </p:pic>
      <p:pic>
        <p:nvPicPr>
          <p:cNvPr id="4" name="Picture 3">
            <a:extLst>
              <a:ext uri="{FF2B5EF4-FFF2-40B4-BE49-F238E27FC236}">
                <a16:creationId xmlns:a16="http://schemas.microsoft.com/office/drawing/2014/main" id="{C2AEDECF-E25A-437C-92EB-6C17FC4A358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extLst>
      <p:ext uri="{BB962C8B-B14F-4D97-AF65-F5344CB8AC3E}">
        <p14:creationId xmlns:p14="http://schemas.microsoft.com/office/powerpoint/2010/main" val="1989517060"/>
      </p:ext>
    </p:extLst>
  </p:cSld>
  <p:clrMapOvr>
    <a:masterClrMapping/>
  </p:clrMapOvr>
  <mc:AlternateContent xmlns:mc="http://schemas.openxmlformats.org/markup-compatibility/2006" xmlns:p14="http://schemas.microsoft.com/office/powerpoint/2010/main">
    <mc:Choice Requires="p14">
      <p:transition spd="slow" p14:dur="2000" advTm="16749"/>
    </mc:Choice>
    <mc:Fallback xmlns="">
      <p:transition spd="slow" advTm="16749"/>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piece of paper&#10;&#10;Description generated with very high confidence">
            <a:extLst>
              <a:ext uri="{FF2B5EF4-FFF2-40B4-BE49-F238E27FC236}">
                <a16:creationId xmlns:a16="http://schemas.microsoft.com/office/drawing/2014/main" id="{E1580392-CA91-4F0A-81CB-9326618FB27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86658" y="0"/>
            <a:ext cx="12513077" cy="6857999"/>
          </a:xfrm>
          <a:prstGeom prst="rect">
            <a:avLst/>
          </a:prstGeom>
        </p:spPr>
      </p:pic>
    </p:spTree>
    <p:extLst>
      <p:ext uri="{BB962C8B-B14F-4D97-AF65-F5344CB8AC3E}">
        <p14:creationId xmlns:p14="http://schemas.microsoft.com/office/powerpoint/2010/main" val="446308375"/>
      </p:ext>
    </p:extLst>
  </p:cSld>
  <p:clrMapOvr>
    <a:masterClrMapping/>
  </p:clrMapOvr>
  <mc:AlternateContent xmlns:mc="http://schemas.openxmlformats.org/markup-compatibility/2006" xmlns:p14="http://schemas.microsoft.com/office/powerpoint/2010/main">
    <mc:Choice Requires="p14">
      <p:transition spd="slow" p14:dur="2000" advTm="54605"/>
    </mc:Choice>
    <mc:Fallback xmlns="">
      <p:transition spd="slow" advTm="54605"/>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E688819-638F-4396-AEEA-D07CB18E6773}"/>
              </a:ext>
            </a:extLst>
          </p:cNvPr>
          <p:cNvSpPr/>
          <p:nvPr/>
        </p:nvSpPr>
        <p:spPr>
          <a:xfrm>
            <a:off x="0" y="0"/>
            <a:ext cx="12192000" cy="6858000"/>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F0301956-7231-4D42-B5EF-EF7FC63452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5417" y="932285"/>
            <a:ext cx="8664873" cy="5566215"/>
          </a:xfrm>
          <a:prstGeom prst="rect">
            <a:avLst/>
          </a:prstGeom>
        </p:spPr>
      </p:pic>
      <p:sp>
        <p:nvSpPr>
          <p:cNvPr id="7" name="TextBox 2">
            <a:extLst>
              <a:ext uri="{FF2B5EF4-FFF2-40B4-BE49-F238E27FC236}">
                <a16:creationId xmlns:a16="http://schemas.microsoft.com/office/drawing/2014/main" id="{00000000-0008-0000-0500-000003000000}"/>
              </a:ext>
            </a:extLst>
          </p:cNvPr>
          <p:cNvSpPr txBox="1"/>
          <p:nvPr/>
        </p:nvSpPr>
        <p:spPr>
          <a:xfrm rot="16200000">
            <a:off x="-1556501" y="3524322"/>
            <a:ext cx="5566216" cy="382139"/>
          </a:xfrm>
          <a:prstGeom prst="rect">
            <a:avLst/>
          </a:prstGeom>
          <a:noFill/>
          <a:ln w="9525" cmpd="sng">
            <a:solidFill>
              <a:schemeClr val="bg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CA" sz="1600" b="1">
                <a:latin typeface="Arial" pitchFamily="34" charset="0"/>
                <a:cs typeface="Arial" pitchFamily="34" charset="0"/>
              </a:rPr>
              <a:t>Severity</a:t>
            </a:r>
          </a:p>
        </p:txBody>
      </p:sp>
      <p:sp>
        <p:nvSpPr>
          <p:cNvPr id="8" name="TextBox 3">
            <a:extLst>
              <a:ext uri="{FF2B5EF4-FFF2-40B4-BE49-F238E27FC236}">
                <a16:creationId xmlns:a16="http://schemas.microsoft.com/office/drawing/2014/main" id="{00000000-0008-0000-0500-000004000000}"/>
              </a:ext>
            </a:extLst>
          </p:cNvPr>
          <p:cNvSpPr txBox="1"/>
          <p:nvPr/>
        </p:nvSpPr>
        <p:spPr>
          <a:xfrm>
            <a:off x="1425417" y="6498498"/>
            <a:ext cx="8657135" cy="320431"/>
          </a:xfrm>
          <a:prstGeom prst="rect">
            <a:avLst/>
          </a:prstGeom>
          <a:noFill/>
          <a:ln w="9525" cmpd="sng">
            <a:solidFill>
              <a:schemeClr val="bg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CA" sz="1600" b="1">
                <a:latin typeface="Arial" pitchFamily="34" charset="0"/>
                <a:cs typeface="Arial" pitchFamily="34" charset="0"/>
              </a:rPr>
              <a:t>Likelihood</a:t>
            </a:r>
          </a:p>
        </p:txBody>
      </p:sp>
      <p:sp>
        <p:nvSpPr>
          <p:cNvPr id="14" name="Isosceles Triangle 13">
            <a:extLst>
              <a:ext uri="{FF2B5EF4-FFF2-40B4-BE49-F238E27FC236}">
                <a16:creationId xmlns:a16="http://schemas.microsoft.com/office/drawing/2014/main" id="{8F7023D2-5CA9-4EC8-9217-7E2A22B642F1}"/>
              </a:ext>
            </a:extLst>
          </p:cNvPr>
          <p:cNvSpPr/>
          <p:nvPr/>
        </p:nvSpPr>
        <p:spPr>
          <a:xfrm>
            <a:off x="6889262" y="2146109"/>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C27AD4F7-FA0A-4E9D-B4F6-064F973244B1}"/>
              </a:ext>
            </a:extLst>
          </p:cNvPr>
          <p:cNvSpPr/>
          <p:nvPr/>
        </p:nvSpPr>
        <p:spPr>
          <a:xfrm>
            <a:off x="3231662" y="3202360"/>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89543191-3627-4BC5-90B6-3FB7720A7AC6}"/>
              </a:ext>
            </a:extLst>
          </p:cNvPr>
          <p:cNvSpPr/>
          <p:nvPr/>
        </p:nvSpPr>
        <p:spPr>
          <a:xfrm>
            <a:off x="4437185" y="2770167"/>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ADAC81F0-F045-4B14-8F3C-C41789F53345}"/>
              </a:ext>
            </a:extLst>
          </p:cNvPr>
          <p:cNvSpPr/>
          <p:nvPr/>
        </p:nvSpPr>
        <p:spPr>
          <a:xfrm>
            <a:off x="4037973" y="4200775"/>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993F5DC9-78F4-40A7-BC00-081B24549564}"/>
              </a:ext>
            </a:extLst>
          </p:cNvPr>
          <p:cNvSpPr/>
          <p:nvPr/>
        </p:nvSpPr>
        <p:spPr>
          <a:xfrm>
            <a:off x="5300785" y="2977667"/>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Isosceles Triangle 18">
            <a:extLst>
              <a:ext uri="{FF2B5EF4-FFF2-40B4-BE49-F238E27FC236}">
                <a16:creationId xmlns:a16="http://schemas.microsoft.com/office/drawing/2014/main" id="{9D1A4E90-177B-4BFA-A997-687D50A6A07B}"/>
              </a:ext>
            </a:extLst>
          </p:cNvPr>
          <p:cNvSpPr/>
          <p:nvPr/>
        </p:nvSpPr>
        <p:spPr>
          <a:xfrm>
            <a:off x="6119448" y="3958497"/>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Isosceles Triangle 19">
            <a:extLst>
              <a:ext uri="{FF2B5EF4-FFF2-40B4-BE49-F238E27FC236}">
                <a16:creationId xmlns:a16="http://schemas.microsoft.com/office/drawing/2014/main" id="{A31F32BE-C3E1-405E-A559-FC0E6E97A2C0}"/>
              </a:ext>
            </a:extLst>
          </p:cNvPr>
          <p:cNvSpPr/>
          <p:nvPr/>
        </p:nvSpPr>
        <p:spPr>
          <a:xfrm>
            <a:off x="5097993" y="4218360"/>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1" name="Isosceles Triangle 20">
            <a:extLst>
              <a:ext uri="{FF2B5EF4-FFF2-40B4-BE49-F238E27FC236}">
                <a16:creationId xmlns:a16="http://schemas.microsoft.com/office/drawing/2014/main" id="{31E2B12D-D871-43AF-AA78-F5C91D0E9266}"/>
              </a:ext>
            </a:extLst>
          </p:cNvPr>
          <p:cNvSpPr/>
          <p:nvPr/>
        </p:nvSpPr>
        <p:spPr>
          <a:xfrm>
            <a:off x="9257325" y="2024969"/>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72201C62-6073-436A-B172-A96377199F54}"/>
              </a:ext>
            </a:extLst>
          </p:cNvPr>
          <p:cNvSpPr/>
          <p:nvPr/>
        </p:nvSpPr>
        <p:spPr>
          <a:xfrm>
            <a:off x="7553569" y="2085539"/>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C1F5BE6D-998E-4457-AFEC-EA90F63D2380}"/>
              </a:ext>
            </a:extLst>
          </p:cNvPr>
          <p:cNvSpPr/>
          <p:nvPr/>
        </p:nvSpPr>
        <p:spPr>
          <a:xfrm>
            <a:off x="8507046" y="3388755"/>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A346E185-34C5-44F0-99A6-F27C0DC3F598}"/>
              </a:ext>
            </a:extLst>
          </p:cNvPr>
          <p:cNvSpPr txBox="1"/>
          <p:nvPr/>
        </p:nvSpPr>
        <p:spPr>
          <a:xfrm>
            <a:off x="300770" y="149025"/>
            <a:ext cx="9876167" cy="584775"/>
          </a:xfrm>
          <a:prstGeom prst="rect">
            <a:avLst/>
          </a:prstGeom>
          <a:noFill/>
        </p:spPr>
        <p:txBody>
          <a:bodyPr wrap="square" rtlCol="0">
            <a:spAutoFit/>
          </a:bodyPr>
          <a:lstStyle/>
          <a:p>
            <a:r>
              <a:rPr lang="en-US" sz="3200" b="1" dirty="0">
                <a:latin typeface="Segoe UI" panose="020B0502040204020203" pitchFamily="34" charset="0"/>
                <a:cs typeface="Segoe UI" panose="020B0502040204020203" pitchFamily="34" charset="0"/>
              </a:rPr>
              <a:t>Risk Priority Number</a:t>
            </a:r>
          </a:p>
        </p:txBody>
      </p:sp>
      <p:pic>
        <p:nvPicPr>
          <p:cNvPr id="25" name="Picture 24">
            <a:extLst>
              <a:ext uri="{FF2B5EF4-FFF2-40B4-BE49-F238E27FC236}">
                <a16:creationId xmlns:a16="http://schemas.microsoft.com/office/drawing/2014/main" id="{60D233B6-6137-416E-A6FB-DB63E833E88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extLst>
      <p:ext uri="{BB962C8B-B14F-4D97-AF65-F5344CB8AC3E}">
        <p14:creationId xmlns:p14="http://schemas.microsoft.com/office/powerpoint/2010/main" val="315780649"/>
      </p:ext>
    </p:extLst>
  </p:cSld>
  <p:clrMapOvr>
    <a:masterClrMapping/>
  </p:clrMapOvr>
  <mc:AlternateContent xmlns:mc="http://schemas.openxmlformats.org/markup-compatibility/2006" xmlns:p14="http://schemas.microsoft.com/office/powerpoint/2010/main">
    <mc:Choice Requires="p14">
      <p:transition spd="slow" p14:dur="2000" advTm="17196"/>
    </mc:Choice>
    <mc:Fallback xmlns="">
      <p:transition spd="slow" advTm="171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grpId="0" nodeType="afterEffect">
                                  <p:stCondLst>
                                    <p:cond delay="1000"/>
                                  </p:stCondLst>
                                  <p:childTnLst>
                                    <p:set>
                                      <p:cBhvr>
                                        <p:cTn id="9" dur="1" fill="hold">
                                          <p:stCondLst>
                                            <p:cond delay="0"/>
                                          </p:stCondLst>
                                        </p:cTn>
                                        <p:tgtEl>
                                          <p:spTgt spid="17"/>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1000"/>
                                  </p:stCondLst>
                                  <p:childTnLst>
                                    <p:set>
                                      <p:cBhvr>
                                        <p:cTn id="12" dur="1" fill="hold">
                                          <p:stCondLst>
                                            <p:cond delay="0"/>
                                          </p:stCondLst>
                                        </p:cTn>
                                        <p:tgtEl>
                                          <p:spTgt spid="16"/>
                                        </p:tgtEl>
                                        <p:attrNameLst>
                                          <p:attrName>style.visibility</p:attrName>
                                        </p:attrNameLst>
                                      </p:cBhvr>
                                      <p:to>
                                        <p:strVal val="visible"/>
                                      </p:to>
                                    </p:set>
                                  </p:childTnLst>
                                </p:cTn>
                              </p:par>
                            </p:childTnLst>
                          </p:cTn>
                        </p:par>
                        <p:par>
                          <p:cTn id="13" fill="hold">
                            <p:stCondLst>
                              <p:cond delay="3000"/>
                            </p:stCondLst>
                            <p:childTnLst>
                              <p:par>
                                <p:cTn id="14" presetID="1" presetClass="entr" presetSubtype="0" fill="hold" grpId="0" nodeType="afterEffect">
                                  <p:stCondLst>
                                    <p:cond delay="1000"/>
                                  </p:stCondLst>
                                  <p:childTnLst>
                                    <p:set>
                                      <p:cBhvr>
                                        <p:cTn id="15" dur="1" fill="hold">
                                          <p:stCondLst>
                                            <p:cond delay="0"/>
                                          </p:stCondLst>
                                        </p:cTn>
                                        <p:tgtEl>
                                          <p:spTgt spid="20"/>
                                        </p:tgtEl>
                                        <p:attrNameLst>
                                          <p:attrName>style.visibility</p:attrName>
                                        </p:attrNameLst>
                                      </p:cBhvr>
                                      <p:to>
                                        <p:strVal val="visible"/>
                                      </p:to>
                                    </p:set>
                                  </p:childTnLst>
                                </p:cTn>
                              </p:par>
                            </p:childTnLst>
                          </p:cTn>
                        </p:par>
                        <p:par>
                          <p:cTn id="16" fill="hold">
                            <p:stCondLst>
                              <p:cond delay="4000"/>
                            </p:stCondLst>
                            <p:childTnLst>
                              <p:par>
                                <p:cTn id="17" presetID="1" presetClass="entr" presetSubtype="0" fill="hold" grpId="0" nodeType="afterEffect">
                                  <p:stCondLst>
                                    <p:cond delay="1000"/>
                                  </p:stCondLst>
                                  <p:childTnLst>
                                    <p:set>
                                      <p:cBhvr>
                                        <p:cTn id="18" dur="1" fill="hold">
                                          <p:stCondLst>
                                            <p:cond delay="0"/>
                                          </p:stCondLst>
                                        </p:cTn>
                                        <p:tgtEl>
                                          <p:spTgt spid="18"/>
                                        </p:tgtEl>
                                        <p:attrNameLst>
                                          <p:attrName>style.visibility</p:attrName>
                                        </p:attrNameLst>
                                      </p:cBhvr>
                                      <p:to>
                                        <p:strVal val="visible"/>
                                      </p:to>
                                    </p:set>
                                  </p:childTnLst>
                                </p:cTn>
                              </p:par>
                            </p:childTnLst>
                          </p:cTn>
                        </p:par>
                        <p:par>
                          <p:cTn id="19" fill="hold">
                            <p:stCondLst>
                              <p:cond delay="5000"/>
                            </p:stCondLst>
                            <p:childTnLst>
                              <p:par>
                                <p:cTn id="20" presetID="1" presetClass="entr" presetSubtype="0" fill="hold" grpId="0" nodeType="afterEffect">
                                  <p:stCondLst>
                                    <p:cond delay="1000"/>
                                  </p:stCondLst>
                                  <p:childTnLst>
                                    <p:set>
                                      <p:cBhvr>
                                        <p:cTn id="21" dur="1" fill="hold">
                                          <p:stCondLst>
                                            <p:cond delay="0"/>
                                          </p:stCondLst>
                                        </p:cTn>
                                        <p:tgtEl>
                                          <p:spTgt spid="19"/>
                                        </p:tgtEl>
                                        <p:attrNameLst>
                                          <p:attrName>style.visibility</p:attrName>
                                        </p:attrNameLst>
                                      </p:cBhvr>
                                      <p:to>
                                        <p:strVal val="visible"/>
                                      </p:to>
                                    </p:set>
                                  </p:childTnLst>
                                </p:cTn>
                              </p:par>
                            </p:childTnLst>
                          </p:cTn>
                        </p:par>
                        <p:par>
                          <p:cTn id="22" fill="hold">
                            <p:stCondLst>
                              <p:cond delay="6000"/>
                            </p:stCondLst>
                            <p:childTnLst>
                              <p:par>
                                <p:cTn id="23" presetID="1" presetClass="entr" presetSubtype="0" fill="hold" grpId="0" nodeType="afterEffect">
                                  <p:stCondLst>
                                    <p:cond delay="1000"/>
                                  </p:stCondLst>
                                  <p:childTnLst>
                                    <p:set>
                                      <p:cBhvr>
                                        <p:cTn id="24" dur="1" fill="hold">
                                          <p:stCondLst>
                                            <p:cond delay="0"/>
                                          </p:stCondLst>
                                        </p:cTn>
                                        <p:tgtEl>
                                          <p:spTgt spid="14"/>
                                        </p:tgtEl>
                                        <p:attrNameLst>
                                          <p:attrName>style.visibility</p:attrName>
                                        </p:attrNameLst>
                                      </p:cBhvr>
                                      <p:to>
                                        <p:strVal val="visible"/>
                                      </p:to>
                                    </p:set>
                                  </p:childTnLst>
                                </p:cTn>
                              </p:par>
                            </p:childTnLst>
                          </p:cTn>
                        </p:par>
                        <p:par>
                          <p:cTn id="25" fill="hold">
                            <p:stCondLst>
                              <p:cond delay="7000"/>
                            </p:stCondLst>
                            <p:childTnLst>
                              <p:par>
                                <p:cTn id="26" presetID="1" presetClass="entr" presetSubtype="0" fill="hold" grpId="0" nodeType="afterEffect">
                                  <p:stCondLst>
                                    <p:cond delay="1000"/>
                                  </p:stCondLst>
                                  <p:childTnLst>
                                    <p:set>
                                      <p:cBhvr>
                                        <p:cTn id="27" dur="1" fill="hold">
                                          <p:stCondLst>
                                            <p:cond delay="0"/>
                                          </p:stCondLst>
                                        </p:cTn>
                                        <p:tgtEl>
                                          <p:spTgt spid="22"/>
                                        </p:tgtEl>
                                        <p:attrNameLst>
                                          <p:attrName>style.visibility</p:attrName>
                                        </p:attrNameLst>
                                      </p:cBhvr>
                                      <p:to>
                                        <p:strVal val="visible"/>
                                      </p:to>
                                    </p:set>
                                  </p:childTnLst>
                                </p:cTn>
                              </p:par>
                            </p:childTnLst>
                          </p:cTn>
                        </p:par>
                        <p:par>
                          <p:cTn id="28" fill="hold">
                            <p:stCondLst>
                              <p:cond delay="8000"/>
                            </p:stCondLst>
                            <p:childTnLst>
                              <p:par>
                                <p:cTn id="29" presetID="1" presetClass="entr" presetSubtype="0" fill="hold" grpId="0" nodeType="afterEffect">
                                  <p:stCondLst>
                                    <p:cond delay="1000"/>
                                  </p:stCondLst>
                                  <p:childTnLst>
                                    <p:set>
                                      <p:cBhvr>
                                        <p:cTn id="30" dur="1" fill="hold">
                                          <p:stCondLst>
                                            <p:cond delay="0"/>
                                          </p:stCondLst>
                                        </p:cTn>
                                        <p:tgtEl>
                                          <p:spTgt spid="21"/>
                                        </p:tgtEl>
                                        <p:attrNameLst>
                                          <p:attrName>style.visibility</p:attrName>
                                        </p:attrNameLst>
                                      </p:cBhvr>
                                      <p:to>
                                        <p:strVal val="visible"/>
                                      </p:to>
                                    </p:set>
                                  </p:childTnLst>
                                </p:cTn>
                              </p:par>
                            </p:childTnLst>
                          </p:cTn>
                        </p:par>
                        <p:par>
                          <p:cTn id="31" fill="hold">
                            <p:stCondLst>
                              <p:cond delay="9000"/>
                            </p:stCondLst>
                            <p:childTnLst>
                              <p:par>
                                <p:cTn id="32" presetID="1" presetClass="entr" presetSubtype="0" fill="hold" grpId="0" nodeType="afterEffect">
                                  <p:stCondLst>
                                    <p:cond delay="1000"/>
                                  </p:stCondLst>
                                  <p:childTnLst>
                                    <p:set>
                                      <p:cBhvr>
                                        <p:cTn id="33"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wearing a suit and tie&#10;&#10;Description generated with very high confidence">
            <a:extLst>
              <a:ext uri="{FF2B5EF4-FFF2-40B4-BE49-F238E27FC236}">
                <a16:creationId xmlns:a16="http://schemas.microsoft.com/office/drawing/2014/main" id="{C4706E08-3D68-4A13-80B4-65A3B201324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 y="10"/>
            <a:ext cx="12191980" cy="6857991"/>
          </a:xfrm>
          <a:prstGeom prst="rect">
            <a:avLst/>
          </a:prstGeom>
        </p:spPr>
      </p:pic>
      <p:pic>
        <p:nvPicPr>
          <p:cNvPr id="5" name="Picture 4" descr="A picture containing object&#10;&#10;Description generated with high confidence">
            <a:extLst>
              <a:ext uri="{FF2B5EF4-FFF2-40B4-BE49-F238E27FC236}">
                <a16:creationId xmlns:a16="http://schemas.microsoft.com/office/drawing/2014/main" id="{89BD55FF-0B1D-468A-94AB-13FB23EA5667}"/>
              </a:ext>
            </a:extLst>
          </p:cNvPr>
          <p:cNvPicPr>
            <a:picLocks noChangeAspect="1"/>
          </p:cNvPicPr>
          <p:nvPr/>
        </p:nvPicPr>
        <p:blipFill rotWithShape="1">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10083726" y="80402"/>
            <a:ext cx="1967119" cy="407593"/>
          </a:xfrm>
          <a:prstGeom prst="rect">
            <a:avLst/>
          </a:prstGeom>
        </p:spPr>
      </p:pic>
      <p:sp>
        <p:nvSpPr>
          <p:cNvPr id="6" name="Text Placeholder 11">
            <a:extLst>
              <a:ext uri="{FF2B5EF4-FFF2-40B4-BE49-F238E27FC236}">
                <a16:creationId xmlns:a16="http://schemas.microsoft.com/office/drawing/2014/main" id="{2FA18F3E-E5AA-4A3E-A1FD-C4050DC3FE91}"/>
              </a:ext>
            </a:extLst>
          </p:cNvPr>
          <p:cNvSpPr txBox="1">
            <a:spLocks/>
          </p:cNvSpPr>
          <p:nvPr/>
        </p:nvSpPr>
        <p:spPr bwMode="auto">
          <a:xfrm>
            <a:off x="300768" y="1329058"/>
            <a:ext cx="11348437" cy="1488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20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vl2pPr marL="742950" indent="-285750" algn="l" rtl="0" eaLnBrk="0" fontAlgn="base" hangingPunct="0">
              <a:spcBef>
                <a:spcPct val="20000"/>
              </a:spcBef>
              <a:spcAft>
                <a:spcPct val="0"/>
              </a:spcAft>
              <a:buFont typeface="Arial" charset="0"/>
              <a:buChar char="–"/>
              <a:defRPr kern="1200">
                <a:solidFill>
                  <a:schemeClr val="bg1"/>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rtl="0" eaLnBrk="0" fontAlgn="base" hangingPunct="0">
              <a:spcBef>
                <a:spcPct val="20000"/>
              </a:spcBef>
              <a:spcAft>
                <a:spcPct val="0"/>
              </a:spcAft>
              <a:buFont typeface="Arial" charset="0"/>
              <a:buChar char="•"/>
              <a:defRPr sz="16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457178">
              <a:spcAft>
                <a:spcPts val="600"/>
              </a:spcAft>
              <a:buNone/>
            </a:pPr>
            <a:endParaRPr lang="en-US" sz="2400" dirty="0">
              <a:solidFill>
                <a:schemeClr val="tx2"/>
              </a:solidFill>
            </a:endParaRPr>
          </a:p>
        </p:txBody>
      </p:sp>
      <p:sp>
        <p:nvSpPr>
          <p:cNvPr id="7" name="Slide Number Placeholder 6">
            <a:extLst>
              <a:ext uri="{FF2B5EF4-FFF2-40B4-BE49-F238E27FC236}">
                <a16:creationId xmlns:a16="http://schemas.microsoft.com/office/drawing/2014/main" id="{2F9D8BC8-4D20-48BE-94FC-4A99E9714F26}"/>
              </a:ext>
            </a:extLst>
          </p:cNvPr>
          <p:cNvSpPr>
            <a:spLocks noGrp="1"/>
          </p:cNvSpPr>
          <p:nvPr>
            <p:ph type="sldNum" sz="quarter" idx="4294967295"/>
          </p:nvPr>
        </p:nvSpPr>
        <p:spPr>
          <a:xfrm>
            <a:off x="9448800" y="6597650"/>
            <a:ext cx="2743200" cy="244475"/>
          </a:xfrm>
        </p:spPr>
        <p:txBody>
          <a:bodyPr/>
          <a:lstStyle/>
          <a:p>
            <a:r>
              <a:rPr lang="en-US">
                <a:solidFill>
                  <a:schemeClr val="tx2">
                    <a:lumMod val="60000"/>
                    <a:lumOff val="40000"/>
                  </a:schemeClr>
                </a:solidFill>
              </a:rPr>
              <a:t>CAST 1-</a:t>
            </a:r>
            <a:fld id="{E743E11D-E0F1-4370-9D70-52CAB9357432}" type="slidenum">
              <a:rPr lang="en-US" smtClean="0">
                <a:solidFill>
                  <a:schemeClr val="tx2">
                    <a:lumMod val="60000"/>
                    <a:lumOff val="40000"/>
                  </a:schemeClr>
                </a:solidFill>
              </a:rPr>
              <a:pPr/>
              <a:t>23</a:t>
            </a:fld>
            <a:endParaRPr lang="en-US" dirty="0">
              <a:solidFill>
                <a:schemeClr val="tx2">
                  <a:lumMod val="60000"/>
                  <a:lumOff val="40000"/>
                </a:schemeClr>
              </a:solidFill>
            </a:endParaRPr>
          </a:p>
        </p:txBody>
      </p:sp>
    </p:spTree>
    <p:extLst>
      <p:ext uri="{BB962C8B-B14F-4D97-AF65-F5344CB8AC3E}">
        <p14:creationId xmlns:p14="http://schemas.microsoft.com/office/powerpoint/2010/main" val="2944724204"/>
      </p:ext>
    </p:extLst>
  </p:cSld>
  <p:clrMapOvr>
    <a:masterClrMapping/>
  </p:clrMapOvr>
  <mc:AlternateContent xmlns:mc="http://schemas.openxmlformats.org/markup-compatibility/2006" xmlns:p14="http://schemas.microsoft.com/office/powerpoint/2010/main">
    <mc:Choice Requires="p14">
      <p:transition spd="slow" p14:dur="2000" advTm="22102"/>
    </mc:Choice>
    <mc:Fallback xmlns="">
      <p:transition spd="slow" advTm="2210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0580E2E0-B089-4412-A19C-6A6C86E038F1}"/>
              </a:ext>
            </a:extLst>
          </p:cNvPr>
          <p:cNvSpPr/>
          <p:nvPr/>
        </p:nvSpPr>
        <p:spPr>
          <a:xfrm>
            <a:off x="0" y="0"/>
            <a:ext cx="12192000" cy="6858000"/>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3">
            <a:extLst>
              <a:ext uri="{FF2B5EF4-FFF2-40B4-BE49-F238E27FC236}">
                <a16:creationId xmlns:a16="http://schemas.microsoft.com/office/drawing/2014/main" id="{79CDC33B-161C-4336-A299-4CAFC156C102}"/>
              </a:ext>
            </a:extLst>
          </p:cNvPr>
          <p:cNvSpPr txBox="1"/>
          <p:nvPr/>
        </p:nvSpPr>
        <p:spPr>
          <a:xfrm>
            <a:off x="1425417" y="6498498"/>
            <a:ext cx="8657135" cy="320431"/>
          </a:xfrm>
          <a:prstGeom prst="rect">
            <a:avLst/>
          </a:prstGeom>
          <a:noFill/>
          <a:ln w="9525" cmpd="sng">
            <a:solidFill>
              <a:schemeClr val="bg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CA" sz="1600" b="1" dirty="0">
                <a:latin typeface="Arial" pitchFamily="34" charset="0"/>
                <a:cs typeface="Arial" pitchFamily="34" charset="0"/>
              </a:rPr>
              <a:t>Likelihood</a:t>
            </a:r>
          </a:p>
        </p:txBody>
      </p:sp>
      <p:sp>
        <p:nvSpPr>
          <p:cNvPr id="48" name="TextBox 2">
            <a:extLst>
              <a:ext uri="{FF2B5EF4-FFF2-40B4-BE49-F238E27FC236}">
                <a16:creationId xmlns:a16="http://schemas.microsoft.com/office/drawing/2014/main" id="{1C383012-A7A3-4F5A-812D-FD9457784CE6}"/>
              </a:ext>
            </a:extLst>
          </p:cNvPr>
          <p:cNvSpPr txBox="1"/>
          <p:nvPr/>
        </p:nvSpPr>
        <p:spPr>
          <a:xfrm rot="16200000">
            <a:off x="-1556501" y="3524322"/>
            <a:ext cx="5566216" cy="382139"/>
          </a:xfrm>
          <a:prstGeom prst="rect">
            <a:avLst/>
          </a:prstGeom>
          <a:noFill/>
          <a:ln w="9525" cmpd="sng">
            <a:solidFill>
              <a:schemeClr val="bg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CA" sz="1600" b="1" dirty="0">
                <a:latin typeface="Arial" pitchFamily="34" charset="0"/>
                <a:cs typeface="Arial" pitchFamily="34" charset="0"/>
              </a:rPr>
              <a:t>Severity</a:t>
            </a:r>
          </a:p>
        </p:txBody>
      </p:sp>
      <p:pic>
        <p:nvPicPr>
          <p:cNvPr id="2" name="Picture 1">
            <a:extLst>
              <a:ext uri="{FF2B5EF4-FFF2-40B4-BE49-F238E27FC236}">
                <a16:creationId xmlns:a16="http://schemas.microsoft.com/office/drawing/2014/main" id="{F0301956-7231-4D42-B5EF-EF7FC63452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17676" y="917939"/>
            <a:ext cx="8672614" cy="5579779"/>
          </a:xfrm>
          <a:prstGeom prst="rect">
            <a:avLst/>
          </a:prstGeom>
        </p:spPr>
      </p:pic>
      <p:sp>
        <p:nvSpPr>
          <p:cNvPr id="14" name="Isosceles Triangle 13">
            <a:extLst>
              <a:ext uri="{FF2B5EF4-FFF2-40B4-BE49-F238E27FC236}">
                <a16:creationId xmlns:a16="http://schemas.microsoft.com/office/drawing/2014/main" id="{8F7023D2-5CA9-4EC8-9217-7E2A22B642F1}"/>
              </a:ext>
            </a:extLst>
          </p:cNvPr>
          <p:cNvSpPr/>
          <p:nvPr/>
        </p:nvSpPr>
        <p:spPr>
          <a:xfrm>
            <a:off x="6920931" y="2134722"/>
            <a:ext cx="143155" cy="121434"/>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a:p>
        </p:txBody>
      </p:sp>
      <p:sp>
        <p:nvSpPr>
          <p:cNvPr id="15" name="Isosceles Triangle 14">
            <a:extLst>
              <a:ext uri="{FF2B5EF4-FFF2-40B4-BE49-F238E27FC236}">
                <a16:creationId xmlns:a16="http://schemas.microsoft.com/office/drawing/2014/main" id="{C27AD4F7-FA0A-4E9D-B4F6-064F973244B1}"/>
              </a:ext>
            </a:extLst>
          </p:cNvPr>
          <p:cNvSpPr/>
          <p:nvPr/>
        </p:nvSpPr>
        <p:spPr>
          <a:xfrm>
            <a:off x="3299517" y="3193546"/>
            <a:ext cx="143155" cy="121434"/>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dirty="0"/>
          </a:p>
        </p:txBody>
      </p:sp>
      <p:sp>
        <p:nvSpPr>
          <p:cNvPr id="16" name="Isosceles Triangle 15">
            <a:extLst>
              <a:ext uri="{FF2B5EF4-FFF2-40B4-BE49-F238E27FC236}">
                <a16:creationId xmlns:a16="http://schemas.microsoft.com/office/drawing/2014/main" id="{89543191-3627-4BC5-90B6-3FB7720A7AC6}"/>
              </a:ext>
            </a:extLst>
          </p:cNvPr>
          <p:cNvSpPr/>
          <p:nvPr/>
        </p:nvSpPr>
        <p:spPr>
          <a:xfrm>
            <a:off x="4493113" y="2760300"/>
            <a:ext cx="143155" cy="121434"/>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a:p>
        </p:txBody>
      </p:sp>
      <p:sp>
        <p:nvSpPr>
          <p:cNvPr id="17" name="Isosceles Triangle 16">
            <a:extLst>
              <a:ext uri="{FF2B5EF4-FFF2-40B4-BE49-F238E27FC236}">
                <a16:creationId xmlns:a16="http://schemas.microsoft.com/office/drawing/2014/main" id="{ADAC81F0-F045-4B14-8F3C-C41789F53345}"/>
              </a:ext>
            </a:extLst>
          </p:cNvPr>
          <p:cNvSpPr/>
          <p:nvPr/>
        </p:nvSpPr>
        <p:spPr>
          <a:xfrm>
            <a:off x="4097851" y="4194395"/>
            <a:ext cx="143155" cy="121434"/>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a:p>
        </p:txBody>
      </p:sp>
      <p:sp>
        <p:nvSpPr>
          <p:cNvPr id="18" name="Isosceles Triangle 17">
            <a:extLst>
              <a:ext uri="{FF2B5EF4-FFF2-40B4-BE49-F238E27FC236}">
                <a16:creationId xmlns:a16="http://schemas.microsoft.com/office/drawing/2014/main" id="{993F5DC9-78F4-40A7-BC00-081B24549564}"/>
              </a:ext>
            </a:extLst>
          </p:cNvPr>
          <p:cNvSpPr/>
          <p:nvPr/>
        </p:nvSpPr>
        <p:spPr>
          <a:xfrm>
            <a:off x="5348169" y="2968306"/>
            <a:ext cx="143155" cy="121434"/>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a:p>
        </p:txBody>
      </p:sp>
      <p:sp>
        <p:nvSpPr>
          <p:cNvPr id="20" name="Isosceles Triangle 19">
            <a:extLst>
              <a:ext uri="{FF2B5EF4-FFF2-40B4-BE49-F238E27FC236}">
                <a16:creationId xmlns:a16="http://schemas.microsoft.com/office/drawing/2014/main" id="{A31F32BE-C3E1-405E-A559-FC0E6E97A2C0}"/>
              </a:ext>
            </a:extLst>
          </p:cNvPr>
          <p:cNvSpPr/>
          <p:nvPr/>
        </p:nvSpPr>
        <p:spPr>
          <a:xfrm>
            <a:off x="5147384" y="4212022"/>
            <a:ext cx="143155" cy="121434"/>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a:p>
        </p:txBody>
      </p:sp>
      <p:sp>
        <p:nvSpPr>
          <p:cNvPr id="21" name="Isosceles Triangle 20">
            <a:extLst>
              <a:ext uri="{FF2B5EF4-FFF2-40B4-BE49-F238E27FC236}">
                <a16:creationId xmlns:a16="http://schemas.microsoft.com/office/drawing/2014/main" id="{31E2B12D-D871-43AF-AA78-F5C91D0E9266}"/>
              </a:ext>
            </a:extLst>
          </p:cNvPr>
          <p:cNvSpPr/>
          <p:nvPr/>
        </p:nvSpPr>
        <p:spPr>
          <a:xfrm>
            <a:off x="9265566" y="2013287"/>
            <a:ext cx="143155" cy="121434"/>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a:p>
        </p:txBody>
      </p:sp>
      <p:sp>
        <p:nvSpPr>
          <p:cNvPr id="22" name="Isosceles Triangle 21">
            <a:extLst>
              <a:ext uri="{FF2B5EF4-FFF2-40B4-BE49-F238E27FC236}">
                <a16:creationId xmlns:a16="http://schemas.microsoft.com/office/drawing/2014/main" id="{72201C62-6073-436A-B172-A96377199F54}"/>
              </a:ext>
            </a:extLst>
          </p:cNvPr>
          <p:cNvSpPr/>
          <p:nvPr/>
        </p:nvSpPr>
        <p:spPr>
          <a:xfrm>
            <a:off x="7578666" y="2074004"/>
            <a:ext cx="143155" cy="121434"/>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a:p>
        </p:txBody>
      </p:sp>
      <p:sp>
        <p:nvSpPr>
          <p:cNvPr id="23" name="Isosceles Triangle 22">
            <a:extLst>
              <a:ext uri="{FF2B5EF4-FFF2-40B4-BE49-F238E27FC236}">
                <a16:creationId xmlns:a16="http://schemas.microsoft.com/office/drawing/2014/main" id="{C1F5BE6D-998E-4457-AFEC-EA90F63D2380}"/>
              </a:ext>
            </a:extLst>
          </p:cNvPr>
          <p:cNvSpPr/>
          <p:nvPr/>
        </p:nvSpPr>
        <p:spPr>
          <a:xfrm>
            <a:off x="8522710" y="3380396"/>
            <a:ext cx="143155" cy="121434"/>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a:p>
        </p:txBody>
      </p:sp>
      <p:cxnSp>
        <p:nvCxnSpPr>
          <p:cNvPr id="11" name="Straight Connector 10">
            <a:extLst>
              <a:ext uri="{FF2B5EF4-FFF2-40B4-BE49-F238E27FC236}">
                <a16:creationId xmlns:a16="http://schemas.microsoft.com/office/drawing/2014/main" id="{6CCCF70D-AAF9-486D-9AB5-6F5A6C381CB4}"/>
              </a:ext>
            </a:extLst>
          </p:cNvPr>
          <p:cNvCxnSpPr>
            <a:cxnSpLocks/>
          </p:cNvCxnSpPr>
          <p:nvPr/>
        </p:nvCxnSpPr>
        <p:spPr>
          <a:xfrm>
            <a:off x="7813167" y="1499351"/>
            <a:ext cx="2002838" cy="1382383"/>
          </a:xfrm>
          <a:prstGeom prst="line">
            <a:avLst/>
          </a:prstGeom>
          <a:noFill/>
          <a:ln w="28575" cap="flat">
            <a:solidFill>
              <a:srgbClr val="5214C2"/>
            </a:solidFill>
            <a:prstDash val="dash"/>
            <a:miter lim="800000"/>
          </a:ln>
          <a:effectLst/>
          <a:sp3d/>
        </p:spPr>
        <p:style>
          <a:lnRef idx="0">
            <a:scrgbClr r="0" g="0" b="0"/>
          </a:lnRef>
          <a:fillRef idx="0">
            <a:scrgbClr r="0" g="0" b="0"/>
          </a:fillRef>
          <a:effectRef idx="0">
            <a:scrgbClr r="0" g="0" b="0"/>
          </a:effectRef>
          <a:fontRef idx="none"/>
        </p:style>
      </p:cxnSp>
      <p:cxnSp>
        <p:nvCxnSpPr>
          <p:cNvPr id="26" name="Straight Connector 25">
            <a:extLst>
              <a:ext uri="{FF2B5EF4-FFF2-40B4-BE49-F238E27FC236}">
                <a16:creationId xmlns:a16="http://schemas.microsoft.com/office/drawing/2014/main" id="{775C988E-2565-4E8E-9742-8A9047C79354}"/>
              </a:ext>
            </a:extLst>
          </p:cNvPr>
          <p:cNvCxnSpPr>
            <a:cxnSpLocks/>
          </p:cNvCxnSpPr>
          <p:nvPr/>
        </p:nvCxnSpPr>
        <p:spPr>
          <a:xfrm>
            <a:off x="6389514" y="1463151"/>
            <a:ext cx="3359954" cy="2252240"/>
          </a:xfrm>
          <a:prstGeom prst="line">
            <a:avLst/>
          </a:prstGeom>
          <a:noFill/>
          <a:ln w="28575" cap="flat">
            <a:solidFill>
              <a:srgbClr val="5214C2"/>
            </a:solidFill>
            <a:prstDash val="dash"/>
            <a:miter lim="800000"/>
          </a:ln>
          <a:effectLst/>
          <a:sp3d/>
        </p:spPr>
        <p:style>
          <a:lnRef idx="0">
            <a:scrgbClr r="0" g="0" b="0"/>
          </a:lnRef>
          <a:fillRef idx="0">
            <a:scrgbClr r="0" g="0" b="0"/>
          </a:fillRef>
          <a:effectRef idx="0">
            <a:scrgbClr r="0" g="0" b="0"/>
          </a:effectRef>
          <a:fontRef idx="none"/>
        </p:style>
      </p:cxnSp>
      <p:cxnSp>
        <p:nvCxnSpPr>
          <p:cNvPr id="28" name="Straight Connector 27">
            <a:extLst>
              <a:ext uri="{FF2B5EF4-FFF2-40B4-BE49-F238E27FC236}">
                <a16:creationId xmlns:a16="http://schemas.microsoft.com/office/drawing/2014/main" id="{580D652A-2453-4107-A66B-4787AABD78DF}"/>
              </a:ext>
            </a:extLst>
          </p:cNvPr>
          <p:cNvCxnSpPr>
            <a:cxnSpLocks/>
          </p:cNvCxnSpPr>
          <p:nvPr/>
        </p:nvCxnSpPr>
        <p:spPr>
          <a:xfrm>
            <a:off x="1899888" y="1964130"/>
            <a:ext cx="6003882" cy="4203249"/>
          </a:xfrm>
          <a:prstGeom prst="line">
            <a:avLst/>
          </a:prstGeom>
          <a:noFill/>
          <a:ln w="28575" cap="flat">
            <a:solidFill>
              <a:srgbClr val="5214C2"/>
            </a:solidFill>
            <a:prstDash val="dash"/>
            <a:miter lim="800000"/>
          </a:ln>
          <a:effectLst/>
          <a:sp3d/>
        </p:spPr>
        <p:style>
          <a:lnRef idx="0">
            <a:scrgbClr r="0" g="0" b="0"/>
          </a:lnRef>
          <a:fillRef idx="0">
            <a:scrgbClr r="0" g="0" b="0"/>
          </a:fillRef>
          <a:effectRef idx="0">
            <a:scrgbClr r="0" g="0" b="0"/>
          </a:effectRef>
          <a:fontRef idx="none"/>
        </p:style>
      </p:cxnSp>
      <p:sp>
        <p:nvSpPr>
          <p:cNvPr id="30" name="TextBox 29">
            <a:extLst>
              <a:ext uri="{FF2B5EF4-FFF2-40B4-BE49-F238E27FC236}">
                <a16:creationId xmlns:a16="http://schemas.microsoft.com/office/drawing/2014/main" id="{03811BCA-E06B-4408-BDA2-AE86E9F43E56}"/>
              </a:ext>
            </a:extLst>
          </p:cNvPr>
          <p:cNvSpPr txBox="1"/>
          <p:nvPr/>
        </p:nvSpPr>
        <p:spPr>
          <a:xfrm>
            <a:off x="8665865" y="1463933"/>
            <a:ext cx="1183642"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hangingPunct="0"/>
            <a:r>
              <a:rPr lang="en-US" b="1" dirty="0">
                <a:solidFill>
                  <a:schemeClr val="bg1"/>
                </a:solidFill>
                <a:ea typeface="+mj-ea"/>
                <a:cs typeface="+mj-cs"/>
                <a:sym typeface="Calibri"/>
              </a:rPr>
              <a:t>Online Monitoring</a:t>
            </a:r>
          </a:p>
        </p:txBody>
      </p:sp>
      <p:sp>
        <p:nvSpPr>
          <p:cNvPr id="31" name="TextBox 30">
            <a:extLst>
              <a:ext uri="{FF2B5EF4-FFF2-40B4-BE49-F238E27FC236}">
                <a16:creationId xmlns:a16="http://schemas.microsoft.com/office/drawing/2014/main" id="{AA718569-D562-49EE-9F93-4C5340C6C5D2}"/>
              </a:ext>
            </a:extLst>
          </p:cNvPr>
          <p:cNvSpPr txBox="1"/>
          <p:nvPr/>
        </p:nvSpPr>
        <p:spPr>
          <a:xfrm>
            <a:off x="7617306" y="2054876"/>
            <a:ext cx="1386299"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hangingPunct="0"/>
            <a:r>
              <a:rPr lang="en-US" b="1" dirty="0">
                <a:solidFill>
                  <a:schemeClr val="bg1"/>
                </a:solidFill>
                <a:ea typeface="+mj-ea"/>
                <a:cs typeface="+mj-cs"/>
                <a:sym typeface="Calibri"/>
              </a:rPr>
              <a:t>Monthly Inspection</a:t>
            </a:r>
          </a:p>
        </p:txBody>
      </p:sp>
      <p:sp>
        <p:nvSpPr>
          <p:cNvPr id="50" name="TextBox 49">
            <a:extLst>
              <a:ext uri="{FF2B5EF4-FFF2-40B4-BE49-F238E27FC236}">
                <a16:creationId xmlns:a16="http://schemas.microsoft.com/office/drawing/2014/main" id="{26BFB0A1-1F72-4D72-8D50-D5FF58F17BD1}"/>
              </a:ext>
            </a:extLst>
          </p:cNvPr>
          <p:cNvSpPr txBox="1"/>
          <p:nvPr/>
        </p:nvSpPr>
        <p:spPr>
          <a:xfrm>
            <a:off x="5147384" y="3501650"/>
            <a:ext cx="1639465"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hangingPunct="0"/>
            <a:r>
              <a:rPr lang="en-US" b="1" dirty="0">
                <a:solidFill>
                  <a:srgbClr val="000000"/>
                </a:solidFill>
                <a:ea typeface="+mj-ea"/>
                <a:cs typeface="+mj-cs"/>
                <a:sym typeface="Calibri"/>
              </a:rPr>
              <a:t>Semi-Annual Inspection</a:t>
            </a:r>
          </a:p>
        </p:txBody>
      </p:sp>
      <p:sp>
        <p:nvSpPr>
          <p:cNvPr id="51" name="TextBox 50">
            <a:extLst>
              <a:ext uri="{FF2B5EF4-FFF2-40B4-BE49-F238E27FC236}">
                <a16:creationId xmlns:a16="http://schemas.microsoft.com/office/drawing/2014/main" id="{0F8E7F37-BF0A-4720-9D04-5DF4654878CE}"/>
              </a:ext>
            </a:extLst>
          </p:cNvPr>
          <p:cNvSpPr txBox="1"/>
          <p:nvPr/>
        </p:nvSpPr>
        <p:spPr>
          <a:xfrm>
            <a:off x="2863670" y="4595274"/>
            <a:ext cx="1294912"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hangingPunct="0"/>
            <a:r>
              <a:rPr lang="en-US" b="1" dirty="0">
                <a:solidFill>
                  <a:schemeClr val="bg1"/>
                </a:solidFill>
                <a:ea typeface="+mj-ea"/>
                <a:cs typeface="+mj-cs"/>
                <a:sym typeface="Calibri"/>
              </a:rPr>
              <a:t>Annual Inspection</a:t>
            </a:r>
          </a:p>
        </p:txBody>
      </p:sp>
      <p:sp>
        <p:nvSpPr>
          <p:cNvPr id="62" name="TextBox 61">
            <a:extLst>
              <a:ext uri="{FF2B5EF4-FFF2-40B4-BE49-F238E27FC236}">
                <a16:creationId xmlns:a16="http://schemas.microsoft.com/office/drawing/2014/main" id="{C818C773-EE93-42C8-BE00-2CCCBBED194C}"/>
              </a:ext>
            </a:extLst>
          </p:cNvPr>
          <p:cNvSpPr txBox="1"/>
          <p:nvPr/>
        </p:nvSpPr>
        <p:spPr>
          <a:xfrm>
            <a:off x="300770" y="149025"/>
            <a:ext cx="9876167" cy="584775"/>
          </a:xfrm>
          <a:prstGeom prst="rect">
            <a:avLst/>
          </a:prstGeom>
          <a:noFill/>
        </p:spPr>
        <p:txBody>
          <a:bodyPr wrap="square" rtlCol="0">
            <a:spAutoFit/>
          </a:bodyPr>
          <a:lstStyle/>
          <a:p>
            <a:r>
              <a:rPr lang="en-US" sz="3200" b="1" dirty="0">
                <a:latin typeface="Segoe UI" panose="020B0502040204020203" pitchFamily="34" charset="0"/>
                <a:cs typeface="Segoe UI" panose="020B0502040204020203" pitchFamily="34" charset="0"/>
              </a:rPr>
              <a:t>Risk Appetite Maintenance Plan Selections</a:t>
            </a:r>
          </a:p>
        </p:txBody>
      </p:sp>
      <p:cxnSp>
        <p:nvCxnSpPr>
          <p:cNvPr id="63" name="Straight Connector 62">
            <a:extLst>
              <a:ext uri="{FF2B5EF4-FFF2-40B4-BE49-F238E27FC236}">
                <a16:creationId xmlns:a16="http://schemas.microsoft.com/office/drawing/2014/main" id="{6F5514EF-C85A-4FD3-804A-DD13576C520C}"/>
              </a:ext>
            </a:extLst>
          </p:cNvPr>
          <p:cNvCxnSpPr>
            <a:cxnSpLocks/>
          </p:cNvCxnSpPr>
          <p:nvPr/>
        </p:nvCxnSpPr>
        <p:spPr>
          <a:xfrm>
            <a:off x="4340862" y="1503426"/>
            <a:ext cx="5475143" cy="3678174"/>
          </a:xfrm>
          <a:prstGeom prst="line">
            <a:avLst/>
          </a:prstGeom>
          <a:noFill/>
          <a:ln w="28575" cap="flat">
            <a:solidFill>
              <a:srgbClr val="5214C2"/>
            </a:solidFill>
            <a:prstDash val="dash"/>
            <a:miter lim="800000"/>
          </a:ln>
          <a:effectLst/>
          <a:sp3d/>
        </p:spPr>
        <p:style>
          <a:lnRef idx="0">
            <a:scrgbClr r="0" g="0" b="0"/>
          </a:lnRef>
          <a:fillRef idx="0">
            <a:scrgbClr r="0" g="0" b="0"/>
          </a:fillRef>
          <a:effectRef idx="0">
            <a:scrgbClr r="0" g="0" b="0"/>
          </a:effectRef>
          <a:fontRef idx="none"/>
        </p:style>
      </p:cxnSp>
      <p:pic>
        <p:nvPicPr>
          <p:cNvPr id="25" name="Picture 24">
            <a:extLst>
              <a:ext uri="{FF2B5EF4-FFF2-40B4-BE49-F238E27FC236}">
                <a16:creationId xmlns:a16="http://schemas.microsoft.com/office/drawing/2014/main" id="{B7B87DFE-41A1-4D2E-824A-FC7B7846ABD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
        <p:nvSpPr>
          <p:cNvPr id="32" name="TextBox 31">
            <a:extLst>
              <a:ext uri="{FF2B5EF4-FFF2-40B4-BE49-F238E27FC236}">
                <a16:creationId xmlns:a16="http://schemas.microsoft.com/office/drawing/2014/main" id="{AD086728-46E3-4E3B-A7AB-E012B43A56A4}"/>
              </a:ext>
            </a:extLst>
          </p:cNvPr>
          <p:cNvSpPr txBox="1"/>
          <p:nvPr/>
        </p:nvSpPr>
        <p:spPr>
          <a:xfrm>
            <a:off x="6580139" y="2484736"/>
            <a:ext cx="1362271"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hangingPunct="0"/>
            <a:r>
              <a:rPr lang="en-US" b="1" dirty="0">
                <a:solidFill>
                  <a:schemeClr val="bg1"/>
                </a:solidFill>
                <a:ea typeface="+mj-ea"/>
                <a:cs typeface="+mj-cs"/>
                <a:sym typeface="Calibri"/>
              </a:rPr>
              <a:t>Quarterly Inspection</a:t>
            </a:r>
          </a:p>
        </p:txBody>
      </p:sp>
    </p:spTree>
    <p:extLst>
      <p:ext uri="{BB962C8B-B14F-4D97-AF65-F5344CB8AC3E}">
        <p14:creationId xmlns:p14="http://schemas.microsoft.com/office/powerpoint/2010/main" val="4185859618"/>
      </p:ext>
    </p:extLst>
  </p:cSld>
  <p:clrMapOvr>
    <a:masterClrMapping/>
  </p:clrMapOvr>
  <mc:AlternateContent xmlns:mc="http://schemas.openxmlformats.org/markup-compatibility/2006" xmlns:p14="http://schemas.microsoft.com/office/powerpoint/2010/main">
    <mc:Choice Requires="p14">
      <p:transition spd="slow" p14:dur="2000" advTm="44101"/>
    </mc:Choice>
    <mc:Fallback xmlns="">
      <p:transition spd="slow" advTm="441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1000"/>
                                        <p:tgtEl>
                                          <p:spTgt spid="50"/>
                                        </p:tgtEl>
                                      </p:cBhvr>
                                    </p:animEffect>
                                    <p:anim calcmode="lin" valueType="num">
                                      <p:cBhvr>
                                        <p:cTn id="19" dur="1000" fill="hold"/>
                                        <p:tgtEl>
                                          <p:spTgt spid="50"/>
                                        </p:tgtEl>
                                        <p:attrNameLst>
                                          <p:attrName>ppt_x</p:attrName>
                                        </p:attrNameLst>
                                      </p:cBhvr>
                                      <p:tavLst>
                                        <p:tav tm="0">
                                          <p:val>
                                            <p:strVal val="#ppt_x"/>
                                          </p:val>
                                        </p:tav>
                                        <p:tav tm="100000">
                                          <p:val>
                                            <p:strVal val="#ppt_x"/>
                                          </p:val>
                                        </p:tav>
                                      </p:tavLst>
                                    </p:anim>
                                    <p:anim calcmode="lin" valueType="num">
                                      <p:cBhvr>
                                        <p:cTn id="20" dur="1000" fill="hold"/>
                                        <p:tgtEl>
                                          <p:spTgt spid="50"/>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1000"/>
                                        <p:tgtEl>
                                          <p:spTgt spid="63"/>
                                        </p:tgtEl>
                                      </p:cBhvr>
                                    </p:animEffect>
                                    <p:anim calcmode="lin" valueType="num">
                                      <p:cBhvr>
                                        <p:cTn id="24" dur="1000" fill="hold"/>
                                        <p:tgtEl>
                                          <p:spTgt spid="63"/>
                                        </p:tgtEl>
                                        <p:attrNameLst>
                                          <p:attrName>ppt_x</p:attrName>
                                        </p:attrNameLst>
                                      </p:cBhvr>
                                      <p:tavLst>
                                        <p:tav tm="0">
                                          <p:val>
                                            <p:strVal val="#ppt_x"/>
                                          </p:val>
                                        </p:tav>
                                        <p:tav tm="100000">
                                          <p:val>
                                            <p:strVal val="#ppt_x"/>
                                          </p:val>
                                        </p:tav>
                                      </p:tavLst>
                                    </p:anim>
                                    <p:anim calcmode="lin" valueType="num">
                                      <p:cBhvr>
                                        <p:cTn id="25" dur="1000" fill="hold"/>
                                        <p:tgtEl>
                                          <p:spTgt spid="63"/>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1000"/>
                                        <p:tgtEl>
                                          <p:spTgt spid="32"/>
                                        </p:tgtEl>
                                      </p:cBhvr>
                                    </p:animEffect>
                                    <p:anim calcmode="lin" valueType="num">
                                      <p:cBhvr>
                                        <p:cTn id="30" dur="1000" fill="hold"/>
                                        <p:tgtEl>
                                          <p:spTgt spid="32"/>
                                        </p:tgtEl>
                                        <p:attrNameLst>
                                          <p:attrName>ppt_x</p:attrName>
                                        </p:attrNameLst>
                                      </p:cBhvr>
                                      <p:tavLst>
                                        <p:tav tm="0">
                                          <p:val>
                                            <p:strVal val="#ppt_x"/>
                                          </p:val>
                                        </p:tav>
                                        <p:tav tm="100000">
                                          <p:val>
                                            <p:strVal val="#ppt_x"/>
                                          </p:val>
                                        </p:tav>
                                      </p:tavLst>
                                    </p:anim>
                                    <p:anim calcmode="lin" valueType="num">
                                      <p:cBhvr>
                                        <p:cTn id="31" dur="1000" fill="hold"/>
                                        <p:tgtEl>
                                          <p:spTgt spid="32"/>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strVal val="#ppt_x"/>
                                          </p:val>
                                        </p:tav>
                                        <p:tav tm="100000">
                                          <p:val>
                                            <p:strVal val="#ppt_x"/>
                                          </p:val>
                                        </p:tav>
                                      </p:tavLst>
                                    </p:anim>
                                    <p:anim calcmode="lin" valueType="num">
                                      <p:cBhvr>
                                        <p:cTn id="36" dur="1000" fill="hold"/>
                                        <p:tgtEl>
                                          <p:spTgt spid="26"/>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1000"/>
                                        <p:tgtEl>
                                          <p:spTgt spid="31"/>
                                        </p:tgtEl>
                                      </p:cBhvr>
                                    </p:animEffect>
                                    <p:anim calcmode="lin" valueType="num">
                                      <p:cBhvr>
                                        <p:cTn id="41" dur="1000" fill="hold"/>
                                        <p:tgtEl>
                                          <p:spTgt spid="31"/>
                                        </p:tgtEl>
                                        <p:attrNameLst>
                                          <p:attrName>ppt_x</p:attrName>
                                        </p:attrNameLst>
                                      </p:cBhvr>
                                      <p:tavLst>
                                        <p:tav tm="0">
                                          <p:val>
                                            <p:strVal val="#ppt_x"/>
                                          </p:val>
                                        </p:tav>
                                        <p:tav tm="100000">
                                          <p:val>
                                            <p:strVal val="#ppt_x"/>
                                          </p:val>
                                        </p:tav>
                                      </p:tavLst>
                                    </p:anim>
                                    <p:anim calcmode="lin" valueType="num">
                                      <p:cBhvr>
                                        <p:cTn id="42" dur="1000" fill="hold"/>
                                        <p:tgtEl>
                                          <p:spTgt spid="31"/>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000"/>
                                        <p:tgtEl>
                                          <p:spTgt spid="11"/>
                                        </p:tgtEl>
                                      </p:cBhvr>
                                    </p:animEffect>
                                    <p:anim calcmode="lin" valueType="num">
                                      <p:cBhvr>
                                        <p:cTn id="46" dur="1000" fill="hold"/>
                                        <p:tgtEl>
                                          <p:spTgt spid="11"/>
                                        </p:tgtEl>
                                        <p:attrNameLst>
                                          <p:attrName>ppt_x</p:attrName>
                                        </p:attrNameLst>
                                      </p:cBhvr>
                                      <p:tavLst>
                                        <p:tav tm="0">
                                          <p:val>
                                            <p:strVal val="#ppt_x"/>
                                          </p:val>
                                        </p:tav>
                                        <p:tav tm="100000">
                                          <p:val>
                                            <p:strVal val="#ppt_x"/>
                                          </p:val>
                                        </p:tav>
                                      </p:tavLst>
                                    </p:anim>
                                    <p:anim calcmode="lin" valueType="num">
                                      <p:cBhvr>
                                        <p:cTn id="47" dur="1000" fill="hold"/>
                                        <p:tgtEl>
                                          <p:spTgt spid="11"/>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1000"/>
                                        <p:tgtEl>
                                          <p:spTgt spid="30"/>
                                        </p:tgtEl>
                                      </p:cBhvr>
                                    </p:animEffect>
                                    <p:anim calcmode="lin" valueType="num">
                                      <p:cBhvr>
                                        <p:cTn id="52" dur="1000" fill="hold"/>
                                        <p:tgtEl>
                                          <p:spTgt spid="30"/>
                                        </p:tgtEl>
                                        <p:attrNameLst>
                                          <p:attrName>ppt_x</p:attrName>
                                        </p:attrNameLst>
                                      </p:cBhvr>
                                      <p:tavLst>
                                        <p:tav tm="0">
                                          <p:val>
                                            <p:strVal val="#ppt_x"/>
                                          </p:val>
                                        </p:tav>
                                        <p:tav tm="100000">
                                          <p:val>
                                            <p:strVal val="#ppt_x"/>
                                          </p:val>
                                        </p:tav>
                                      </p:tavLst>
                                    </p:anim>
                                    <p:anim calcmode="lin" valueType="num">
                                      <p:cBhvr>
                                        <p:cTn id="5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50" grpId="0"/>
      <p:bldP spid="51" grpId="0"/>
      <p:bldP spid="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piece of paper&#10;&#10;Description generated with very high confidence">
            <a:extLst>
              <a:ext uri="{FF2B5EF4-FFF2-40B4-BE49-F238E27FC236}">
                <a16:creationId xmlns:a16="http://schemas.microsoft.com/office/drawing/2014/main" id="{E1580392-CA91-4F0A-81CB-9326618FB27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86658" y="0"/>
            <a:ext cx="12513077" cy="6857999"/>
          </a:xfrm>
          <a:prstGeom prst="rect">
            <a:avLst/>
          </a:prstGeom>
        </p:spPr>
      </p:pic>
      <p:sp>
        <p:nvSpPr>
          <p:cNvPr id="2" name="Oval 1">
            <a:extLst>
              <a:ext uri="{FF2B5EF4-FFF2-40B4-BE49-F238E27FC236}">
                <a16:creationId xmlns:a16="http://schemas.microsoft.com/office/drawing/2014/main" id="{724C6910-1EAC-452B-9161-87338C7DB79F}"/>
              </a:ext>
            </a:extLst>
          </p:cNvPr>
          <p:cNvSpPr/>
          <p:nvPr/>
        </p:nvSpPr>
        <p:spPr>
          <a:xfrm rot="20771289">
            <a:off x="6094327" y="2972130"/>
            <a:ext cx="1905000" cy="623626"/>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A8DFB705-340D-49D4-BA2F-DEB5B51A1871}"/>
              </a:ext>
            </a:extLst>
          </p:cNvPr>
          <p:cNvSpPr/>
          <p:nvPr/>
        </p:nvSpPr>
        <p:spPr>
          <a:xfrm rot="20771289">
            <a:off x="6516108" y="3598572"/>
            <a:ext cx="2443787" cy="623626"/>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1EC67070-9FE1-446E-9FB5-9BD5165B4AAA}"/>
              </a:ext>
            </a:extLst>
          </p:cNvPr>
          <p:cNvSpPr/>
          <p:nvPr/>
        </p:nvSpPr>
        <p:spPr>
          <a:xfrm rot="20771289">
            <a:off x="6592308" y="4321291"/>
            <a:ext cx="2443787" cy="623626"/>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descr="Close">
            <a:extLst>
              <a:ext uri="{FF2B5EF4-FFF2-40B4-BE49-F238E27FC236}">
                <a16:creationId xmlns:a16="http://schemas.microsoft.com/office/drawing/2014/main" id="{9679428E-5F84-480C-8114-A40967B6293A}"/>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20672627">
            <a:off x="7751908" y="2342548"/>
            <a:ext cx="1152640" cy="1152640"/>
          </a:xfrm>
          <a:prstGeom prst="rect">
            <a:avLst/>
          </a:prstGeom>
        </p:spPr>
      </p:pic>
    </p:spTree>
    <p:extLst>
      <p:ext uri="{BB962C8B-B14F-4D97-AF65-F5344CB8AC3E}">
        <p14:creationId xmlns:p14="http://schemas.microsoft.com/office/powerpoint/2010/main" val="3275890325"/>
      </p:ext>
    </p:extLst>
  </p:cSld>
  <p:clrMapOvr>
    <a:masterClrMapping/>
  </p:clrMapOvr>
  <mc:AlternateContent xmlns:mc="http://schemas.openxmlformats.org/markup-compatibility/2006" xmlns:p14="http://schemas.microsoft.com/office/powerpoint/2010/main">
    <mc:Choice Requires="p14">
      <p:transition spd="slow" p14:dur="2000" advTm="54605"/>
    </mc:Choice>
    <mc:Fallback xmlns="">
      <p:transition spd="slow" advTm="5460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ogo&#10;&#10;Description generated with high confidence">
            <a:extLst>
              <a:ext uri="{FF2B5EF4-FFF2-40B4-BE49-F238E27FC236}">
                <a16:creationId xmlns:a16="http://schemas.microsoft.com/office/drawing/2014/main" id="{F9E158C7-AFAB-4699-8D35-9ADC1E52B5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8611"/>
            <a:ext cx="12192000" cy="6840780"/>
          </a:xfrm>
          <a:prstGeom prst="rect">
            <a:avLst/>
          </a:prstGeom>
        </p:spPr>
      </p:pic>
      <p:sp>
        <p:nvSpPr>
          <p:cNvPr id="6" name="Slide Number Placeholder 5"/>
          <p:cNvSpPr>
            <a:spLocks noGrp="1"/>
          </p:cNvSpPr>
          <p:nvPr>
            <p:ph type="sldNum" sz="quarter" idx="4294967295"/>
          </p:nvPr>
        </p:nvSpPr>
        <p:spPr>
          <a:xfrm>
            <a:off x="94488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58F0C37-8291-4C41-A6B0-6B4E3727BC67}" type="slidenum">
              <a:rPr lang="en-US" smtClean="0"/>
              <a:pPr/>
              <a:t>26</a:t>
            </a:fld>
            <a:endParaRPr lang="en-US">
              <a:solidFill>
                <a:schemeClr val="tx2"/>
              </a:solidFill>
            </a:endParaRPr>
          </a:p>
        </p:txBody>
      </p:sp>
    </p:spTree>
    <p:extLst>
      <p:ext uri="{BB962C8B-B14F-4D97-AF65-F5344CB8AC3E}">
        <p14:creationId xmlns:p14="http://schemas.microsoft.com/office/powerpoint/2010/main" val="10512127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2B237B7-8198-4E5B-93B9-AAE69611471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659" y="893"/>
            <a:ext cx="12209072" cy="6856214"/>
          </a:xfrm>
          <a:prstGeom prst="rect">
            <a:avLst/>
          </a:prstGeom>
        </p:spPr>
      </p:pic>
      <p:sp>
        <p:nvSpPr>
          <p:cNvPr id="18" name="Title 16"/>
          <p:cNvSpPr txBox="1">
            <a:spLocks/>
          </p:cNvSpPr>
          <p:nvPr/>
        </p:nvSpPr>
        <p:spPr>
          <a:xfrm>
            <a:off x="230128" y="102168"/>
            <a:ext cx="10694554" cy="718540"/>
          </a:xfrm>
          <a:prstGeom prst="rect">
            <a:avLst/>
          </a:prstGeom>
        </p:spPr>
        <p:txBody>
          <a:bodyPr/>
          <a:lstStyle>
            <a:lvl1pPr algn="l" rtl="0" eaLnBrk="0" fontAlgn="base" hangingPunct="0">
              <a:spcBef>
                <a:spcPct val="0"/>
              </a:spcBef>
              <a:spcAft>
                <a:spcPct val="0"/>
              </a:spcAft>
              <a:defRPr sz="28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vl2pPr algn="l" rtl="0" eaLnBrk="0" fontAlgn="base" hangingPunct="0">
              <a:spcBef>
                <a:spcPct val="0"/>
              </a:spcBef>
              <a:spcAft>
                <a:spcPct val="0"/>
              </a:spcAft>
              <a:defRPr sz="2800">
                <a:solidFill>
                  <a:schemeClr val="bg1"/>
                </a:solidFill>
                <a:latin typeface="Segoe UI" pitchFamily="34" charset="0"/>
                <a:ea typeface="Open Sans Light" pitchFamily="34" charset="0"/>
                <a:cs typeface="Segoe UI" pitchFamily="34" charset="0"/>
              </a:defRPr>
            </a:lvl2pPr>
            <a:lvl3pPr algn="l" rtl="0" eaLnBrk="0" fontAlgn="base" hangingPunct="0">
              <a:spcBef>
                <a:spcPct val="0"/>
              </a:spcBef>
              <a:spcAft>
                <a:spcPct val="0"/>
              </a:spcAft>
              <a:defRPr sz="2800">
                <a:solidFill>
                  <a:schemeClr val="bg1"/>
                </a:solidFill>
                <a:latin typeface="Segoe UI" pitchFamily="34" charset="0"/>
                <a:ea typeface="Open Sans Light" pitchFamily="34" charset="0"/>
                <a:cs typeface="Segoe UI" pitchFamily="34" charset="0"/>
              </a:defRPr>
            </a:lvl3pPr>
            <a:lvl4pPr algn="l" rtl="0" eaLnBrk="0" fontAlgn="base" hangingPunct="0">
              <a:spcBef>
                <a:spcPct val="0"/>
              </a:spcBef>
              <a:spcAft>
                <a:spcPct val="0"/>
              </a:spcAft>
              <a:defRPr sz="2800">
                <a:solidFill>
                  <a:schemeClr val="bg1"/>
                </a:solidFill>
                <a:latin typeface="Segoe UI" pitchFamily="34" charset="0"/>
                <a:ea typeface="Open Sans Light" pitchFamily="34" charset="0"/>
                <a:cs typeface="Segoe UI" pitchFamily="34" charset="0"/>
              </a:defRPr>
            </a:lvl4pPr>
            <a:lvl5pPr algn="l" rtl="0" eaLnBrk="0" fontAlgn="base" hangingPunct="0">
              <a:spcBef>
                <a:spcPct val="0"/>
              </a:spcBef>
              <a:spcAft>
                <a:spcPct val="0"/>
              </a:spcAft>
              <a:defRPr sz="2800">
                <a:solidFill>
                  <a:schemeClr val="bg1"/>
                </a:solidFill>
                <a:latin typeface="Segoe UI" pitchFamily="34" charset="0"/>
                <a:ea typeface="Open Sans Light" pitchFamily="34" charset="0"/>
                <a:cs typeface="Segoe UI" pitchFamily="34" charset="0"/>
              </a:defRPr>
            </a:lvl5pPr>
            <a:lvl6pPr marL="457200" algn="l" rtl="0" fontAlgn="base">
              <a:spcBef>
                <a:spcPct val="0"/>
              </a:spcBef>
              <a:spcAft>
                <a:spcPct val="0"/>
              </a:spcAft>
              <a:defRPr sz="2800">
                <a:solidFill>
                  <a:schemeClr val="bg1"/>
                </a:solidFill>
                <a:latin typeface="Open Sans Light" pitchFamily="34" charset="0"/>
                <a:ea typeface="Open Sans Light" pitchFamily="34" charset="0"/>
                <a:cs typeface="Open Sans Light" pitchFamily="34" charset="0"/>
              </a:defRPr>
            </a:lvl6pPr>
            <a:lvl7pPr marL="914400" algn="l" rtl="0" fontAlgn="base">
              <a:spcBef>
                <a:spcPct val="0"/>
              </a:spcBef>
              <a:spcAft>
                <a:spcPct val="0"/>
              </a:spcAft>
              <a:defRPr sz="2800">
                <a:solidFill>
                  <a:schemeClr val="bg1"/>
                </a:solidFill>
                <a:latin typeface="Open Sans Light" pitchFamily="34" charset="0"/>
                <a:ea typeface="Open Sans Light" pitchFamily="34" charset="0"/>
                <a:cs typeface="Open Sans Light" pitchFamily="34" charset="0"/>
              </a:defRPr>
            </a:lvl7pPr>
            <a:lvl8pPr marL="1371600" algn="l" rtl="0" fontAlgn="base">
              <a:spcBef>
                <a:spcPct val="0"/>
              </a:spcBef>
              <a:spcAft>
                <a:spcPct val="0"/>
              </a:spcAft>
              <a:defRPr sz="2800">
                <a:solidFill>
                  <a:schemeClr val="bg1"/>
                </a:solidFill>
                <a:latin typeface="Open Sans Light" pitchFamily="34" charset="0"/>
                <a:ea typeface="Open Sans Light" pitchFamily="34" charset="0"/>
                <a:cs typeface="Open Sans Light" pitchFamily="34" charset="0"/>
              </a:defRPr>
            </a:lvl8pPr>
            <a:lvl9pPr marL="1828800" algn="l" rtl="0" fontAlgn="base">
              <a:spcBef>
                <a:spcPct val="0"/>
              </a:spcBef>
              <a:spcAft>
                <a:spcPct val="0"/>
              </a:spcAft>
              <a:defRPr sz="2800">
                <a:solidFill>
                  <a:schemeClr val="bg1"/>
                </a:solidFill>
                <a:latin typeface="Open Sans Light" pitchFamily="34" charset="0"/>
                <a:ea typeface="Open Sans Light" pitchFamily="34" charset="0"/>
                <a:cs typeface="Open Sans Light" pitchFamily="34" charset="0"/>
              </a:defRPr>
            </a:lvl9pPr>
          </a:lstStyle>
          <a:p>
            <a:r>
              <a:rPr lang="en-US" sz="3999" b="1" dirty="0"/>
              <a:t>Electrical Maintenance Safety Devices</a:t>
            </a:r>
          </a:p>
        </p:txBody>
      </p:sp>
    </p:spTree>
    <p:custDataLst>
      <p:tags r:id="rId1"/>
    </p:custDataLst>
    <p:extLst>
      <p:ext uri="{BB962C8B-B14F-4D97-AF65-F5344CB8AC3E}">
        <p14:creationId xmlns:p14="http://schemas.microsoft.com/office/powerpoint/2010/main" val="3254046586"/>
      </p:ext>
    </p:extLst>
  </p:cSld>
  <p:clrMapOvr>
    <a:masterClrMapping/>
  </p:clrMapOvr>
  <mc:AlternateContent xmlns:mc="http://schemas.openxmlformats.org/markup-compatibility/2006" xmlns:p14="http://schemas.microsoft.com/office/powerpoint/2010/main">
    <mc:Choice Requires="p14">
      <p:transition spd="slow" p14:dur="2000" advTm="32717"/>
    </mc:Choice>
    <mc:Fallback xmlns="">
      <p:transition spd="slow" advTm="32717"/>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p:cNvSpPr>
            <a:spLocks noChangeArrowheads="1"/>
          </p:cNvSpPr>
          <p:nvPr/>
        </p:nvSpPr>
        <p:spPr bwMode="auto">
          <a:xfrm>
            <a:off x="628349" y="437418"/>
            <a:ext cx="871134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US" altLang="en-US" sz="3600" b="1" dirty="0">
                <a:solidFill>
                  <a:srgbClr val="002060"/>
                </a:solidFill>
                <a:latin typeface="Arial Black" panose="020B0A04020102020204" pitchFamily="34" charset="0"/>
              </a:rPr>
              <a:t>Importance of Electrical Safety</a:t>
            </a:r>
            <a:endParaRPr kumimoji="0" lang="en-US" altLang="en-US" sz="2000" b="0" i="0" u="none" strike="noStrike" cap="none" normalizeH="0" baseline="0" dirty="0">
              <a:ln>
                <a:noFill/>
              </a:ln>
              <a:solidFill>
                <a:srgbClr val="002060"/>
              </a:solidFill>
              <a:effectLst/>
            </a:endParaRPr>
          </a:p>
        </p:txBody>
      </p:sp>
      <p:grpSp>
        <p:nvGrpSpPr>
          <p:cNvPr id="19" name="Group 32">
            <a:extLst>
              <a:ext uri="{FF2B5EF4-FFF2-40B4-BE49-F238E27FC236}">
                <a16:creationId xmlns:a16="http://schemas.microsoft.com/office/drawing/2014/main" id="{C69F535A-DA6D-4F1D-9007-92E96CA5F7DC}"/>
              </a:ext>
            </a:extLst>
          </p:cNvPr>
          <p:cNvGrpSpPr>
            <a:grpSpLocks/>
          </p:cNvGrpSpPr>
          <p:nvPr>
            <p:custDataLst>
              <p:tags r:id="rId1"/>
            </p:custDataLst>
          </p:nvPr>
        </p:nvGrpSpPr>
        <p:grpSpPr bwMode="auto">
          <a:xfrm>
            <a:off x="455543" y="1435523"/>
            <a:ext cx="6428723" cy="4640177"/>
            <a:chOff x="0" y="1600200"/>
            <a:chExt cx="5791200" cy="4640175"/>
          </a:xfrm>
        </p:grpSpPr>
        <p:grpSp>
          <p:nvGrpSpPr>
            <p:cNvPr id="20" name="Group 31">
              <a:extLst>
                <a:ext uri="{FF2B5EF4-FFF2-40B4-BE49-F238E27FC236}">
                  <a16:creationId xmlns:a16="http://schemas.microsoft.com/office/drawing/2014/main" id="{F6F2D33C-C6C5-4D98-B60B-045BB5FFC39A}"/>
                </a:ext>
              </a:extLst>
            </p:cNvPr>
            <p:cNvGrpSpPr>
              <a:grpSpLocks/>
            </p:cNvGrpSpPr>
            <p:nvPr/>
          </p:nvGrpSpPr>
          <p:grpSpPr bwMode="auto">
            <a:xfrm>
              <a:off x="0" y="1600200"/>
              <a:ext cx="5638800" cy="4038600"/>
              <a:chOff x="0" y="1600200"/>
              <a:chExt cx="5638800" cy="4038600"/>
            </a:xfrm>
          </p:grpSpPr>
          <p:sp>
            <p:nvSpPr>
              <p:cNvPr id="22" name="AutoShape 4">
                <a:extLst>
                  <a:ext uri="{FF2B5EF4-FFF2-40B4-BE49-F238E27FC236}">
                    <a16:creationId xmlns:a16="http://schemas.microsoft.com/office/drawing/2014/main" id="{06505821-7EF4-4EAE-83D0-F7FC2A3C89CD}"/>
                  </a:ext>
                </a:extLst>
              </p:cNvPr>
              <p:cNvSpPr>
                <a:spLocks noChangeArrowheads="1"/>
              </p:cNvSpPr>
              <p:nvPr/>
            </p:nvSpPr>
            <p:spPr bwMode="auto">
              <a:xfrm>
                <a:off x="0" y="1600200"/>
                <a:ext cx="5638800" cy="4038600"/>
              </a:xfrm>
              <a:prstGeom prst="triangle">
                <a:avLst>
                  <a:gd name="adj" fmla="val 50000"/>
                </a:avLst>
              </a:prstGeom>
              <a:solidFill>
                <a:srgbClr val="F3E6D9"/>
              </a:solidFill>
              <a:ln w="9525">
                <a:solidFill>
                  <a:schemeClr val="tx1"/>
                </a:solidFill>
                <a:miter lim="800000"/>
                <a:headEnd/>
                <a:tailEnd/>
              </a:ln>
            </p:spPr>
            <p:txBody>
              <a:bodyPr wrap="none" anchor="ctr"/>
              <a:lstStyle/>
              <a:p>
                <a:pPr algn="ctr" defTabSz="1219170" fontAlgn="base">
                  <a:spcBef>
                    <a:spcPct val="0"/>
                  </a:spcBef>
                  <a:spcAft>
                    <a:spcPct val="0"/>
                  </a:spcAft>
                </a:pPr>
                <a:endParaRPr lang="en-US" sz="2133">
                  <a:solidFill>
                    <a:srgbClr val="000000"/>
                  </a:solidFill>
                  <a:latin typeface="Calibri" panose="020F0502020204030204" pitchFamily="34" charset="0"/>
                  <a:cs typeface="Arial" panose="020B0604020202020204" pitchFamily="34" charset="0"/>
                </a:endParaRPr>
              </a:p>
            </p:txBody>
          </p:sp>
          <p:sp>
            <p:nvSpPr>
              <p:cNvPr id="26" name="Line 5">
                <a:extLst>
                  <a:ext uri="{FF2B5EF4-FFF2-40B4-BE49-F238E27FC236}">
                    <a16:creationId xmlns:a16="http://schemas.microsoft.com/office/drawing/2014/main" id="{A50283C3-950C-4116-8AFC-19DB61B4F726}"/>
                  </a:ext>
                </a:extLst>
              </p:cNvPr>
              <p:cNvSpPr>
                <a:spLocks noChangeShapeType="1"/>
              </p:cNvSpPr>
              <p:nvPr/>
            </p:nvSpPr>
            <p:spPr bwMode="auto">
              <a:xfrm>
                <a:off x="457200" y="4953000"/>
                <a:ext cx="4724400" cy="0"/>
              </a:xfrm>
              <a:prstGeom prst="line">
                <a:avLst/>
              </a:prstGeom>
              <a:noFill/>
              <a:ln w="9525">
                <a:solidFill>
                  <a:schemeClr val="tx1"/>
                </a:solidFill>
                <a:round/>
                <a:headEnd/>
                <a:tailEnd/>
              </a:ln>
            </p:spPr>
            <p:txBody>
              <a:bodyPr/>
              <a:lstStyle/>
              <a:p>
                <a:pPr algn="ctr" defTabSz="1219170" fontAlgn="base">
                  <a:spcBef>
                    <a:spcPct val="0"/>
                  </a:spcBef>
                  <a:spcAft>
                    <a:spcPct val="0"/>
                  </a:spcAft>
                </a:pPr>
                <a:endParaRPr lang="en-US" sz="2133">
                  <a:solidFill>
                    <a:prstClr val="black"/>
                  </a:solidFill>
                  <a:latin typeface="Calibri" panose="020F0502020204030204" pitchFamily="34" charset="0"/>
                  <a:cs typeface="Arial" panose="020B0604020202020204" pitchFamily="34" charset="0"/>
                </a:endParaRPr>
              </a:p>
            </p:txBody>
          </p:sp>
          <p:sp>
            <p:nvSpPr>
              <p:cNvPr id="29" name="Text Box 6">
                <a:extLst>
                  <a:ext uri="{FF2B5EF4-FFF2-40B4-BE49-F238E27FC236}">
                    <a16:creationId xmlns:a16="http://schemas.microsoft.com/office/drawing/2014/main" id="{6263DE0D-9B53-4080-AEEB-B0D43EE45AE6}"/>
                  </a:ext>
                </a:extLst>
              </p:cNvPr>
              <p:cNvSpPr txBox="1">
                <a:spLocks noChangeArrowheads="1"/>
              </p:cNvSpPr>
              <p:nvPr/>
            </p:nvSpPr>
            <p:spPr bwMode="auto">
              <a:xfrm>
                <a:off x="457200" y="5086351"/>
                <a:ext cx="4724400" cy="461665"/>
              </a:xfrm>
              <a:prstGeom prst="rect">
                <a:avLst/>
              </a:prstGeom>
              <a:noFill/>
              <a:ln w="9525">
                <a:noFill/>
                <a:miter lim="800000"/>
                <a:headEnd/>
                <a:tailEnd/>
              </a:ln>
            </p:spPr>
            <p:txBody>
              <a:bodyPr>
                <a:spAutoFit/>
              </a:bodyPr>
              <a:lstStyle/>
              <a:p>
                <a:pPr algn="ctr" defTabSz="1219170" fontAlgn="base">
                  <a:spcBef>
                    <a:spcPct val="0"/>
                  </a:spcBef>
                  <a:spcAft>
                    <a:spcPct val="0"/>
                  </a:spcAft>
                </a:pPr>
                <a:r>
                  <a:rPr lang="en-US" sz="2400" dirty="0">
                    <a:solidFill>
                      <a:srgbClr val="000000"/>
                    </a:solidFill>
                    <a:latin typeface="Calibri" panose="020F0502020204030204" pitchFamily="34" charset="0"/>
                    <a:cs typeface="Arial" panose="020B0604020202020204" pitchFamily="34" charset="0"/>
                  </a:rPr>
                  <a:t>300,000 At-Risk Behaviors</a:t>
                </a:r>
              </a:p>
            </p:txBody>
          </p:sp>
          <p:sp>
            <p:nvSpPr>
              <p:cNvPr id="30" name="Line 7">
                <a:extLst>
                  <a:ext uri="{FF2B5EF4-FFF2-40B4-BE49-F238E27FC236}">
                    <a16:creationId xmlns:a16="http://schemas.microsoft.com/office/drawing/2014/main" id="{055F4D25-3C17-47C4-BFFD-DAB00E7CA597}"/>
                  </a:ext>
                </a:extLst>
              </p:cNvPr>
              <p:cNvSpPr>
                <a:spLocks noChangeShapeType="1"/>
              </p:cNvSpPr>
              <p:nvPr/>
            </p:nvSpPr>
            <p:spPr bwMode="auto">
              <a:xfrm>
                <a:off x="990600" y="4267200"/>
                <a:ext cx="3657600" cy="0"/>
              </a:xfrm>
              <a:prstGeom prst="line">
                <a:avLst/>
              </a:prstGeom>
              <a:noFill/>
              <a:ln w="9525">
                <a:solidFill>
                  <a:schemeClr val="tx1"/>
                </a:solidFill>
                <a:round/>
                <a:headEnd/>
                <a:tailEnd/>
              </a:ln>
            </p:spPr>
            <p:txBody>
              <a:bodyPr/>
              <a:lstStyle/>
              <a:p>
                <a:pPr algn="ctr" defTabSz="1219170" fontAlgn="base">
                  <a:spcBef>
                    <a:spcPct val="0"/>
                  </a:spcBef>
                  <a:spcAft>
                    <a:spcPct val="0"/>
                  </a:spcAft>
                </a:pPr>
                <a:endParaRPr lang="en-US" sz="2133">
                  <a:solidFill>
                    <a:prstClr val="black"/>
                  </a:solidFill>
                  <a:latin typeface="Calibri" panose="020F0502020204030204" pitchFamily="34" charset="0"/>
                  <a:cs typeface="Arial" panose="020B0604020202020204" pitchFamily="34" charset="0"/>
                </a:endParaRPr>
              </a:p>
            </p:txBody>
          </p:sp>
          <p:sp>
            <p:nvSpPr>
              <p:cNvPr id="31" name="Text Box 8">
                <a:extLst>
                  <a:ext uri="{FF2B5EF4-FFF2-40B4-BE49-F238E27FC236}">
                    <a16:creationId xmlns:a16="http://schemas.microsoft.com/office/drawing/2014/main" id="{C4FB5437-A31B-48C4-9658-0D1325B300F1}"/>
                  </a:ext>
                </a:extLst>
              </p:cNvPr>
              <p:cNvSpPr txBox="1">
                <a:spLocks noChangeArrowheads="1"/>
              </p:cNvSpPr>
              <p:nvPr/>
            </p:nvSpPr>
            <p:spPr bwMode="auto">
              <a:xfrm>
                <a:off x="990600" y="4419600"/>
                <a:ext cx="3657600" cy="461665"/>
              </a:xfrm>
              <a:prstGeom prst="rect">
                <a:avLst/>
              </a:prstGeom>
              <a:noFill/>
              <a:ln w="9525">
                <a:noFill/>
                <a:miter lim="800000"/>
                <a:headEnd/>
                <a:tailEnd/>
              </a:ln>
            </p:spPr>
            <p:txBody>
              <a:bodyPr>
                <a:spAutoFit/>
              </a:bodyPr>
              <a:lstStyle/>
              <a:p>
                <a:pPr algn="ctr" defTabSz="1219170" fontAlgn="base">
                  <a:spcBef>
                    <a:spcPct val="0"/>
                  </a:spcBef>
                  <a:spcAft>
                    <a:spcPct val="0"/>
                  </a:spcAft>
                </a:pPr>
                <a:r>
                  <a:rPr lang="en-US" sz="2400" dirty="0">
                    <a:solidFill>
                      <a:srgbClr val="000000"/>
                    </a:solidFill>
                    <a:latin typeface="Calibri" panose="020F0502020204030204" pitchFamily="34" charset="0"/>
                    <a:cs typeface="Arial" panose="020B0604020202020204" pitchFamily="34" charset="0"/>
                  </a:rPr>
                  <a:t>30,000 Near Misses</a:t>
                </a:r>
              </a:p>
            </p:txBody>
          </p:sp>
          <p:sp>
            <p:nvSpPr>
              <p:cNvPr id="32" name="Line 9">
                <a:extLst>
                  <a:ext uri="{FF2B5EF4-FFF2-40B4-BE49-F238E27FC236}">
                    <a16:creationId xmlns:a16="http://schemas.microsoft.com/office/drawing/2014/main" id="{5E3CB285-673D-473F-AB5F-3A9B691215F2}"/>
                  </a:ext>
                </a:extLst>
              </p:cNvPr>
              <p:cNvSpPr>
                <a:spLocks noChangeShapeType="1"/>
              </p:cNvSpPr>
              <p:nvPr/>
            </p:nvSpPr>
            <p:spPr bwMode="auto">
              <a:xfrm flipV="1">
                <a:off x="1436688" y="3581400"/>
                <a:ext cx="2754312" cy="0"/>
              </a:xfrm>
              <a:prstGeom prst="line">
                <a:avLst/>
              </a:prstGeom>
              <a:noFill/>
              <a:ln w="9525">
                <a:solidFill>
                  <a:schemeClr val="tx1"/>
                </a:solidFill>
                <a:round/>
                <a:headEnd/>
                <a:tailEnd/>
              </a:ln>
            </p:spPr>
            <p:txBody>
              <a:bodyPr/>
              <a:lstStyle/>
              <a:p>
                <a:pPr algn="ctr" defTabSz="1219170" fontAlgn="base">
                  <a:spcBef>
                    <a:spcPct val="0"/>
                  </a:spcBef>
                  <a:spcAft>
                    <a:spcPct val="0"/>
                  </a:spcAft>
                </a:pPr>
                <a:endParaRPr lang="en-US" sz="2133">
                  <a:solidFill>
                    <a:prstClr val="black"/>
                  </a:solidFill>
                  <a:latin typeface="Calibri" panose="020F0502020204030204" pitchFamily="34" charset="0"/>
                  <a:cs typeface="Arial" panose="020B0604020202020204" pitchFamily="34" charset="0"/>
                </a:endParaRPr>
              </a:p>
            </p:txBody>
          </p:sp>
          <p:sp>
            <p:nvSpPr>
              <p:cNvPr id="33" name="Text Box 10">
                <a:extLst>
                  <a:ext uri="{FF2B5EF4-FFF2-40B4-BE49-F238E27FC236}">
                    <a16:creationId xmlns:a16="http://schemas.microsoft.com/office/drawing/2014/main" id="{4E91B32B-C0B5-4CFE-A45C-BBE83F51CE08}"/>
                  </a:ext>
                </a:extLst>
              </p:cNvPr>
              <p:cNvSpPr txBox="1">
                <a:spLocks noChangeArrowheads="1"/>
              </p:cNvSpPr>
              <p:nvPr/>
            </p:nvSpPr>
            <p:spPr bwMode="auto">
              <a:xfrm>
                <a:off x="1295400" y="3733801"/>
                <a:ext cx="3048001" cy="461665"/>
              </a:xfrm>
              <a:prstGeom prst="rect">
                <a:avLst/>
              </a:prstGeom>
              <a:noFill/>
              <a:ln w="9525">
                <a:noFill/>
                <a:miter lim="800000"/>
                <a:headEnd/>
                <a:tailEnd/>
              </a:ln>
            </p:spPr>
            <p:txBody>
              <a:bodyPr>
                <a:spAutoFit/>
              </a:bodyPr>
              <a:lstStyle/>
              <a:p>
                <a:pPr algn="ctr" defTabSz="1219170" fontAlgn="base">
                  <a:spcBef>
                    <a:spcPct val="0"/>
                  </a:spcBef>
                  <a:spcAft>
                    <a:spcPct val="0"/>
                  </a:spcAft>
                </a:pPr>
                <a:r>
                  <a:rPr lang="en-US" sz="2400">
                    <a:solidFill>
                      <a:srgbClr val="FF3300"/>
                    </a:solidFill>
                    <a:latin typeface="Calibri" panose="020F0502020204030204" pitchFamily="34" charset="0"/>
                    <a:cs typeface="Arial" panose="020B0604020202020204" pitchFamily="34" charset="0"/>
                  </a:rPr>
                  <a:t>300 Recordable Injuries</a:t>
                </a:r>
              </a:p>
            </p:txBody>
          </p:sp>
          <p:sp>
            <p:nvSpPr>
              <p:cNvPr id="34" name="Text Box 11">
                <a:extLst>
                  <a:ext uri="{FF2B5EF4-FFF2-40B4-BE49-F238E27FC236}">
                    <a16:creationId xmlns:a16="http://schemas.microsoft.com/office/drawing/2014/main" id="{F3105DB0-8136-4773-8511-06DC2F20A7BC}"/>
                  </a:ext>
                </a:extLst>
              </p:cNvPr>
              <p:cNvSpPr txBox="1">
                <a:spLocks noChangeArrowheads="1"/>
              </p:cNvSpPr>
              <p:nvPr/>
            </p:nvSpPr>
            <p:spPr bwMode="auto">
              <a:xfrm>
                <a:off x="1876425" y="2797176"/>
                <a:ext cx="1857375" cy="830997"/>
              </a:xfrm>
              <a:prstGeom prst="rect">
                <a:avLst/>
              </a:prstGeom>
              <a:noFill/>
              <a:ln w="9525">
                <a:noFill/>
                <a:miter lim="800000"/>
                <a:headEnd/>
                <a:tailEnd/>
              </a:ln>
            </p:spPr>
            <p:txBody>
              <a:bodyPr>
                <a:spAutoFit/>
              </a:bodyPr>
              <a:lstStyle/>
              <a:p>
                <a:pPr algn="ctr" defTabSz="1219170" fontAlgn="base">
                  <a:spcBef>
                    <a:spcPct val="0"/>
                  </a:spcBef>
                  <a:spcAft>
                    <a:spcPct val="0"/>
                  </a:spcAft>
                </a:pPr>
                <a:r>
                  <a:rPr lang="en-US" sz="2400" dirty="0">
                    <a:solidFill>
                      <a:srgbClr val="000000"/>
                    </a:solidFill>
                    <a:latin typeface="Calibri" panose="020F0502020204030204" pitchFamily="34" charset="0"/>
                    <a:cs typeface="Arial" panose="020B0604020202020204" pitchFamily="34" charset="0"/>
                  </a:rPr>
                  <a:t>30 Lost-time </a:t>
                </a:r>
              </a:p>
              <a:p>
                <a:pPr algn="ctr" defTabSz="1219170" fontAlgn="base">
                  <a:spcBef>
                    <a:spcPct val="0"/>
                  </a:spcBef>
                  <a:spcAft>
                    <a:spcPct val="0"/>
                  </a:spcAft>
                </a:pPr>
                <a:r>
                  <a:rPr lang="en-US" sz="2400" dirty="0">
                    <a:solidFill>
                      <a:srgbClr val="000000"/>
                    </a:solidFill>
                    <a:latin typeface="Calibri" panose="020F0502020204030204" pitchFamily="34" charset="0"/>
                    <a:cs typeface="Arial" panose="020B0604020202020204" pitchFamily="34" charset="0"/>
                  </a:rPr>
                  <a:t>Injuries</a:t>
                </a:r>
              </a:p>
            </p:txBody>
          </p:sp>
          <p:sp>
            <p:nvSpPr>
              <p:cNvPr id="35" name="Line 12">
                <a:extLst>
                  <a:ext uri="{FF2B5EF4-FFF2-40B4-BE49-F238E27FC236}">
                    <a16:creationId xmlns:a16="http://schemas.microsoft.com/office/drawing/2014/main" id="{17BEE10E-14BC-4623-AB19-0CE8412313CC}"/>
                  </a:ext>
                </a:extLst>
              </p:cNvPr>
              <p:cNvSpPr>
                <a:spLocks noChangeShapeType="1"/>
              </p:cNvSpPr>
              <p:nvPr/>
            </p:nvSpPr>
            <p:spPr bwMode="auto">
              <a:xfrm flipV="1">
                <a:off x="2057400" y="2667000"/>
                <a:ext cx="1524000" cy="0"/>
              </a:xfrm>
              <a:prstGeom prst="line">
                <a:avLst/>
              </a:prstGeom>
              <a:noFill/>
              <a:ln w="9525">
                <a:solidFill>
                  <a:schemeClr val="tx1"/>
                </a:solidFill>
                <a:round/>
                <a:headEnd/>
                <a:tailEnd/>
              </a:ln>
            </p:spPr>
            <p:txBody>
              <a:bodyPr/>
              <a:lstStyle/>
              <a:p>
                <a:pPr algn="ctr" defTabSz="1219170" fontAlgn="base">
                  <a:spcBef>
                    <a:spcPct val="0"/>
                  </a:spcBef>
                  <a:spcAft>
                    <a:spcPct val="0"/>
                  </a:spcAft>
                </a:pPr>
                <a:endParaRPr lang="en-US" sz="2133">
                  <a:solidFill>
                    <a:prstClr val="black"/>
                  </a:solidFill>
                  <a:latin typeface="Calibri" panose="020F0502020204030204" pitchFamily="34" charset="0"/>
                  <a:cs typeface="Arial" panose="020B0604020202020204" pitchFamily="34" charset="0"/>
                </a:endParaRPr>
              </a:p>
            </p:txBody>
          </p:sp>
          <p:sp>
            <p:nvSpPr>
              <p:cNvPr id="36" name="Text Box 13">
                <a:extLst>
                  <a:ext uri="{FF2B5EF4-FFF2-40B4-BE49-F238E27FC236}">
                    <a16:creationId xmlns:a16="http://schemas.microsoft.com/office/drawing/2014/main" id="{7001F90A-3086-47A9-A58D-B0D32D890C83}"/>
                  </a:ext>
                </a:extLst>
              </p:cNvPr>
              <p:cNvSpPr txBox="1">
                <a:spLocks noChangeArrowheads="1"/>
              </p:cNvSpPr>
              <p:nvPr/>
            </p:nvSpPr>
            <p:spPr bwMode="auto">
              <a:xfrm>
                <a:off x="2197100" y="1905000"/>
                <a:ext cx="1219200" cy="830997"/>
              </a:xfrm>
              <a:prstGeom prst="rect">
                <a:avLst/>
              </a:prstGeom>
              <a:noFill/>
              <a:ln w="9525">
                <a:noFill/>
                <a:miter lim="800000"/>
                <a:headEnd/>
                <a:tailEnd/>
              </a:ln>
            </p:spPr>
            <p:txBody>
              <a:bodyPr>
                <a:spAutoFit/>
              </a:bodyPr>
              <a:lstStyle/>
              <a:p>
                <a:pPr algn="ctr" defTabSz="1219170" fontAlgn="base">
                  <a:spcBef>
                    <a:spcPct val="0"/>
                  </a:spcBef>
                  <a:spcAft>
                    <a:spcPct val="0"/>
                  </a:spcAft>
                </a:pPr>
                <a:r>
                  <a:rPr lang="en-US" sz="2400" dirty="0">
                    <a:solidFill>
                      <a:srgbClr val="FF3300"/>
                    </a:solidFill>
                    <a:latin typeface="Calibri" panose="020F0502020204030204" pitchFamily="34" charset="0"/>
                    <a:cs typeface="Arial" panose="020B0604020202020204" pitchFamily="34" charset="0"/>
                  </a:rPr>
                  <a:t>1</a:t>
                </a:r>
              </a:p>
              <a:p>
                <a:pPr algn="ctr" defTabSz="1219170" fontAlgn="base">
                  <a:spcBef>
                    <a:spcPct val="0"/>
                  </a:spcBef>
                  <a:spcAft>
                    <a:spcPct val="0"/>
                  </a:spcAft>
                </a:pPr>
                <a:r>
                  <a:rPr lang="en-US" sz="2400" dirty="0">
                    <a:solidFill>
                      <a:srgbClr val="FF3300"/>
                    </a:solidFill>
                    <a:latin typeface="Calibri" panose="020F0502020204030204" pitchFamily="34" charset="0"/>
                    <a:cs typeface="Arial" panose="020B0604020202020204" pitchFamily="34" charset="0"/>
                  </a:rPr>
                  <a:t>Fatality</a:t>
                </a:r>
              </a:p>
            </p:txBody>
          </p:sp>
        </p:grpSp>
        <p:sp>
          <p:nvSpPr>
            <p:cNvPr id="21" name="Text Box 18">
              <a:extLst>
                <a:ext uri="{FF2B5EF4-FFF2-40B4-BE49-F238E27FC236}">
                  <a16:creationId xmlns:a16="http://schemas.microsoft.com/office/drawing/2014/main" id="{D6B5CA1C-958D-4A90-998D-302D54794517}"/>
                </a:ext>
              </a:extLst>
            </p:cNvPr>
            <p:cNvSpPr txBox="1">
              <a:spLocks noChangeArrowheads="1"/>
            </p:cNvSpPr>
            <p:nvPr/>
          </p:nvSpPr>
          <p:spPr bwMode="auto">
            <a:xfrm>
              <a:off x="0" y="5737609"/>
              <a:ext cx="5791200" cy="502766"/>
            </a:xfrm>
            <a:prstGeom prst="rect">
              <a:avLst/>
            </a:prstGeom>
            <a:noFill/>
            <a:ln w="9525">
              <a:noFill/>
              <a:miter lim="800000"/>
              <a:headEnd/>
              <a:tailEnd/>
            </a:ln>
          </p:spPr>
          <p:txBody>
            <a:bodyPr>
              <a:spAutoFit/>
            </a:bodyPr>
            <a:lstStyle/>
            <a:p>
              <a:pPr algn="ctr" defTabSz="1219170" fontAlgn="base">
                <a:spcBef>
                  <a:spcPct val="0"/>
                </a:spcBef>
                <a:spcAft>
                  <a:spcPct val="0"/>
                </a:spcAft>
              </a:pPr>
              <a:r>
                <a:rPr lang="en-US" sz="2667" dirty="0">
                  <a:solidFill>
                    <a:srgbClr val="002060"/>
                  </a:solidFill>
                  <a:latin typeface="Calibri" panose="020F0502020204030204" pitchFamily="34" charset="0"/>
                  <a:cs typeface="Arial" panose="020B0604020202020204" pitchFamily="34" charset="0"/>
                </a:rPr>
                <a:t>Overall Safety</a:t>
              </a:r>
            </a:p>
          </p:txBody>
        </p:sp>
      </p:grpSp>
      <p:grpSp>
        <p:nvGrpSpPr>
          <p:cNvPr id="37" name="Group 29">
            <a:extLst>
              <a:ext uri="{FF2B5EF4-FFF2-40B4-BE49-F238E27FC236}">
                <a16:creationId xmlns:a16="http://schemas.microsoft.com/office/drawing/2014/main" id="{7E012485-51FF-4A64-8BBC-99BF0DDB483C}"/>
              </a:ext>
            </a:extLst>
          </p:cNvPr>
          <p:cNvGrpSpPr>
            <a:grpSpLocks/>
          </p:cNvGrpSpPr>
          <p:nvPr>
            <p:custDataLst>
              <p:tags r:id="rId2"/>
            </p:custDataLst>
          </p:nvPr>
        </p:nvGrpSpPr>
        <p:grpSpPr bwMode="auto">
          <a:xfrm>
            <a:off x="6776181" y="1486325"/>
            <a:ext cx="4430320" cy="3380787"/>
            <a:chOff x="5041900" y="1600200"/>
            <a:chExt cx="3990975" cy="3380784"/>
          </a:xfrm>
        </p:grpSpPr>
        <p:sp>
          <p:nvSpPr>
            <p:cNvPr id="38" name="AutoShape 2">
              <a:extLst>
                <a:ext uri="{FF2B5EF4-FFF2-40B4-BE49-F238E27FC236}">
                  <a16:creationId xmlns:a16="http://schemas.microsoft.com/office/drawing/2014/main" id="{235C7C17-7346-4D67-A178-158D2DAB4DDB}"/>
                </a:ext>
              </a:extLst>
            </p:cNvPr>
            <p:cNvSpPr>
              <a:spLocks noChangeArrowheads="1"/>
            </p:cNvSpPr>
            <p:nvPr/>
          </p:nvSpPr>
          <p:spPr bwMode="auto">
            <a:xfrm>
              <a:off x="5041900" y="1600200"/>
              <a:ext cx="3990975" cy="2809875"/>
            </a:xfrm>
            <a:prstGeom prst="triangle">
              <a:avLst>
                <a:gd name="adj" fmla="val 50000"/>
              </a:avLst>
            </a:prstGeom>
            <a:solidFill>
              <a:srgbClr val="F3E6D9"/>
            </a:solidFill>
            <a:ln w="9525">
              <a:solidFill>
                <a:schemeClr val="tx1"/>
              </a:solidFill>
              <a:miter lim="800000"/>
              <a:headEnd/>
              <a:tailEnd/>
            </a:ln>
          </p:spPr>
          <p:txBody>
            <a:bodyPr wrap="none" anchor="ctr"/>
            <a:lstStyle/>
            <a:p>
              <a:pPr algn="ctr" defTabSz="1219170" fontAlgn="base">
                <a:spcBef>
                  <a:spcPct val="0"/>
                </a:spcBef>
                <a:spcAft>
                  <a:spcPct val="0"/>
                </a:spcAft>
              </a:pPr>
              <a:endParaRPr lang="en-US" sz="2133">
                <a:solidFill>
                  <a:srgbClr val="000000"/>
                </a:solidFill>
                <a:latin typeface="Calibri" panose="020F0502020204030204" pitchFamily="34" charset="0"/>
                <a:cs typeface="Arial" panose="020B0604020202020204" pitchFamily="34" charset="0"/>
              </a:endParaRPr>
            </a:p>
          </p:txBody>
        </p:sp>
        <p:sp>
          <p:nvSpPr>
            <p:cNvPr id="39" name="Text Box 19">
              <a:extLst>
                <a:ext uri="{FF2B5EF4-FFF2-40B4-BE49-F238E27FC236}">
                  <a16:creationId xmlns:a16="http://schemas.microsoft.com/office/drawing/2014/main" id="{8A3278D3-8A29-4CE4-B972-92562AD43A48}"/>
                </a:ext>
              </a:extLst>
            </p:cNvPr>
            <p:cNvSpPr txBox="1">
              <a:spLocks noChangeArrowheads="1"/>
            </p:cNvSpPr>
            <p:nvPr/>
          </p:nvSpPr>
          <p:spPr bwMode="auto">
            <a:xfrm>
              <a:off x="5562600" y="3733800"/>
              <a:ext cx="2971800" cy="461665"/>
            </a:xfrm>
            <a:prstGeom prst="rect">
              <a:avLst/>
            </a:prstGeom>
            <a:noFill/>
            <a:ln w="9525">
              <a:noFill/>
              <a:miter lim="800000"/>
              <a:headEnd/>
              <a:tailEnd/>
            </a:ln>
          </p:spPr>
          <p:txBody>
            <a:bodyPr>
              <a:spAutoFit/>
            </a:bodyPr>
            <a:lstStyle/>
            <a:p>
              <a:pPr algn="ctr" defTabSz="1219170" fontAlgn="base">
                <a:spcBef>
                  <a:spcPct val="0"/>
                </a:spcBef>
                <a:spcAft>
                  <a:spcPct val="0"/>
                </a:spcAft>
              </a:pPr>
              <a:r>
                <a:rPr lang="en-US" sz="2400" dirty="0">
                  <a:solidFill>
                    <a:srgbClr val="FF3300"/>
                  </a:solidFill>
                  <a:latin typeface="Calibri" panose="020F0502020204030204" pitchFamily="34" charset="0"/>
                  <a:cs typeface="Arial" panose="020B0604020202020204" pitchFamily="34" charset="0"/>
                </a:rPr>
                <a:t>10 Recordable Injuries</a:t>
              </a:r>
            </a:p>
          </p:txBody>
        </p:sp>
        <p:sp>
          <p:nvSpPr>
            <p:cNvPr id="40" name="Line 20">
              <a:extLst>
                <a:ext uri="{FF2B5EF4-FFF2-40B4-BE49-F238E27FC236}">
                  <a16:creationId xmlns:a16="http://schemas.microsoft.com/office/drawing/2014/main" id="{6F11270E-AD13-4383-9154-303D84693829}"/>
                </a:ext>
              </a:extLst>
            </p:cNvPr>
            <p:cNvSpPr>
              <a:spLocks noChangeShapeType="1"/>
            </p:cNvSpPr>
            <p:nvPr/>
          </p:nvSpPr>
          <p:spPr bwMode="auto">
            <a:xfrm>
              <a:off x="6324600" y="2667000"/>
              <a:ext cx="1485900" cy="1588"/>
            </a:xfrm>
            <a:prstGeom prst="line">
              <a:avLst/>
            </a:prstGeom>
            <a:noFill/>
            <a:ln w="9525">
              <a:solidFill>
                <a:schemeClr val="tx1"/>
              </a:solidFill>
              <a:round/>
              <a:headEnd/>
              <a:tailEnd/>
            </a:ln>
          </p:spPr>
          <p:txBody>
            <a:bodyPr/>
            <a:lstStyle/>
            <a:p>
              <a:pPr algn="ctr" defTabSz="1219170" fontAlgn="base">
                <a:spcBef>
                  <a:spcPct val="0"/>
                </a:spcBef>
                <a:spcAft>
                  <a:spcPct val="0"/>
                </a:spcAft>
              </a:pPr>
              <a:endParaRPr lang="en-US" sz="2133">
                <a:solidFill>
                  <a:prstClr val="black"/>
                </a:solidFill>
                <a:latin typeface="Calibri" panose="020F0502020204030204" pitchFamily="34" charset="0"/>
                <a:cs typeface="Arial" panose="020B0604020202020204" pitchFamily="34" charset="0"/>
              </a:endParaRPr>
            </a:p>
          </p:txBody>
        </p:sp>
        <p:sp>
          <p:nvSpPr>
            <p:cNvPr id="41" name="Text Box 21">
              <a:extLst>
                <a:ext uri="{FF2B5EF4-FFF2-40B4-BE49-F238E27FC236}">
                  <a16:creationId xmlns:a16="http://schemas.microsoft.com/office/drawing/2014/main" id="{972087A9-E94F-4E24-9F75-EEA5DAF76D9A}"/>
                </a:ext>
              </a:extLst>
            </p:cNvPr>
            <p:cNvSpPr txBox="1">
              <a:spLocks noChangeArrowheads="1"/>
            </p:cNvSpPr>
            <p:nvPr/>
          </p:nvSpPr>
          <p:spPr bwMode="auto">
            <a:xfrm>
              <a:off x="6400801" y="1905000"/>
              <a:ext cx="1371600" cy="830996"/>
            </a:xfrm>
            <a:prstGeom prst="rect">
              <a:avLst/>
            </a:prstGeom>
            <a:noFill/>
            <a:ln w="9525">
              <a:noFill/>
              <a:miter lim="800000"/>
              <a:headEnd/>
              <a:tailEnd/>
            </a:ln>
          </p:spPr>
          <p:txBody>
            <a:bodyPr>
              <a:spAutoFit/>
            </a:bodyPr>
            <a:lstStyle/>
            <a:p>
              <a:pPr algn="ctr" defTabSz="1219170" fontAlgn="base">
                <a:spcBef>
                  <a:spcPct val="0"/>
                </a:spcBef>
                <a:spcAft>
                  <a:spcPct val="0"/>
                </a:spcAft>
              </a:pPr>
              <a:r>
                <a:rPr lang="en-US" sz="2400" dirty="0">
                  <a:solidFill>
                    <a:srgbClr val="FF3300"/>
                  </a:solidFill>
                  <a:latin typeface="Calibri" panose="020F0502020204030204" pitchFamily="34" charset="0"/>
                  <a:cs typeface="Arial" panose="020B0604020202020204" pitchFamily="34" charset="0"/>
                </a:rPr>
                <a:t>1</a:t>
              </a:r>
            </a:p>
            <a:p>
              <a:pPr algn="ctr" defTabSz="1219170" fontAlgn="base">
                <a:spcBef>
                  <a:spcPct val="0"/>
                </a:spcBef>
                <a:spcAft>
                  <a:spcPct val="0"/>
                </a:spcAft>
              </a:pPr>
              <a:r>
                <a:rPr lang="en-US" sz="2400" dirty="0">
                  <a:solidFill>
                    <a:srgbClr val="FF3300"/>
                  </a:solidFill>
                  <a:latin typeface="Calibri" panose="020F0502020204030204" pitchFamily="34" charset="0"/>
                  <a:cs typeface="Arial" panose="020B0604020202020204" pitchFamily="34" charset="0"/>
                </a:rPr>
                <a:t>Fatality</a:t>
              </a:r>
            </a:p>
          </p:txBody>
        </p:sp>
        <p:sp>
          <p:nvSpPr>
            <p:cNvPr id="42" name="Text Box 26">
              <a:extLst>
                <a:ext uri="{FF2B5EF4-FFF2-40B4-BE49-F238E27FC236}">
                  <a16:creationId xmlns:a16="http://schemas.microsoft.com/office/drawing/2014/main" id="{DBCCACC1-D2EA-4EAF-9F94-37BABC6EF2B3}"/>
                </a:ext>
              </a:extLst>
            </p:cNvPr>
            <p:cNvSpPr txBox="1">
              <a:spLocks noChangeArrowheads="1"/>
            </p:cNvSpPr>
            <p:nvPr/>
          </p:nvSpPr>
          <p:spPr bwMode="auto">
            <a:xfrm>
              <a:off x="5486399" y="4478218"/>
              <a:ext cx="3276599" cy="502766"/>
            </a:xfrm>
            <a:prstGeom prst="rect">
              <a:avLst/>
            </a:prstGeom>
            <a:noFill/>
            <a:ln w="9525">
              <a:noFill/>
              <a:miter lim="800000"/>
              <a:headEnd/>
              <a:tailEnd/>
            </a:ln>
          </p:spPr>
          <p:txBody>
            <a:bodyPr>
              <a:spAutoFit/>
            </a:bodyPr>
            <a:lstStyle/>
            <a:p>
              <a:pPr algn="ctr" defTabSz="1219170" fontAlgn="base">
                <a:spcBef>
                  <a:spcPct val="0"/>
                </a:spcBef>
                <a:spcAft>
                  <a:spcPct val="0"/>
                </a:spcAft>
              </a:pPr>
              <a:r>
                <a:rPr lang="en-US" sz="2667" dirty="0">
                  <a:solidFill>
                    <a:srgbClr val="002060"/>
                  </a:solidFill>
                  <a:latin typeface="Calibri" panose="020F0502020204030204" pitchFamily="34" charset="0"/>
                  <a:cs typeface="Arial" panose="020B0604020202020204" pitchFamily="34" charset="0"/>
                </a:rPr>
                <a:t>Electrical Safety</a:t>
              </a:r>
              <a:r>
                <a:rPr lang="en-US" sz="2400" dirty="0">
                  <a:solidFill>
                    <a:srgbClr val="002060"/>
                  </a:solidFill>
                  <a:latin typeface="Calibri" panose="020F0502020204030204" pitchFamily="34" charset="0"/>
                  <a:cs typeface="Arial" panose="020B0604020202020204" pitchFamily="34" charset="0"/>
                </a:rPr>
                <a:t> </a:t>
              </a:r>
            </a:p>
          </p:txBody>
        </p:sp>
        <p:sp>
          <p:nvSpPr>
            <p:cNvPr id="43" name="Line 27">
              <a:extLst>
                <a:ext uri="{FF2B5EF4-FFF2-40B4-BE49-F238E27FC236}">
                  <a16:creationId xmlns:a16="http://schemas.microsoft.com/office/drawing/2014/main" id="{12E3EADC-12C6-42F8-87E0-36826DF30A21}"/>
                </a:ext>
              </a:extLst>
            </p:cNvPr>
            <p:cNvSpPr>
              <a:spLocks noChangeShapeType="1"/>
            </p:cNvSpPr>
            <p:nvPr/>
          </p:nvSpPr>
          <p:spPr bwMode="auto">
            <a:xfrm>
              <a:off x="5748338" y="3276600"/>
              <a:ext cx="2862262" cy="0"/>
            </a:xfrm>
            <a:prstGeom prst="line">
              <a:avLst/>
            </a:prstGeom>
            <a:noFill/>
            <a:ln w="9525">
              <a:noFill/>
              <a:round/>
              <a:headEnd/>
              <a:tailEnd/>
            </a:ln>
          </p:spPr>
          <p:txBody>
            <a:bodyPr/>
            <a:lstStyle/>
            <a:p>
              <a:pPr algn="ctr" defTabSz="1219170" fontAlgn="base">
                <a:spcBef>
                  <a:spcPct val="0"/>
                </a:spcBef>
                <a:spcAft>
                  <a:spcPct val="0"/>
                </a:spcAft>
              </a:pPr>
              <a:endParaRPr lang="en-US" sz="2133">
                <a:solidFill>
                  <a:prstClr val="black"/>
                </a:solidFill>
                <a:latin typeface="Calibri" panose="020F0502020204030204" pitchFamily="34" charset="0"/>
                <a:cs typeface="Arial" panose="020B0604020202020204" pitchFamily="34" charset="0"/>
              </a:endParaRPr>
            </a:p>
          </p:txBody>
        </p:sp>
        <p:sp>
          <p:nvSpPr>
            <p:cNvPr id="44" name="Line 28">
              <a:extLst>
                <a:ext uri="{FF2B5EF4-FFF2-40B4-BE49-F238E27FC236}">
                  <a16:creationId xmlns:a16="http://schemas.microsoft.com/office/drawing/2014/main" id="{6B9D164F-FF49-4394-8DE3-C64A1C0B9AF2}"/>
                </a:ext>
              </a:extLst>
            </p:cNvPr>
            <p:cNvSpPr>
              <a:spLocks noChangeShapeType="1"/>
            </p:cNvSpPr>
            <p:nvPr/>
          </p:nvSpPr>
          <p:spPr bwMode="auto">
            <a:xfrm>
              <a:off x="5748338" y="3276600"/>
              <a:ext cx="2862262" cy="0"/>
            </a:xfrm>
            <a:prstGeom prst="line">
              <a:avLst/>
            </a:prstGeom>
            <a:noFill/>
            <a:ln w="9525">
              <a:noFill/>
              <a:round/>
              <a:headEnd/>
              <a:tailEnd/>
            </a:ln>
          </p:spPr>
          <p:txBody>
            <a:bodyPr/>
            <a:lstStyle/>
            <a:p>
              <a:pPr algn="ctr" defTabSz="1219170" fontAlgn="base">
                <a:spcBef>
                  <a:spcPct val="0"/>
                </a:spcBef>
                <a:spcAft>
                  <a:spcPct val="0"/>
                </a:spcAft>
              </a:pPr>
              <a:endParaRPr lang="en-US" sz="2133">
                <a:solidFill>
                  <a:prstClr val="black"/>
                </a:solidFill>
                <a:latin typeface="Calibri" panose="020F0502020204030204" pitchFamily="34" charset="0"/>
                <a:cs typeface="Arial" panose="020B0604020202020204" pitchFamily="34" charset="0"/>
              </a:endParaRPr>
            </a:p>
          </p:txBody>
        </p:sp>
        <p:sp>
          <p:nvSpPr>
            <p:cNvPr id="45" name="Line 29">
              <a:extLst>
                <a:ext uri="{FF2B5EF4-FFF2-40B4-BE49-F238E27FC236}">
                  <a16:creationId xmlns:a16="http://schemas.microsoft.com/office/drawing/2014/main" id="{FA992D00-28A2-42EF-82ED-B394242AA4F9}"/>
                </a:ext>
              </a:extLst>
            </p:cNvPr>
            <p:cNvSpPr>
              <a:spLocks noChangeShapeType="1"/>
            </p:cNvSpPr>
            <p:nvPr/>
          </p:nvSpPr>
          <p:spPr bwMode="auto">
            <a:xfrm>
              <a:off x="5748338" y="3276600"/>
              <a:ext cx="2862262" cy="0"/>
            </a:xfrm>
            <a:prstGeom prst="line">
              <a:avLst/>
            </a:prstGeom>
            <a:noFill/>
            <a:ln w="9525">
              <a:noFill/>
              <a:round/>
              <a:headEnd/>
              <a:tailEnd/>
            </a:ln>
          </p:spPr>
          <p:txBody>
            <a:bodyPr/>
            <a:lstStyle/>
            <a:p>
              <a:pPr algn="ctr" defTabSz="1219170" fontAlgn="base">
                <a:spcBef>
                  <a:spcPct val="0"/>
                </a:spcBef>
                <a:spcAft>
                  <a:spcPct val="0"/>
                </a:spcAft>
              </a:pPr>
              <a:endParaRPr lang="en-US" sz="2133">
                <a:solidFill>
                  <a:prstClr val="black"/>
                </a:solidFill>
                <a:latin typeface="Calibri" panose="020F0502020204030204" pitchFamily="34" charset="0"/>
                <a:cs typeface="Arial" panose="020B0604020202020204" pitchFamily="34" charset="0"/>
              </a:endParaRPr>
            </a:p>
          </p:txBody>
        </p:sp>
      </p:grpSp>
      <p:grpSp>
        <p:nvGrpSpPr>
          <p:cNvPr id="46" name="Group 28">
            <a:extLst>
              <a:ext uri="{FF2B5EF4-FFF2-40B4-BE49-F238E27FC236}">
                <a16:creationId xmlns:a16="http://schemas.microsoft.com/office/drawing/2014/main" id="{3F9DE7FE-00CC-4DA2-91B2-10625AE51768}"/>
              </a:ext>
            </a:extLst>
          </p:cNvPr>
          <p:cNvGrpSpPr>
            <a:grpSpLocks/>
          </p:cNvGrpSpPr>
          <p:nvPr>
            <p:custDataLst>
              <p:tags r:id="rId3"/>
            </p:custDataLst>
          </p:nvPr>
        </p:nvGrpSpPr>
        <p:grpSpPr bwMode="auto">
          <a:xfrm>
            <a:off x="4185226" y="1557760"/>
            <a:ext cx="3927545" cy="2398981"/>
            <a:chOff x="3119438" y="1671638"/>
            <a:chExt cx="3644900" cy="2398981"/>
          </a:xfrm>
        </p:grpSpPr>
        <p:sp>
          <p:nvSpPr>
            <p:cNvPr id="47" name="Line 24">
              <a:extLst>
                <a:ext uri="{FF2B5EF4-FFF2-40B4-BE49-F238E27FC236}">
                  <a16:creationId xmlns:a16="http://schemas.microsoft.com/office/drawing/2014/main" id="{D9F52D68-9FA0-4AE3-AEAF-E4C03CB68C5E}"/>
                </a:ext>
              </a:extLst>
            </p:cNvPr>
            <p:cNvSpPr>
              <a:spLocks noChangeShapeType="1"/>
            </p:cNvSpPr>
            <p:nvPr/>
          </p:nvSpPr>
          <p:spPr bwMode="auto">
            <a:xfrm rot="13454518" flipH="1" flipV="1">
              <a:off x="5397304" y="2294004"/>
              <a:ext cx="216569" cy="1776615"/>
            </a:xfrm>
            <a:prstGeom prst="line">
              <a:avLst/>
            </a:prstGeom>
            <a:noFill/>
            <a:ln w="38100">
              <a:solidFill>
                <a:srgbClr val="002060"/>
              </a:solidFill>
              <a:round/>
              <a:headEnd/>
              <a:tailEnd/>
            </a:ln>
          </p:spPr>
          <p:txBody>
            <a:bodyPr/>
            <a:lstStyle/>
            <a:p>
              <a:pPr algn="ctr" defTabSz="1219170" fontAlgn="base">
                <a:spcBef>
                  <a:spcPct val="0"/>
                </a:spcBef>
                <a:spcAft>
                  <a:spcPct val="0"/>
                </a:spcAft>
              </a:pPr>
              <a:endParaRPr lang="en-US" sz="2133">
                <a:solidFill>
                  <a:prstClr val="black"/>
                </a:solidFill>
                <a:latin typeface="Calibri" panose="020F0502020204030204" pitchFamily="34" charset="0"/>
                <a:cs typeface="Arial" panose="020B0604020202020204" pitchFamily="34" charset="0"/>
              </a:endParaRPr>
            </a:p>
          </p:txBody>
        </p:sp>
        <p:sp>
          <p:nvSpPr>
            <p:cNvPr id="48" name="Line 16">
              <a:extLst>
                <a:ext uri="{FF2B5EF4-FFF2-40B4-BE49-F238E27FC236}">
                  <a16:creationId xmlns:a16="http://schemas.microsoft.com/office/drawing/2014/main" id="{82802735-F3D8-4116-9C31-1E6C7535F597}"/>
                </a:ext>
              </a:extLst>
            </p:cNvPr>
            <p:cNvSpPr>
              <a:spLocks noChangeShapeType="1"/>
            </p:cNvSpPr>
            <p:nvPr/>
          </p:nvSpPr>
          <p:spPr bwMode="auto">
            <a:xfrm flipH="1" flipV="1">
              <a:off x="3810000" y="2209800"/>
              <a:ext cx="1143000" cy="1676400"/>
            </a:xfrm>
            <a:prstGeom prst="line">
              <a:avLst/>
            </a:prstGeom>
            <a:noFill/>
            <a:ln w="38100">
              <a:solidFill>
                <a:srgbClr val="002060"/>
              </a:solidFill>
              <a:round/>
              <a:headEnd/>
              <a:tailEnd/>
            </a:ln>
          </p:spPr>
          <p:txBody>
            <a:bodyPr/>
            <a:lstStyle/>
            <a:p>
              <a:pPr algn="ctr" defTabSz="1219170" fontAlgn="base">
                <a:spcBef>
                  <a:spcPct val="0"/>
                </a:spcBef>
                <a:spcAft>
                  <a:spcPct val="0"/>
                </a:spcAft>
              </a:pPr>
              <a:endParaRPr lang="en-US" sz="2133">
                <a:solidFill>
                  <a:prstClr val="black"/>
                </a:solidFill>
                <a:latin typeface="Calibri" panose="020F0502020204030204" pitchFamily="34" charset="0"/>
                <a:cs typeface="Arial" panose="020B0604020202020204" pitchFamily="34" charset="0"/>
              </a:endParaRPr>
            </a:p>
          </p:txBody>
        </p:sp>
        <p:sp>
          <p:nvSpPr>
            <p:cNvPr id="49" name="Line 15">
              <a:extLst>
                <a:ext uri="{FF2B5EF4-FFF2-40B4-BE49-F238E27FC236}">
                  <a16:creationId xmlns:a16="http://schemas.microsoft.com/office/drawing/2014/main" id="{D3D9B199-40C7-4B04-8124-B0B3FF4D3E1F}"/>
                </a:ext>
              </a:extLst>
            </p:cNvPr>
            <p:cNvSpPr>
              <a:spLocks noChangeShapeType="1"/>
            </p:cNvSpPr>
            <p:nvPr/>
          </p:nvSpPr>
          <p:spPr bwMode="auto">
            <a:xfrm rot="11437590" flipH="1">
              <a:off x="3124984" y="2159047"/>
              <a:ext cx="712858" cy="146327"/>
            </a:xfrm>
            <a:prstGeom prst="line">
              <a:avLst/>
            </a:prstGeom>
            <a:noFill/>
            <a:ln w="38100">
              <a:solidFill>
                <a:srgbClr val="002060"/>
              </a:solidFill>
              <a:round/>
              <a:headEnd type="triangle" w="med" len="med"/>
              <a:tailEnd/>
            </a:ln>
          </p:spPr>
          <p:txBody>
            <a:bodyPr/>
            <a:lstStyle/>
            <a:p>
              <a:pPr algn="ctr" defTabSz="1219170" fontAlgn="base">
                <a:spcBef>
                  <a:spcPct val="0"/>
                </a:spcBef>
                <a:spcAft>
                  <a:spcPct val="0"/>
                </a:spcAft>
              </a:pPr>
              <a:endParaRPr lang="en-US" sz="2133">
                <a:solidFill>
                  <a:prstClr val="black"/>
                </a:solidFill>
                <a:latin typeface="Calibri" panose="020F0502020204030204" pitchFamily="34" charset="0"/>
                <a:cs typeface="Arial" panose="020B0604020202020204" pitchFamily="34" charset="0"/>
              </a:endParaRPr>
            </a:p>
          </p:txBody>
        </p:sp>
        <p:sp>
          <p:nvSpPr>
            <p:cNvPr id="50" name="Text Box 17">
              <a:extLst>
                <a:ext uri="{FF2B5EF4-FFF2-40B4-BE49-F238E27FC236}">
                  <a16:creationId xmlns:a16="http://schemas.microsoft.com/office/drawing/2014/main" id="{683AE4EA-BD1E-4F01-8056-DEEEAC18D569}"/>
                </a:ext>
              </a:extLst>
            </p:cNvPr>
            <p:cNvSpPr txBox="1">
              <a:spLocks noChangeArrowheads="1"/>
            </p:cNvSpPr>
            <p:nvPr/>
          </p:nvSpPr>
          <p:spPr bwMode="auto">
            <a:xfrm>
              <a:off x="3119438" y="1671638"/>
              <a:ext cx="1501775" cy="502766"/>
            </a:xfrm>
            <a:prstGeom prst="rect">
              <a:avLst/>
            </a:prstGeom>
            <a:noFill/>
            <a:ln w="9525">
              <a:noFill/>
              <a:miter lim="800000"/>
              <a:headEnd/>
              <a:tailEnd/>
            </a:ln>
          </p:spPr>
          <p:txBody>
            <a:bodyPr>
              <a:spAutoFit/>
            </a:bodyPr>
            <a:lstStyle/>
            <a:p>
              <a:pPr algn="ctr" defTabSz="1219170" fontAlgn="base">
                <a:spcBef>
                  <a:spcPct val="0"/>
                </a:spcBef>
                <a:spcAft>
                  <a:spcPct val="0"/>
                </a:spcAft>
                <a:defRPr/>
              </a:pPr>
              <a:r>
                <a:rPr lang="en-US" sz="2667" dirty="0">
                  <a:solidFill>
                    <a:srgbClr val="000000"/>
                  </a:solidFill>
                  <a:latin typeface="Calibri"/>
                  <a:cs typeface="Arial" panose="020B0604020202020204" pitchFamily="34" charset="0"/>
                </a:rPr>
                <a:t>1 to </a:t>
              </a:r>
              <a:r>
                <a:rPr lang="en-US" sz="2667" dirty="0">
                  <a:solidFill>
                    <a:srgbClr val="FF0000"/>
                  </a:solidFill>
                  <a:latin typeface="Calibri"/>
                  <a:cs typeface="Arial" panose="020B0604020202020204" pitchFamily="34" charset="0"/>
                </a:rPr>
                <a:t>300</a:t>
              </a:r>
            </a:p>
          </p:txBody>
        </p:sp>
        <p:sp>
          <p:nvSpPr>
            <p:cNvPr id="51" name="Line 23">
              <a:extLst>
                <a:ext uri="{FF2B5EF4-FFF2-40B4-BE49-F238E27FC236}">
                  <a16:creationId xmlns:a16="http://schemas.microsoft.com/office/drawing/2014/main" id="{813BC573-8798-496F-BB71-A323F37C910A}"/>
                </a:ext>
              </a:extLst>
            </p:cNvPr>
            <p:cNvSpPr>
              <a:spLocks noChangeShapeType="1"/>
            </p:cNvSpPr>
            <p:nvPr/>
          </p:nvSpPr>
          <p:spPr bwMode="auto">
            <a:xfrm rot="11437590" flipH="1">
              <a:off x="5970422" y="2373051"/>
              <a:ext cx="787050" cy="170893"/>
            </a:xfrm>
            <a:prstGeom prst="line">
              <a:avLst/>
            </a:prstGeom>
            <a:noFill/>
            <a:ln w="38100">
              <a:solidFill>
                <a:srgbClr val="002060"/>
              </a:solidFill>
              <a:round/>
              <a:headEnd/>
              <a:tailEnd type="triangle" w="med" len="med"/>
            </a:ln>
          </p:spPr>
          <p:txBody>
            <a:bodyPr/>
            <a:lstStyle/>
            <a:p>
              <a:pPr algn="ctr" defTabSz="1219170" fontAlgn="base">
                <a:spcBef>
                  <a:spcPct val="0"/>
                </a:spcBef>
                <a:spcAft>
                  <a:spcPct val="0"/>
                </a:spcAft>
              </a:pPr>
              <a:endParaRPr lang="en-US" sz="2133">
                <a:solidFill>
                  <a:prstClr val="black"/>
                </a:solidFill>
                <a:latin typeface="Calibri" panose="020F0502020204030204" pitchFamily="34" charset="0"/>
                <a:cs typeface="Arial" panose="020B0604020202020204" pitchFamily="34" charset="0"/>
              </a:endParaRPr>
            </a:p>
          </p:txBody>
        </p:sp>
        <p:sp>
          <p:nvSpPr>
            <p:cNvPr id="52" name="Text Box 25">
              <a:extLst>
                <a:ext uri="{FF2B5EF4-FFF2-40B4-BE49-F238E27FC236}">
                  <a16:creationId xmlns:a16="http://schemas.microsoft.com/office/drawing/2014/main" id="{21B267CA-49C2-449E-AD27-ED15DA6CA804}"/>
                </a:ext>
              </a:extLst>
            </p:cNvPr>
            <p:cNvSpPr txBox="1">
              <a:spLocks noChangeArrowheads="1"/>
            </p:cNvSpPr>
            <p:nvPr/>
          </p:nvSpPr>
          <p:spPr bwMode="auto">
            <a:xfrm>
              <a:off x="5456238" y="1674813"/>
              <a:ext cx="1308100" cy="502766"/>
            </a:xfrm>
            <a:prstGeom prst="rect">
              <a:avLst/>
            </a:prstGeom>
            <a:noFill/>
            <a:ln w="9525">
              <a:noFill/>
              <a:miter lim="800000"/>
              <a:headEnd/>
              <a:tailEnd/>
            </a:ln>
          </p:spPr>
          <p:txBody>
            <a:bodyPr>
              <a:spAutoFit/>
            </a:bodyPr>
            <a:lstStyle/>
            <a:p>
              <a:pPr algn="ctr" defTabSz="1219170" fontAlgn="base">
                <a:spcBef>
                  <a:spcPct val="0"/>
                </a:spcBef>
                <a:spcAft>
                  <a:spcPct val="0"/>
                </a:spcAft>
                <a:defRPr/>
              </a:pPr>
              <a:r>
                <a:rPr lang="en-US" sz="2667" dirty="0">
                  <a:solidFill>
                    <a:srgbClr val="000000"/>
                  </a:solidFill>
                  <a:latin typeface="Calibri"/>
                  <a:cs typeface="Arial" panose="020B0604020202020204" pitchFamily="34" charset="0"/>
                </a:rPr>
                <a:t>1 to </a:t>
              </a:r>
              <a:r>
                <a:rPr lang="en-US" sz="2667" dirty="0">
                  <a:solidFill>
                    <a:srgbClr val="FF0000"/>
                  </a:solidFill>
                  <a:latin typeface="Calibri"/>
                  <a:cs typeface="Arial" panose="020B0604020202020204" pitchFamily="34" charset="0"/>
                </a:rPr>
                <a:t>10</a:t>
              </a:r>
            </a:p>
          </p:txBody>
        </p:sp>
        <p:cxnSp>
          <p:nvCxnSpPr>
            <p:cNvPr id="53" name="Straight Arrow Connector 34">
              <a:extLst>
                <a:ext uri="{FF2B5EF4-FFF2-40B4-BE49-F238E27FC236}">
                  <a16:creationId xmlns:a16="http://schemas.microsoft.com/office/drawing/2014/main" id="{7BEE292E-C4B4-4225-958C-8DD119B63014}"/>
                </a:ext>
              </a:extLst>
            </p:cNvPr>
            <p:cNvCxnSpPr>
              <a:cxnSpLocks noChangeShapeType="1"/>
            </p:cNvCxnSpPr>
            <p:nvPr/>
          </p:nvCxnSpPr>
          <p:spPr bwMode="auto">
            <a:xfrm>
              <a:off x="4495801" y="3886200"/>
              <a:ext cx="1206977" cy="0"/>
            </a:xfrm>
            <a:prstGeom prst="straightConnector1">
              <a:avLst/>
            </a:prstGeom>
            <a:noFill/>
            <a:ln w="31750" algn="ctr">
              <a:solidFill>
                <a:srgbClr val="002060"/>
              </a:solidFill>
              <a:round/>
              <a:headEnd type="arrow" w="med" len="med"/>
              <a:tailEnd type="arrow" w="med" len="med"/>
            </a:ln>
          </p:spPr>
        </p:cxnSp>
      </p:grpSp>
      <p:sp>
        <p:nvSpPr>
          <p:cNvPr id="54" name="TextBox 53">
            <a:extLst>
              <a:ext uri="{FF2B5EF4-FFF2-40B4-BE49-F238E27FC236}">
                <a16:creationId xmlns:a16="http://schemas.microsoft.com/office/drawing/2014/main" id="{4351FF2E-5F96-4AA5-A61D-CA96E0289EE0}"/>
              </a:ext>
            </a:extLst>
          </p:cNvPr>
          <p:cNvSpPr txBox="1"/>
          <p:nvPr>
            <p:custDataLst>
              <p:tags r:id="rId4"/>
            </p:custDataLst>
          </p:nvPr>
        </p:nvSpPr>
        <p:spPr>
          <a:xfrm>
            <a:off x="7313255" y="5176847"/>
            <a:ext cx="4416525" cy="1384995"/>
          </a:xfrm>
          <a:prstGeom prst="rect">
            <a:avLst/>
          </a:prstGeom>
          <a:noFill/>
        </p:spPr>
        <p:txBody>
          <a:bodyPr wrap="square" rtlCol="0">
            <a:spAutoFit/>
          </a:bodyPr>
          <a:lstStyle/>
          <a:p>
            <a:pPr algn="ctr" defTabSz="1219170" fontAlgn="base">
              <a:spcBef>
                <a:spcPct val="0"/>
              </a:spcBef>
              <a:spcAft>
                <a:spcPct val="0"/>
              </a:spcAft>
            </a:pPr>
            <a:r>
              <a:rPr lang="en-US" sz="2800" b="1" dirty="0">
                <a:solidFill>
                  <a:srgbClr val="FF0000"/>
                </a:solidFill>
                <a:latin typeface="Calibri" panose="020F0502020204030204" pitchFamily="34" charset="0"/>
                <a:cs typeface="Arial" panose="020B0604020202020204" pitchFamily="34" charset="0"/>
              </a:rPr>
              <a:t>So it could take just 10,000 electrical at-risk behaviors to lead to a fatality?</a:t>
            </a:r>
          </a:p>
        </p:txBody>
      </p:sp>
      <p:pic>
        <p:nvPicPr>
          <p:cNvPr id="55" name="Picture 54">
            <a:extLst>
              <a:ext uri="{FF2B5EF4-FFF2-40B4-BE49-F238E27FC236}">
                <a16:creationId xmlns:a16="http://schemas.microsoft.com/office/drawing/2014/main" id="{65F0E2BE-5C9C-4D2D-B125-80F64D0F6C74}"/>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extLst>
      <p:ext uri="{BB962C8B-B14F-4D97-AF65-F5344CB8AC3E}">
        <p14:creationId xmlns:p14="http://schemas.microsoft.com/office/powerpoint/2010/main" val="4057611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1000" fill="hold"/>
                                        <p:tgtEl>
                                          <p:spTgt spid="7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10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37" fill="hold" nodeType="click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barn(outVertical)">
                                      <p:cBhvr>
                                        <p:cTn id="18" dur="1000"/>
                                        <p:tgtEl>
                                          <p:spTgt spid="37"/>
                                        </p:tgtEl>
                                      </p:cBhvr>
                                    </p:animEffect>
                                  </p:childTnLst>
                                </p:cTn>
                              </p:par>
                            </p:childTnLst>
                          </p:cTn>
                        </p:par>
                        <p:par>
                          <p:cTn id="19" fill="hold">
                            <p:stCondLst>
                              <p:cond delay="1000"/>
                            </p:stCondLst>
                            <p:childTnLst>
                              <p:par>
                                <p:cTn id="20" presetID="16" presetClass="entr" presetSubtype="37" fill="hold" nodeType="afterEffect">
                                  <p:stCondLst>
                                    <p:cond delay="2000"/>
                                  </p:stCondLst>
                                  <p:childTnLst>
                                    <p:set>
                                      <p:cBhvr>
                                        <p:cTn id="21" dur="1" fill="hold">
                                          <p:stCondLst>
                                            <p:cond delay="0"/>
                                          </p:stCondLst>
                                        </p:cTn>
                                        <p:tgtEl>
                                          <p:spTgt spid="46"/>
                                        </p:tgtEl>
                                        <p:attrNameLst>
                                          <p:attrName>style.visibility</p:attrName>
                                        </p:attrNameLst>
                                      </p:cBhvr>
                                      <p:to>
                                        <p:strVal val="visible"/>
                                      </p:to>
                                    </p:set>
                                    <p:animEffect transition="in" filter="barn(outVertical)">
                                      <p:cBhvr>
                                        <p:cTn id="22" dur="1000"/>
                                        <p:tgtEl>
                                          <p:spTgt spid="46"/>
                                        </p:tgtEl>
                                      </p:cBhvr>
                                    </p:animEffect>
                                  </p:childTnLst>
                                </p:cTn>
                              </p:par>
                            </p:childTnLst>
                          </p:cTn>
                        </p:par>
                        <p:par>
                          <p:cTn id="23" fill="hold">
                            <p:stCondLst>
                              <p:cond delay="4000"/>
                            </p:stCondLst>
                            <p:childTnLst>
                              <p:par>
                                <p:cTn id="24" presetID="55" presetClass="entr" presetSubtype="0" fill="hold" grpId="0" nodeType="afterEffect">
                                  <p:stCondLst>
                                    <p:cond delay="1000"/>
                                  </p:stCondLst>
                                  <p:childTnLst>
                                    <p:set>
                                      <p:cBhvr>
                                        <p:cTn id="25" dur="1" fill="hold">
                                          <p:stCondLst>
                                            <p:cond delay="0"/>
                                          </p:stCondLst>
                                        </p:cTn>
                                        <p:tgtEl>
                                          <p:spTgt spid="54"/>
                                        </p:tgtEl>
                                        <p:attrNameLst>
                                          <p:attrName>style.visibility</p:attrName>
                                        </p:attrNameLst>
                                      </p:cBhvr>
                                      <p:to>
                                        <p:strVal val="visible"/>
                                      </p:to>
                                    </p:set>
                                    <p:anim calcmode="lin" valueType="num">
                                      <p:cBhvr>
                                        <p:cTn id="26" dur="1000" fill="hold"/>
                                        <p:tgtEl>
                                          <p:spTgt spid="54"/>
                                        </p:tgtEl>
                                        <p:attrNameLst>
                                          <p:attrName>ppt_w</p:attrName>
                                        </p:attrNameLst>
                                      </p:cBhvr>
                                      <p:tavLst>
                                        <p:tav tm="0">
                                          <p:val>
                                            <p:strVal val="#ppt_w*0.70"/>
                                          </p:val>
                                        </p:tav>
                                        <p:tav tm="100000">
                                          <p:val>
                                            <p:strVal val="#ppt_w"/>
                                          </p:val>
                                        </p:tav>
                                      </p:tavLst>
                                    </p:anim>
                                    <p:anim calcmode="lin" valueType="num">
                                      <p:cBhvr>
                                        <p:cTn id="27" dur="1000" fill="hold"/>
                                        <p:tgtEl>
                                          <p:spTgt spid="54"/>
                                        </p:tgtEl>
                                        <p:attrNameLst>
                                          <p:attrName>ppt_h</p:attrName>
                                        </p:attrNameLst>
                                      </p:cBhvr>
                                      <p:tavLst>
                                        <p:tav tm="0">
                                          <p:val>
                                            <p:strVal val="#ppt_h"/>
                                          </p:val>
                                        </p:tav>
                                        <p:tav tm="100000">
                                          <p:val>
                                            <p:strVal val="#ppt_h"/>
                                          </p:val>
                                        </p:tav>
                                      </p:tavLst>
                                    </p:anim>
                                    <p:animEffect transition="in" filter="fade">
                                      <p:cBhvr>
                                        <p:cTn id="28"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5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85676" y="1708464"/>
            <a:ext cx="3425920" cy="4235136"/>
            <a:chOff x="3214257" y="1276350"/>
            <a:chExt cx="2569440" cy="3176352"/>
          </a:xfrm>
        </p:grpSpPr>
        <p:sp>
          <p:nvSpPr>
            <p:cNvPr id="11" name="Text Placeholder 19"/>
            <p:cNvSpPr txBox="1">
              <a:spLocks/>
            </p:cNvSpPr>
            <p:nvPr/>
          </p:nvSpPr>
          <p:spPr>
            <a:xfrm>
              <a:off x="3368488" y="3005475"/>
              <a:ext cx="2205099" cy="299889"/>
            </a:xfrm>
            <a:prstGeom prst="rect">
              <a:avLst/>
            </a:prstGeom>
          </p:spPr>
          <p:txBody>
            <a:bodyPr/>
            <a:lstStyle>
              <a:lvl1pPr marL="342900" indent="-342900" algn="l" rtl="0" eaLnBrk="0" fontAlgn="base" hangingPunct="0">
                <a:spcBef>
                  <a:spcPct val="20000"/>
                </a:spcBef>
                <a:spcAft>
                  <a:spcPct val="0"/>
                </a:spcAft>
                <a:buFont typeface="Arial" charset="0"/>
                <a:buChar char="•"/>
                <a:defRPr sz="20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vl2pPr marL="742950" indent="-285750" algn="l" rtl="0" eaLnBrk="0" fontAlgn="base" hangingPunct="0">
                <a:spcBef>
                  <a:spcPct val="20000"/>
                </a:spcBef>
                <a:spcAft>
                  <a:spcPct val="0"/>
                </a:spcAft>
                <a:buFont typeface="Arial" charset="0"/>
                <a:buChar char="–"/>
                <a:defRPr kern="1200">
                  <a:solidFill>
                    <a:schemeClr val="bg1"/>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rtl="0" eaLnBrk="0" fontAlgn="base" hangingPunct="0">
                <a:spcBef>
                  <a:spcPct val="20000"/>
                </a:spcBef>
                <a:spcAft>
                  <a:spcPct val="0"/>
                </a:spcAft>
                <a:buFont typeface="Arial" charset="0"/>
                <a:buChar char="•"/>
                <a:defRPr sz="16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spcBef>
                  <a:spcPts val="0"/>
                </a:spcBef>
                <a:buNone/>
                <a:defRPr/>
              </a:pPr>
              <a:r>
                <a:rPr lang="en-US" sz="2133" b="1" dirty="0">
                  <a:solidFill>
                    <a:schemeClr val="tx1"/>
                  </a:solidFill>
                </a:rPr>
                <a:t>Ports</a:t>
              </a:r>
            </a:p>
          </p:txBody>
        </p:sp>
        <p:sp>
          <p:nvSpPr>
            <p:cNvPr id="12" name="Text Placeholder 20"/>
            <p:cNvSpPr txBox="1">
              <a:spLocks/>
            </p:cNvSpPr>
            <p:nvPr/>
          </p:nvSpPr>
          <p:spPr>
            <a:xfrm>
              <a:off x="3214257" y="3336578"/>
              <a:ext cx="2569439" cy="1116124"/>
            </a:xfrm>
            <a:prstGeom prst="rect">
              <a:avLst/>
            </a:prstGeom>
          </p:spPr>
          <p:txBody>
            <a:bodyPr/>
            <a:lstStyle>
              <a:lvl1pPr marL="342900" indent="-342900" algn="l" rtl="0" eaLnBrk="0" fontAlgn="base" hangingPunct="0">
                <a:spcBef>
                  <a:spcPct val="20000"/>
                </a:spcBef>
                <a:spcAft>
                  <a:spcPct val="0"/>
                </a:spcAft>
                <a:buFont typeface="Arial" charset="0"/>
                <a:buChar char="•"/>
                <a:defRPr sz="20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vl2pPr marL="742950" indent="-285750" algn="l" rtl="0" eaLnBrk="0" fontAlgn="base" hangingPunct="0">
                <a:spcBef>
                  <a:spcPct val="20000"/>
                </a:spcBef>
                <a:spcAft>
                  <a:spcPct val="0"/>
                </a:spcAft>
                <a:buFont typeface="Arial" charset="0"/>
                <a:buChar char="–"/>
                <a:defRPr kern="1200">
                  <a:solidFill>
                    <a:schemeClr val="bg1"/>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rtl="0" eaLnBrk="0" fontAlgn="base" hangingPunct="0">
                <a:spcBef>
                  <a:spcPct val="20000"/>
                </a:spcBef>
                <a:spcAft>
                  <a:spcPct val="0"/>
                </a:spcAft>
                <a:buFont typeface="Arial" charset="0"/>
                <a:buChar char="•"/>
                <a:defRPr sz="16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spcBef>
                  <a:spcPts val="0"/>
                </a:spcBef>
                <a:buNone/>
                <a:defRPr/>
              </a:pPr>
              <a:r>
                <a:rPr lang="en-US" sz="2133" dirty="0">
                  <a:solidFill>
                    <a:schemeClr val="tx1"/>
                  </a:solidFill>
                </a:rPr>
                <a:t>Ultrasound</a:t>
              </a:r>
            </a:p>
            <a:p>
              <a:pPr marL="0" indent="0" algn="ctr" defTabSz="1219170">
                <a:spcBef>
                  <a:spcPts val="0"/>
                </a:spcBef>
                <a:buNone/>
                <a:defRPr/>
              </a:pPr>
              <a:r>
                <a:rPr lang="en-US" sz="2133" dirty="0">
                  <a:solidFill>
                    <a:schemeClr val="tx1"/>
                  </a:solidFill>
                </a:rPr>
                <a:t>External Voltage Indicators</a:t>
              </a:r>
            </a:p>
            <a:p>
              <a:pPr marL="0" indent="0" algn="ctr" defTabSz="1219170">
                <a:spcBef>
                  <a:spcPts val="0"/>
                </a:spcBef>
                <a:buNone/>
                <a:defRPr/>
              </a:pPr>
              <a:r>
                <a:rPr lang="en-GB" sz="2133" dirty="0">
                  <a:solidFill>
                    <a:schemeClr val="tx1"/>
                  </a:solidFill>
                </a:rPr>
                <a:t>MCA Tap Off’s</a:t>
              </a:r>
            </a:p>
            <a:p>
              <a:pPr marL="0" indent="0" algn="ctr" defTabSz="1219170">
                <a:spcBef>
                  <a:spcPts val="0"/>
                </a:spcBef>
                <a:buNone/>
                <a:defRPr/>
              </a:pPr>
              <a:r>
                <a:rPr lang="en-GB" sz="2133" dirty="0">
                  <a:solidFill>
                    <a:schemeClr val="tx1"/>
                  </a:solidFill>
                </a:rPr>
                <a:t>Power Quality</a:t>
              </a:r>
            </a:p>
            <a:p>
              <a:pPr marL="0" indent="0" algn="ctr" defTabSz="1219170">
                <a:spcBef>
                  <a:spcPts val="0"/>
                </a:spcBef>
                <a:buNone/>
                <a:defRPr/>
              </a:pPr>
              <a:r>
                <a:rPr lang="en-GB" sz="2133" dirty="0">
                  <a:solidFill>
                    <a:schemeClr val="tx1"/>
                  </a:solidFill>
                </a:rPr>
                <a:t>Data ports</a:t>
              </a:r>
              <a:endParaRPr lang="en-US" sz="2133" dirty="0">
                <a:solidFill>
                  <a:schemeClr val="tx1"/>
                </a:solidFill>
              </a:endParaRPr>
            </a:p>
          </p:txBody>
        </p:sp>
        <p:pic>
          <p:nvPicPr>
            <p:cNvPr id="13" name="Picture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214257" y="1276350"/>
              <a:ext cx="2569440" cy="1601793"/>
            </a:xfrm>
            <a:prstGeom prst="rect">
              <a:avLst/>
            </a:prstGeom>
          </p:spPr>
        </p:pic>
      </p:grpSp>
      <p:grpSp>
        <p:nvGrpSpPr>
          <p:cNvPr id="3" name="Group 2"/>
          <p:cNvGrpSpPr/>
          <p:nvPr/>
        </p:nvGrpSpPr>
        <p:grpSpPr>
          <a:xfrm>
            <a:off x="8043870" y="1730853"/>
            <a:ext cx="3421821" cy="4153083"/>
            <a:chOff x="6032902" y="1293142"/>
            <a:chExt cx="2566366" cy="3114812"/>
          </a:xfrm>
        </p:grpSpPr>
        <p:sp>
          <p:nvSpPr>
            <p:cNvPr id="15" name="Text Placeholder 21"/>
            <p:cNvSpPr txBox="1">
              <a:spLocks/>
            </p:cNvSpPr>
            <p:nvPr/>
          </p:nvSpPr>
          <p:spPr>
            <a:xfrm>
              <a:off x="6128865" y="3007128"/>
              <a:ext cx="2329335" cy="299889"/>
            </a:xfrm>
            <a:prstGeom prst="rect">
              <a:avLst/>
            </a:prstGeom>
          </p:spPr>
          <p:txBody>
            <a:bodyPr/>
            <a:lstStyle>
              <a:lvl1pPr marL="342900" indent="-342900" algn="l" rtl="0" eaLnBrk="0" fontAlgn="base" hangingPunct="0">
                <a:spcBef>
                  <a:spcPct val="20000"/>
                </a:spcBef>
                <a:spcAft>
                  <a:spcPct val="0"/>
                </a:spcAft>
                <a:buFont typeface="Arial" charset="0"/>
                <a:buChar char="•"/>
                <a:defRPr sz="20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vl2pPr marL="742950" indent="-285750" algn="l" rtl="0" eaLnBrk="0" fontAlgn="base" hangingPunct="0">
                <a:spcBef>
                  <a:spcPct val="20000"/>
                </a:spcBef>
                <a:spcAft>
                  <a:spcPct val="0"/>
                </a:spcAft>
                <a:buFont typeface="Arial" charset="0"/>
                <a:buChar char="–"/>
                <a:defRPr kern="1200">
                  <a:solidFill>
                    <a:schemeClr val="bg1"/>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rtl="0" eaLnBrk="0" fontAlgn="base" hangingPunct="0">
                <a:spcBef>
                  <a:spcPct val="20000"/>
                </a:spcBef>
                <a:spcAft>
                  <a:spcPct val="0"/>
                </a:spcAft>
                <a:buFont typeface="Arial" charset="0"/>
                <a:buChar char="•"/>
                <a:defRPr sz="16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spcBef>
                  <a:spcPts val="0"/>
                </a:spcBef>
                <a:buNone/>
                <a:defRPr/>
              </a:pPr>
              <a:r>
                <a:rPr lang="en-US" sz="2133" b="1" dirty="0">
                  <a:solidFill>
                    <a:schemeClr val="tx1"/>
                  </a:solidFill>
                </a:rPr>
                <a:t>Online Monitoring</a:t>
              </a:r>
            </a:p>
          </p:txBody>
        </p:sp>
        <p:sp>
          <p:nvSpPr>
            <p:cNvPr id="16" name="Text Placeholder 22"/>
            <p:cNvSpPr txBox="1">
              <a:spLocks/>
            </p:cNvSpPr>
            <p:nvPr/>
          </p:nvSpPr>
          <p:spPr>
            <a:xfrm>
              <a:off x="6032902" y="3291830"/>
              <a:ext cx="2566366" cy="1116124"/>
            </a:xfrm>
            <a:prstGeom prst="rect">
              <a:avLst/>
            </a:prstGeom>
          </p:spPr>
          <p:txBody>
            <a:bodyPr/>
            <a:lstStyle>
              <a:lvl1pPr marL="342900" indent="-342900" algn="l" rtl="0" eaLnBrk="0" fontAlgn="base" hangingPunct="0">
                <a:spcBef>
                  <a:spcPct val="20000"/>
                </a:spcBef>
                <a:spcAft>
                  <a:spcPct val="0"/>
                </a:spcAft>
                <a:buFont typeface="Arial" charset="0"/>
                <a:buChar char="•"/>
                <a:defRPr sz="20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vl2pPr marL="742950" indent="-285750" algn="l" rtl="0" eaLnBrk="0" fontAlgn="base" hangingPunct="0">
                <a:spcBef>
                  <a:spcPct val="20000"/>
                </a:spcBef>
                <a:spcAft>
                  <a:spcPct val="0"/>
                </a:spcAft>
                <a:buFont typeface="Arial" charset="0"/>
                <a:buChar char="–"/>
                <a:defRPr kern="1200">
                  <a:solidFill>
                    <a:schemeClr val="bg1"/>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rtl="0" eaLnBrk="0" fontAlgn="base" hangingPunct="0">
                <a:spcBef>
                  <a:spcPct val="20000"/>
                </a:spcBef>
                <a:spcAft>
                  <a:spcPct val="0"/>
                </a:spcAft>
                <a:buFont typeface="Arial" charset="0"/>
                <a:buChar char="•"/>
                <a:defRPr sz="16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spcBef>
                  <a:spcPts val="0"/>
                </a:spcBef>
                <a:buNone/>
                <a:defRPr/>
              </a:pPr>
              <a:r>
                <a:rPr lang="en-US" sz="2133" dirty="0">
                  <a:solidFill>
                    <a:schemeClr val="tx1"/>
                  </a:solidFill>
                </a:rPr>
                <a:t>Temperature Monitoring</a:t>
              </a:r>
            </a:p>
            <a:p>
              <a:pPr marL="0" indent="0" algn="ctr" defTabSz="1219170">
                <a:spcBef>
                  <a:spcPts val="0"/>
                </a:spcBef>
                <a:buNone/>
                <a:defRPr/>
              </a:pPr>
              <a:r>
                <a:rPr lang="en-US" sz="2133" dirty="0">
                  <a:solidFill>
                    <a:schemeClr val="tx1"/>
                  </a:solidFill>
                </a:rPr>
                <a:t>Asset Tags &amp; Monitoring</a:t>
              </a:r>
            </a:p>
            <a:p>
              <a:pPr marL="0" indent="0" algn="ctr" defTabSz="1219170">
                <a:spcBef>
                  <a:spcPts val="0"/>
                </a:spcBef>
                <a:buNone/>
                <a:defRPr/>
              </a:pPr>
              <a:r>
                <a:rPr lang="en-US" sz="2133" dirty="0">
                  <a:solidFill>
                    <a:schemeClr val="tx1"/>
                  </a:solidFill>
                </a:rPr>
                <a:t>Vibration Analysis</a:t>
              </a:r>
            </a:p>
            <a:p>
              <a:pPr marL="0" indent="0" algn="ctr" defTabSz="1219170">
                <a:spcBef>
                  <a:spcPts val="0"/>
                </a:spcBef>
                <a:buNone/>
                <a:defRPr/>
              </a:pPr>
              <a:r>
                <a:rPr lang="en-US" sz="2133" dirty="0">
                  <a:solidFill>
                    <a:schemeClr val="tx1"/>
                  </a:solidFill>
                </a:rPr>
                <a:t>Partial Discharge</a:t>
              </a:r>
            </a:p>
            <a:p>
              <a:pPr marL="0" indent="0" algn="ctr" defTabSz="1219170">
                <a:spcBef>
                  <a:spcPts val="0"/>
                </a:spcBef>
                <a:buNone/>
                <a:defRPr/>
              </a:pPr>
              <a:r>
                <a:rPr lang="en-US" sz="2133" dirty="0">
                  <a:solidFill>
                    <a:schemeClr val="tx1"/>
                  </a:solidFill>
                </a:rPr>
                <a:t>Power Quality</a:t>
              </a:r>
            </a:p>
          </p:txBody>
        </p:sp>
        <p:pic>
          <p:nvPicPr>
            <p:cNvPr id="17" name="Picture 1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20131" y="1293142"/>
              <a:ext cx="2322657" cy="1591748"/>
            </a:xfrm>
            <a:prstGeom prst="rect">
              <a:avLst/>
            </a:prstGeom>
          </p:spPr>
        </p:pic>
      </p:grpSp>
      <p:sp>
        <p:nvSpPr>
          <p:cNvPr id="18" name="Title 16"/>
          <p:cNvSpPr txBox="1">
            <a:spLocks/>
          </p:cNvSpPr>
          <p:nvPr/>
        </p:nvSpPr>
        <p:spPr>
          <a:xfrm>
            <a:off x="84241" y="682012"/>
            <a:ext cx="12115800" cy="1200151"/>
          </a:xfrm>
          <a:prstGeom prst="rect">
            <a:avLst/>
          </a:prstGeom>
        </p:spPr>
        <p:txBody>
          <a:bodyPr/>
          <a:lstStyle>
            <a:lvl1pPr algn="l" rtl="0" eaLnBrk="0" fontAlgn="base" hangingPunct="0">
              <a:spcBef>
                <a:spcPct val="0"/>
              </a:spcBef>
              <a:spcAft>
                <a:spcPct val="0"/>
              </a:spcAft>
              <a:defRPr sz="28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vl2pPr algn="l" rtl="0" eaLnBrk="0" fontAlgn="base" hangingPunct="0">
              <a:spcBef>
                <a:spcPct val="0"/>
              </a:spcBef>
              <a:spcAft>
                <a:spcPct val="0"/>
              </a:spcAft>
              <a:defRPr sz="2800">
                <a:solidFill>
                  <a:schemeClr val="bg1"/>
                </a:solidFill>
                <a:latin typeface="Segoe UI" pitchFamily="34" charset="0"/>
                <a:ea typeface="Open Sans Light" pitchFamily="34" charset="0"/>
                <a:cs typeface="Segoe UI" pitchFamily="34" charset="0"/>
              </a:defRPr>
            </a:lvl2pPr>
            <a:lvl3pPr algn="l" rtl="0" eaLnBrk="0" fontAlgn="base" hangingPunct="0">
              <a:spcBef>
                <a:spcPct val="0"/>
              </a:spcBef>
              <a:spcAft>
                <a:spcPct val="0"/>
              </a:spcAft>
              <a:defRPr sz="2800">
                <a:solidFill>
                  <a:schemeClr val="bg1"/>
                </a:solidFill>
                <a:latin typeface="Segoe UI" pitchFamily="34" charset="0"/>
                <a:ea typeface="Open Sans Light" pitchFamily="34" charset="0"/>
                <a:cs typeface="Segoe UI" pitchFamily="34" charset="0"/>
              </a:defRPr>
            </a:lvl3pPr>
            <a:lvl4pPr algn="l" rtl="0" eaLnBrk="0" fontAlgn="base" hangingPunct="0">
              <a:spcBef>
                <a:spcPct val="0"/>
              </a:spcBef>
              <a:spcAft>
                <a:spcPct val="0"/>
              </a:spcAft>
              <a:defRPr sz="2800">
                <a:solidFill>
                  <a:schemeClr val="bg1"/>
                </a:solidFill>
                <a:latin typeface="Segoe UI" pitchFamily="34" charset="0"/>
                <a:ea typeface="Open Sans Light" pitchFamily="34" charset="0"/>
                <a:cs typeface="Segoe UI" pitchFamily="34" charset="0"/>
              </a:defRPr>
            </a:lvl4pPr>
            <a:lvl5pPr algn="l" rtl="0" eaLnBrk="0" fontAlgn="base" hangingPunct="0">
              <a:spcBef>
                <a:spcPct val="0"/>
              </a:spcBef>
              <a:spcAft>
                <a:spcPct val="0"/>
              </a:spcAft>
              <a:defRPr sz="2800">
                <a:solidFill>
                  <a:schemeClr val="bg1"/>
                </a:solidFill>
                <a:latin typeface="Segoe UI" pitchFamily="34" charset="0"/>
                <a:ea typeface="Open Sans Light" pitchFamily="34" charset="0"/>
                <a:cs typeface="Segoe UI" pitchFamily="34" charset="0"/>
              </a:defRPr>
            </a:lvl5pPr>
            <a:lvl6pPr marL="457200" algn="l" rtl="0" fontAlgn="base">
              <a:spcBef>
                <a:spcPct val="0"/>
              </a:spcBef>
              <a:spcAft>
                <a:spcPct val="0"/>
              </a:spcAft>
              <a:defRPr sz="2800">
                <a:solidFill>
                  <a:schemeClr val="bg1"/>
                </a:solidFill>
                <a:latin typeface="Open Sans Light" pitchFamily="34" charset="0"/>
                <a:ea typeface="Open Sans Light" pitchFamily="34" charset="0"/>
                <a:cs typeface="Open Sans Light" pitchFamily="34" charset="0"/>
              </a:defRPr>
            </a:lvl6pPr>
            <a:lvl7pPr marL="914400" algn="l" rtl="0" fontAlgn="base">
              <a:spcBef>
                <a:spcPct val="0"/>
              </a:spcBef>
              <a:spcAft>
                <a:spcPct val="0"/>
              </a:spcAft>
              <a:defRPr sz="2800">
                <a:solidFill>
                  <a:schemeClr val="bg1"/>
                </a:solidFill>
                <a:latin typeface="Open Sans Light" pitchFamily="34" charset="0"/>
                <a:ea typeface="Open Sans Light" pitchFamily="34" charset="0"/>
                <a:cs typeface="Open Sans Light" pitchFamily="34" charset="0"/>
              </a:defRPr>
            </a:lvl7pPr>
            <a:lvl8pPr marL="1371600" algn="l" rtl="0" fontAlgn="base">
              <a:spcBef>
                <a:spcPct val="0"/>
              </a:spcBef>
              <a:spcAft>
                <a:spcPct val="0"/>
              </a:spcAft>
              <a:defRPr sz="2800">
                <a:solidFill>
                  <a:schemeClr val="bg1"/>
                </a:solidFill>
                <a:latin typeface="Open Sans Light" pitchFamily="34" charset="0"/>
                <a:ea typeface="Open Sans Light" pitchFamily="34" charset="0"/>
                <a:cs typeface="Open Sans Light" pitchFamily="34" charset="0"/>
              </a:defRPr>
            </a:lvl8pPr>
            <a:lvl9pPr marL="1828800" algn="l" rtl="0" fontAlgn="base">
              <a:spcBef>
                <a:spcPct val="0"/>
              </a:spcBef>
              <a:spcAft>
                <a:spcPct val="0"/>
              </a:spcAft>
              <a:defRPr sz="2800">
                <a:solidFill>
                  <a:schemeClr val="bg1"/>
                </a:solidFill>
                <a:latin typeface="Open Sans Light" pitchFamily="34" charset="0"/>
                <a:ea typeface="Open Sans Light" pitchFamily="34" charset="0"/>
                <a:cs typeface="Open Sans Light" pitchFamily="34" charset="0"/>
              </a:defRPr>
            </a:lvl9pPr>
          </a:lstStyle>
          <a:p>
            <a:pPr algn="ctr" defTabSz="1219170">
              <a:defRPr/>
            </a:pPr>
            <a:r>
              <a:rPr lang="en-US" sz="4267" b="1" dirty="0">
                <a:solidFill>
                  <a:schemeClr val="tx1"/>
                </a:solidFill>
              </a:rPr>
              <a:t>Electrical Maintenance Safety Devices</a:t>
            </a:r>
          </a:p>
        </p:txBody>
      </p:sp>
      <p:grpSp>
        <p:nvGrpSpPr>
          <p:cNvPr id="4" name="Group 3"/>
          <p:cNvGrpSpPr/>
          <p:nvPr/>
        </p:nvGrpSpPr>
        <p:grpSpPr>
          <a:xfrm>
            <a:off x="711199" y="1708465"/>
            <a:ext cx="3143251" cy="4193692"/>
            <a:chOff x="533399" y="1276350"/>
            <a:chExt cx="2357438" cy="3145269"/>
          </a:xfrm>
        </p:grpSpPr>
        <p:sp>
          <p:nvSpPr>
            <p:cNvPr id="8" name="Text Placeholder 17"/>
            <p:cNvSpPr txBox="1">
              <a:spLocks/>
            </p:cNvSpPr>
            <p:nvPr/>
          </p:nvSpPr>
          <p:spPr>
            <a:xfrm>
              <a:off x="533400" y="3005605"/>
              <a:ext cx="2357437" cy="299889"/>
            </a:xfrm>
            <a:prstGeom prst="rect">
              <a:avLst/>
            </a:prstGeom>
          </p:spPr>
          <p:txBody>
            <a:bodyPr/>
            <a:lstStyle>
              <a:lvl1pPr marL="342900" indent="-342900" algn="l" rtl="0" eaLnBrk="0" fontAlgn="base" hangingPunct="0">
                <a:spcBef>
                  <a:spcPct val="20000"/>
                </a:spcBef>
                <a:spcAft>
                  <a:spcPct val="0"/>
                </a:spcAft>
                <a:buFont typeface="Arial" charset="0"/>
                <a:buChar char="•"/>
                <a:defRPr sz="20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vl2pPr marL="742950" indent="-285750" algn="l" rtl="0" eaLnBrk="0" fontAlgn="base" hangingPunct="0">
                <a:spcBef>
                  <a:spcPct val="20000"/>
                </a:spcBef>
                <a:spcAft>
                  <a:spcPct val="0"/>
                </a:spcAft>
                <a:buFont typeface="Arial" charset="0"/>
                <a:buChar char="–"/>
                <a:defRPr kern="1200">
                  <a:solidFill>
                    <a:schemeClr val="bg1"/>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rtl="0" eaLnBrk="0" fontAlgn="base" hangingPunct="0">
                <a:spcBef>
                  <a:spcPct val="20000"/>
                </a:spcBef>
                <a:spcAft>
                  <a:spcPct val="0"/>
                </a:spcAft>
                <a:buFont typeface="Arial" charset="0"/>
                <a:buChar char="•"/>
                <a:defRPr sz="16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spcBef>
                  <a:spcPts val="0"/>
                </a:spcBef>
                <a:buNone/>
                <a:defRPr/>
              </a:pPr>
              <a:r>
                <a:rPr lang="en-US" sz="2133" b="1" dirty="0">
                  <a:solidFill>
                    <a:schemeClr val="tx1"/>
                  </a:solidFill>
                </a:rPr>
                <a:t>Inspection Windows</a:t>
              </a:r>
            </a:p>
          </p:txBody>
        </p:sp>
        <p:sp>
          <p:nvSpPr>
            <p:cNvPr id="10" name="Text Placeholder 18"/>
            <p:cNvSpPr txBox="1">
              <a:spLocks/>
            </p:cNvSpPr>
            <p:nvPr/>
          </p:nvSpPr>
          <p:spPr>
            <a:xfrm>
              <a:off x="533399" y="3305495"/>
              <a:ext cx="2357437" cy="1116124"/>
            </a:xfrm>
            <a:prstGeom prst="rect">
              <a:avLst/>
            </a:prstGeom>
          </p:spPr>
          <p:txBody>
            <a:bodyPr/>
            <a:lstStyle>
              <a:lvl1pPr marL="342900" indent="-342900" algn="l" rtl="0" eaLnBrk="0" fontAlgn="base" hangingPunct="0">
                <a:spcBef>
                  <a:spcPct val="20000"/>
                </a:spcBef>
                <a:spcAft>
                  <a:spcPct val="0"/>
                </a:spcAft>
                <a:buFont typeface="Arial" charset="0"/>
                <a:buChar char="•"/>
                <a:defRPr sz="20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vl2pPr marL="742950" indent="-285750" algn="l" rtl="0" eaLnBrk="0" fontAlgn="base" hangingPunct="0">
                <a:spcBef>
                  <a:spcPct val="20000"/>
                </a:spcBef>
                <a:spcAft>
                  <a:spcPct val="0"/>
                </a:spcAft>
                <a:buFont typeface="Arial" charset="0"/>
                <a:buChar char="–"/>
                <a:defRPr kern="1200">
                  <a:solidFill>
                    <a:schemeClr val="bg1"/>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rtl="0" eaLnBrk="0" fontAlgn="base" hangingPunct="0">
                <a:spcBef>
                  <a:spcPct val="20000"/>
                </a:spcBef>
                <a:spcAft>
                  <a:spcPct val="0"/>
                </a:spcAft>
                <a:buFont typeface="Arial" charset="0"/>
                <a:buChar char="•"/>
                <a:defRPr sz="16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rtl="0" eaLnBrk="0" fontAlgn="base" hangingPunct="0">
                <a:spcBef>
                  <a:spcPct val="20000"/>
                </a:spcBef>
                <a:spcAft>
                  <a:spcPct val="0"/>
                </a:spcAft>
                <a:buFont typeface="Arial" charset="0"/>
                <a:buChar char="»"/>
                <a:defRPr sz="1400" kern="1200">
                  <a:solidFill>
                    <a:schemeClr val="bg1"/>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spcBef>
                  <a:spcPts val="0"/>
                </a:spcBef>
                <a:buNone/>
                <a:defRPr/>
              </a:pPr>
              <a:r>
                <a:rPr lang="en-US" sz="2133" dirty="0">
                  <a:solidFill>
                    <a:schemeClr val="tx1"/>
                  </a:solidFill>
                </a:rPr>
                <a:t>Round / Rectangular  Inspection Windows</a:t>
              </a:r>
            </a:p>
            <a:p>
              <a:pPr marL="0" indent="0" algn="ctr" defTabSz="1219170">
                <a:spcBef>
                  <a:spcPts val="0"/>
                </a:spcBef>
                <a:buNone/>
                <a:defRPr/>
              </a:pPr>
              <a:r>
                <a:rPr lang="en-US" sz="2133" dirty="0">
                  <a:solidFill>
                    <a:schemeClr val="tx1"/>
                  </a:solidFill>
                </a:rPr>
                <a:t>Visual / IR / UV spectrums</a:t>
              </a:r>
            </a:p>
            <a:p>
              <a:pPr marL="0" indent="0" algn="ctr" defTabSz="1219170">
                <a:spcBef>
                  <a:spcPts val="0"/>
                </a:spcBef>
                <a:buNone/>
                <a:defRPr/>
              </a:pPr>
              <a:r>
                <a:rPr lang="en-US" sz="2133" dirty="0">
                  <a:solidFill>
                    <a:schemeClr val="tx1"/>
                  </a:solidFill>
                </a:rPr>
                <a:t>Custom designed Inspection Windows</a:t>
              </a:r>
            </a:p>
          </p:txBody>
        </p:sp>
        <p:pic>
          <p:nvPicPr>
            <p:cNvPr id="205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33400" y="1276350"/>
              <a:ext cx="2357437" cy="1646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9" name="Picture 18">
            <a:extLst>
              <a:ext uri="{FF2B5EF4-FFF2-40B4-BE49-F238E27FC236}">
                <a16:creationId xmlns:a16="http://schemas.microsoft.com/office/drawing/2014/main" id="{0026F410-D04B-4FB0-9BD7-1074355F2C0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extLst>
      <p:ext uri="{BB962C8B-B14F-4D97-AF65-F5344CB8AC3E}">
        <p14:creationId xmlns:p14="http://schemas.microsoft.com/office/powerpoint/2010/main" val="3925735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AA33F9E-CB06-4600-BFE3-9DF7653C717E}"/>
              </a:ext>
            </a:extLst>
          </p:cNvPr>
          <p:cNvSpPr/>
          <p:nvPr>
            <p:custDataLst>
              <p:tags r:id="rId1"/>
            </p:custDataLst>
          </p:nvPr>
        </p:nvSpPr>
        <p:spPr>
          <a:xfrm>
            <a:off x="228600" y="804714"/>
            <a:ext cx="8001000" cy="5386090"/>
          </a:xfrm>
          <a:prstGeom prst="rect">
            <a:avLst/>
          </a:prstGeom>
        </p:spPr>
        <p:txBody>
          <a:bodyPr wrap="square">
            <a:spAutoFit/>
          </a:bodyPr>
          <a:lstStyle/>
          <a:p>
            <a:pPr marL="457200" indent="-457200">
              <a:buFont typeface="Arial" panose="020B0604020202020204" pitchFamily="34" charset="0"/>
              <a:buChar char="•"/>
              <a:defRPr/>
            </a:pPr>
            <a:r>
              <a:rPr lang="en-US" sz="2800" b="1" dirty="0"/>
              <a:t>United Airlines 1960’s - 70’s  data by Maintenance Steering Groups</a:t>
            </a:r>
          </a:p>
          <a:p>
            <a:pPr marL="914400" lvl="1" indent="-457200">
              <a:buFont typeface="Wingdings" panose="05000000000000000000" pitchFamily="2" charset="2"/>
              <a:buChar char="Ø"/>
              <a:defRPr/>
            </a:pPr>
            <a:r>
              <a:rPr lang="en-US" sz="2400" i="1" dirty="0"/>
              <a:t>Commercial Jet Aircraft (707, 737 &amp; DC-8 - pre-jumbo jet)</a:t>
            </a:r>
          </a:p>
          <a:p>
            <a:pPr lvl="1">
              <a:defRPr/>
            </a:pPr>
            <a:endParaRPr lang="en-US" sz="1600" dirty="0"/>
          </a:p>
          <a:p>
            <a:pPr marL="457200" indent="-457200">
              <a:buFont typeface="Arial" panose="020B0604020202020204" pitchFamily="34" charset="0"/>
              <a:buChar char="•"/>
              <a:defRPr/>
            </a:pPr>
            <a:r>
              <a:rPr lang="en-US" sz="2800" b="1" dirty="0" err="1"/>
              <a:t>Broberg</a:t>
            </a:r>
            <a:r>
              <a:rPr lang="en-US" sz="2800" b="1" dirty="0"/>
              <a:t> Study - April 1973  </a:t>
            </a:r>
          </a:p>
          <a:p>
            <a:pPr marL="914400" lvl="1" indent="-457200">
              <a:buFont typeface="Wingdings" panose="05000000000000000000" pitchFamily="2" charset="2"/>
              <a:buChar char="Ø"/>
              <a:defRPr/>
            </a:pPr>
            <a:r>
              <a:rPr lang="en-US" sz="2400" i="1" dirty="0"/>
              <a:t>Commercial Aircraft – Europe – pre jumbo jet</a:t>
            </a:r>
          </a:p>
          <a:p>
            <a:pPr lvl="1">
              <a:defRPr/>
            </a:pPr>
            <a:endParaRPr lang="en-US" sz="1600" dirty="0"/>
          </a:p>
          <a:p>
            <a:pPr marL="457200" indent="-457200">
              <a:buFont typeface="Arial" panose="020B0604020202020204" pitchFamily="34" charset="0"/>
              <a:buChar char="•"/>
              <a:defRPr/>
            </a:pPr>
            <a:r>
              <a:rPr lang="en-US" sz="2800" b="1" dirty="0"/>
              <a:t>Maintenance System (Development) Program (MSP) Study - 1980’s data reported in  1993</a:t>
            </a:r>
          </a:p>
          <a:p>
            <a:pPr marL="914400" lvl="1" indent="-457200">
              <a:buFont typeface="Wingdings" panose="05000000000000000000" pitchFamily="2" charset="2"/>
              <a:buChar char="Ø"/>
              <a:defRPr/>
            </a:pPr>
            <a:r>
              <a:rPr lang="en-US" sz="2400" i="1" dirty="0"/>
              <a:t>U.S. Navy Surface Warships</a:t>
            </a:r>
          </a:p>
          <a:p>
            <a:pPr lvl="1">
              <a:defRPr/>
            </a:pPr>
            <a:endParaRPr lang="en-US" dirty="0"/>
          </a:p>
          <a:p>
            <a:pPr marL="457200" indent="-457200">
              <a:buFont typeface="Arial" panose="020B0604020202020204" pitchFamily="34" charset="0"/>
              <a:buChar char="•"/>
              <a:defRPr/>
            </a:pPr>
            <a:r>
              <a:rPr lang="en-US" sz="2800" b="1" dirty="0"/>
              <a:t>SUBMEPP Study – 1990’s data reported in 2001</a:t>
            </a:r>
          </a:p>
          <a:p>
            <a:pPr marL="914400" lvl="1" indent="-457200">
              <a:buFont typeface="Wingdings" panose="05000000000000000000" pitchFamily="2" charset="2"/>
              <a:buChar char="Ø"/>
              <a:defRPr/>
            </a:pPr>
            <a:r>
              <a:rPr lang="en-US" sz="2400" i="1" dirty="0"/>
              <a:t>U.S. Navy Los Angeles Class Attack Submarines</a:t>
            </a:r>
          </a:p>
        </p:txBody>
      </p:sp>
      <p:sp>
        <p:nvSpPr>
          <p:cNvPr id="8" name="Rectangle 4">
            <a:extLst>
              <a:ext uri="{FF2B5EF4-FFF2-40B4-BE49-F238E27FC236}">
                <a16:creationId xmlns:a16="http://schemas.microsoft.com/office/drawing/2014/main" id="{DB4C494D-D765-4441-A1F5-1591D1E8FE76}"/>
              </a:ext>
            </a:extLst>
          </p:cNvPr>
          <p:cNvSpPr txBox="1">
            <a:spLocks noChangeArrowheads="1"/>
          </p:cNvSpPr>
          <p:nvPr>
            <p:custDataLst>
              <p:tags r:id="rId2"/>
            </p:custDataLst>
          </p:nvPr>
        </p:nvSpPr>
        <p:spPr>
          <a:xfrm>
            <a:off x="76818" y="81635"/>
            <a:ext cx="9634741" cy="8748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Bef>
                <a:spcPts val="0"/>
              </a:spcBef>
              <a:defRPr/>
            </a:pPr>
            <a:r>
              <a:rPr lang="en-US" sz="3600" b="1" dirty="0">
                <a:latin typeface="Calibri" panose="020F0502020204030204"/>
                <a:ea typeface="+mn-ea"/>
                <a:cs typeface="+mn-cs"/>
              </a:rPr>
              <a:t>Reliability Centered Maintenance Studies</a:t>
            </a:r>
          </a:p>
        </p:txBody>
      </p:sp>
      <p:pic>
        <p:nvPicPr>
          <p:cNvPr id="5" name="Picture 4">
            <a:extLst>
              <a:ext uri="{FF2B5EF4-FFF2-40B4-BE49-F238E27FC236}">
                <a16:creationId xmlns:a16="http://schemas.microsoft.com/office/drawing/2014/main" id="{62D33A2F-EBCF-4ADC-8DB3-D989309A6088}"/>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8686801" y="0"/>
            <a:ext cx="3581400" cy="6858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50503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EC00E30-CA6F-4E49-B11B-77B92103C1BF}"/>
              </a:ext>
            </a:extLst>
          </p:cNvPr>
          <p:cNvGrpSpPr/>
          <p:nvPr/>
        </p:nvGrpSpPr>
        <p:grpSpPr>
          <a:xfrm>
            <a:off x="7239000" y="1981200"/>
            <a:ext cx="5533730" cy="4876800"/>
            <a:chOff x="1905000" y="610124"/>
            <a:chExt cx="8407758" cy="6182892"/>
          </a:xfrm>
        </p:grpSpPr>
        <p:pic>
          <p:nvPicPr>
            <p:cNvPr id="5" name="Picture 4">
              <a:extLst>
                <a:ext uri="{FF2B5EF4-FFF2-40B4-BE49-F238E27FC236}">
                  <a16:creationId xmlns:a16="http://schemas.microsoft.com/office/drawing/2014/main" id="{F24061D0-89D1-4F24-A057-D469CB3A070F}"/>
                </a:ext>
              </a:extLst>
            </p:cNvPr>
            <p:cNvPicPr>
              <a:picLocks noChangeAspect="1"/>
            </p:cNvPicPr>
            <p:nvPr/>
          </p:nvPicPr>
          <p:blipFill>
            <a:blip r:embed="rId3"/>
            <a:stretch>
              <a:fillRect/>
            </a:stretch>
          </p:blipFill>
          <p:spPr>
            <a:xfrm>
              <a:off x="2514598" y="2214668"/>
              <a:ext cx="7274806" cy="4578348"/>
            </a:xfrm>
            <a:prstGeom prst="rect">
              <a:avLst/>
            </a:prstGeom>
          </p:spPr>
        </p:pic>
        <p:grpSp>
          <p:nvGrpSpPr>
            <p:cNvPr id="6" name="Group 5">
              <a:extLst>
                <a:ext uri="{FF2B5EF4-FFF2-40B4-BE49-F238E27FC236}">
                  <a16:creationId xmlns:a16="http://schemas.microsoft.com/office/drawing/2014/main" id="{AA876B3C-C8FC-4925-A437-C581818259E9}"/>
                </a:ext>
              </a:extLst>
            </p:cNvPr>
            <p:cNvGrpSpPr/>
            <p:nvPr/>
          </p:nvGrpSpPr>
          <p:grpSpPr>
            <a:xfrm>
              <a:off x="1905000" y="610124"/>
              <a:ext cx="8407758" cy="1295400"/>
              <a:chOff x="609599" y="89235"/>
              <a:chExt cx="8407758" cy="1295400"/>
            </a:xfrm>
          </p:grpSpPr>
          <p:pic>
            <p:nvPicPr>
              <p:cNvPr id="4" name="Picture 3">
                <a:extLst>
                  <a:ext uri="{FF2B5EF4-FFF2-40B4-BE49-F238E27FC236}">
                    <a16:creationId xmlns:a16="http://schemas.microsoft.com/office/drawing/2014/main" id="{678ACA40-4436-4BAC-9E36-F77F7F71A0F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09599" y="89235"/>
                <a:ext cx="4916565" cy="1295400"/>
              </a:xfrm>
              <a:prstGeom prst="rect">
                <a:avLst/>
              </a:prstGeom>
            </p:spPr>
          </p:pic>
          <p:pic>
            <p:nvPicPr>
              <p:cNvPr id="10" name="Picture 9">
                <a:extLst>
                  <a:ext uri="{FF2B5EF4-FFF2-40B4-BE49-F238E27FC236}">
                    <a16:creationId xmlns:a16="http://schemas.microsoft.com/office/drawing/2014/main" id="{976D1118-D5AA-4E7D-8794-DC05FF8F193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369157" y="165435"/>
                <a:ext cx="4648200" cy="1143000"/>
              </a:xfrm>
              <a:prstGeom prst="rect">
                <a:avLst/>
              </a:prstGeom>
            </p:spPr>
          </p:pic>
        </p:grpSp>
      </p:grpSp>
      <p:sp>
        <p:nvSpPr>
          <p:cNvPr id="12" name="Title 36">
            <a:extLst>
              <a:ext uri="{FF2B5EF4-FFF2-40B4-BE49-F238E27FC236}">
                <a16:creationId xmlns:a16="http://schemas.microsoft.com/office/drawing/2014/main" id="{E9610718-2603-47FD-ADA1-B0EDF2792F54}"/>
              </a:ext>
            </a:extLst>
          </p:cNvPr>
          <p:cNvSpPr txBox="1">
            <a:spLocks/>
          </p:cNvSpPr>
          <p:nvPr/>
        </p:nvSpPr>
        <p:spPr>
          <a:xfrm>
            <a:off x="304800" y="-239948"/>
            <a:ext cx="6454620" cy="1359885"/>
          </a:xfrm>
          <a:prstGeom prst="rect">
            <a:avLst/>
          </a:prstGeom>
        </p:spPr>
        <p:txBody>
          <a:bodyPr anchor="ctr">
            <a:normAutofit/>
          </a:bodyPr>
          <a:lstStyle>
            <a:lvl1pPr algn="l" defTabSz="914400" rtl="0" eaLnBrk="1" latinLnBrk="0" hangingPunct="1">
              <a:lnSpc>
                <a:spcPct val="90000"/>
              </a:lnSpc>
              <a:spcBef>
                <a:spcPct val="0"/>
              </a:spcBef>
              <a:buNone/>
              <a:defRPr sz="3500" b="1" kern="1200">
                <a:solidFill>
                  <a:schemeClr val="tx1"/>
                </a:solidFill>
                <a:latin typeface="+mj-lt"/>
                <a:ea typeface="+mj-ea"/>
                <a:cs typeface="+mj-cs"/>
              </a:defRPr>
            </a:lvl1pPr>
          </a:lstStyle>
          <a:p>
            <a:r>
              <a:rPr lang="en-US" sz="3600" dirty="0">
                <a:latin typeface="Calibri" panose="020F0502020204030204" pitchFamily="34" charset="0"/>
                <a:cs typeface="Calibri" panose="020F0502020204030204" pitchFamily="34" charset="0"/>
              </a:rPr>
              <a:t>Mistake Proofing Reliability</a:t>
            </a:r>
          </a:p>
        </p:txBody>
      </p:sp>
      <p:sp>
        <p:nvSpPr>
          <p:cNvPr id="14" name="Rectangle 13">
            <a:extLst>
              <a:ext uri="{FF2B5EF4-FFF2-40B4-BE49-F238E27FC236}">
                <a16:creationId xmlns:a16="http://schemas.microsoft.com/office/drawing/2014/main" id="{655F043B-BE89-4613-9F21-ED865C81B8F8}"/>
              </a:ext>
            </a:extLst>
          </p:cNvPr>
          <p:cNvSpPr/>
          <p:nvPr/>
        </p:nvSpPr>
        <p:spPr>
          <a:xfrm>
            <a:off x="76200" y="838200"/>
            <a:ext cx="7467600" cy="5216813"/>
          </a:xfrm>
          <a:prstGeom prst="rect">
            <a:avLst/>
          </a:prstGeom>
        </p:spPr>
        <p:txBody>
          <a:bodyPr wrap="square">
            <a:spAutoFit/>
          </a:bodyPr>
          <a:lstStyle/>
          <a:p>
            <a:pPr marL="457200" indent="-457200">
              <a:spcAft>
                <a:spcPts val="600"/>
              </a:spcAft>
              <a:buFont typeface="Arial" panose="020B0604020202020204" pitchFamily="34" charset="0"/>
              <a:buChar char="•"/>
            </a:pPr>
            <a:r>
              <a:rPr lang="en-US" sz="2800" dirty="0"/>
              <a:t>Design and Implementation of Actions to prevent Defects in Our Everyday activities and processes</a:t>
            </a:r>
          </a:p>
          <a:p>
            <a:pPr marL="457200" indent="-457200">
              <a:spcAft>
                <a:spcPts val="600"/>
              </a:spcAft>
              <a:buFont typeface="Arial" panose="020B0604020202020204" pitchFamily="34" charset="0"/>
              <a:buChar char="•"/>
            </a:pPr>
            <a:r>
              <a:rPr lang="en-US" sz="2800" dirty="0"/>
              <a:t>Errors should not be considered inevitable.  Any type of error can be reduced considerably, if not eliminated altogether</a:t>
            </a:r>
          </a:p>
          <a:p>
            <a:pPr marL="457200" indent="-457200">
              <a:spcAft>
                <a:spcPts val="600"/>
              </a:spcAft>
              <a:buFont typeface="Arial" panose="020B0604020202020204" pitchFamily="34" charset="0"/>
              <a:buChar char="•"/>
            </a:pPr>
            <a:r>
              <a:rPr lang="en-US" sz="2800" dirty="0"/>
              <a:t>Creates Safer Work Environment</a:t>
            </a:r>
          </a:p>
          <a:p>
            <a:pPr marL="457200" indent="-457200">
              <a:spcAft>
                <a:spcPts val="600"/>
              </a:spcAft>
              <a:buFont typeface="Arial" panose="020B0604020202020204" pitchFamily="34" charset="0"/>
              <a:buChar char="•"/>
            </a:pPr>
            <a:r>
              <a:rPr lang="en-US" sz="2800" dirty="0"/>
              <a:t>Assures Consistency of Quality Results</a:t>
            </a:r>
          </a:p>
          <a:p>
            <a:pPr marL="457200" indent="-457200">
              <a:spcAft>
                <a:spcPts val="600"/>
              </a:spcAft>
              <a:buFont typeface="Arial" panose="020B0604020202020204" pitchFamily="34" charset="0"/>
              <a:buChar char="•"/>
            </a:pPr>
            <a:r>
              <a:rPr lang="en-US" sz="2800" dirty="0"/>
              <a:t>Makes Problems More Visible</a:t>
            </a:r>
          </a:p>
          <a:p>
            <a:pPr marL="457200" indent="-457200">
              <a:spcAft>
                <a:spcPts val="600"/>
              </a:spcAft>
              <a:buFont typeface="Arial" panose="020B0604020202020204" pitchFamily="34" charset="0"/>
              <a:buChar char="•"/>
            </a:pPr>
            <a:r>
              <a:rPr lang="en-US" sz="2800" dirty="0"/>
              <a:t>Lowers Cost of Design (DFM) and Cost to Manufacture</a:t>
            </a:r>
          </a:p>
        </p:txBody>
      </p:sp>
      <p:pic>
        <p:nvPicPr>
          <p:cNvPr id="9" name="Picture 8">
            <a:extLst>
              <a:ext uri="{FF2B5EF4-FFF2-40B4-BE49-F238E27FC236}">
                <a16:creationId xmlns:a16="http://schemas.microsoft.com/office/drawing/2014/main" id="{0838F153-48A4-4E91-B1D5-BE2C938EDD1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extLst>
      <p:ext uri="{BB962C8B-B14F-4D97-AF65-F5344CB8AC3E}">
        <p14:creationId xmlns:p14="http://schemas.microsoft.com/office/powerpoint/2010/main" val="1406468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11" descr="A picture containing person, indoor&#10;&#10;Description generated with very high confidence">
            <a:extLst>
              <a:ext uri="{FF2B5EF4-FFF2-40B4-BE49-F238E27FC236}">
                <a16:creationId xmlns:a16="http://schemas.microsoft.com/office/drawing/2014/main" id="{A18FF42C-5142-42F8-AFBE-AFA6D9BE2FA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9190"/>
            <a:ext cx="7288140" cy="6867190"/>
          </a:xfrm>
          <a:prstGeom prst="rect">
            <a:avLst/>
          </a:prstGeom>
        </p:spPr>
      </p:pic>
      <p:pic>
        <p:nvPicPr>
          <p:cNvPr id="12" name="Picture 11" descr="A hand holding an object in his hand&#10;&#10;Description automatically generated">
            <a:extLst>
              <a:ext uri="{FF2B5EF4-FFF2-40B4-BE49-F238E27FC236}">
                <a16:creationId xmlns:a16="http://schemas.microsoft.com/office/drawing/2014/main" id="{89478466-93F8-4685-92CD-77EBEA5BAE9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4" b="-4"/>
          <a:stretch/>
        </p:blipFill>
        <p:spPr>
          <a:xfrm>
            <a:off x="7543803" y="1"/>
            <a:ext cx="4648198" cy="2176272"/>
          </a:xfrm>
          <a:prstGeom prst="rect">
            <a:avLst/>
          </a:prstGeom>
        </p:spPr>
      </p:pic>
      <p:pic>
        <p:nvPicPr>
          <p:cNvPr id="8" name="Picture 7">
            <a:extLst>
              <a:ext uri="{FF2B5EF4-FFF2-40B4-BE49-F238E27FC236}">
                <a16:creationId xmlns:a16="http://schemas.microsoft.com/office/drawing/2014/main" id="{7EA95BE7-3ABB-4FD5-85D8-D127C4B4DF7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3"/>
          <a:stretch/>
        </p:blipFill>
        <p:spPr>
          <a:xfrm>
            <a:off x="7543800" y="2346665"/>
            <a:ext cx="4648199" cy="2176272"/>
          </a:xfrm>
          <a:prstGeom prst="rect">
            <a:avLst/>
          </a:prstGeom>
        </p:spPr>
      </p:pic>
      <p:pic>
        <p:nvPicPr>
          <p:cNvPr id="10" name="Picture 9" descr="A picture containing indoor, sewing machine, desk, table&#10;&#10;Description automatically generated">
            <a:extLst>
              <a:ext uri="{FF2B5EF4-FFF2-40B4-BE49-F238E27FC236}">
                <a16:creationId xmlns:a16="http://schemas.microsoft.com/office/drawing/2014/main" id="{C7157AD4-662F-4D71-87BF-10E36816FB1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3"/>
          <a:stretch/>
        </p:blipFill>
        <p:spPr>
          <a:xfrm>
            <a:off x="7543800" y="4681728"/>
            <a:ext cx="4648199" cy="2176272"/>
          </a:xfrm>
          <a:prstGeom prst="rect">
            <a:avLst/>
          </a:prstGeom>
        </p:spPr>
      </p:pic>
    </p:spTree>
    <p:extLst>
      <p:ext uri="{BB962C8B-B14F-4D97-AF65-F5344CB8AC3E}">
        <p14:creationId xmlns:p14="http://schemas.microsoft.com/office/powerpoint/2010/main" val="4933138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piece of paper&#10;&#10;Description generated with very high confidence">
            <a:extLst>
              <a:ext uri="{FF2B5EF4-FFF2-40B4-BE49-F238E27FC236}">
                <a16:creationId xmlns:a16="http://schemas.microsoft.com/office/drawing/2014/main" id="{E1580392-CA91-4F0A-81CB-9326618FB27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86658" y="0"/>
            <a:ext cx="12513077" cy="6857999"/>
          </a:xfrm>
          <a:prstGeom prst="rect">
            <a:avLst/>
          </a:prstGeom>
        </p:spPr>
      </p:pic>
      <p:sp>
        <p:nvSpPr>
          <p:cNvPr id="2" name="Oval 1">
            <a:extLst>
              <a:ext uri="{FF2B5EF4-FFF2-40B4-BE49-F238E27FC236}">
                <a16:creationId xmlns:a16="http://schemas.microsoft.com/office/drawing/2014/main" id="{724C6910-1EAC-452B-9161-87338C7DB79F}"/>
              </a:ext>
            </a:extLst>
          </p:cNvPr>
          <p:cNvSpPr/>
          <p:nvPr/>
        </p:nvSpPr>
        <p:spPr>
          <a:xfrm rot="20771289">
            <a:off x="6094327" y="2972130"/>
            <a:ext cx="1905000" cy="623626"/>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A8DFB705-340D-49D4-BA2F-DEB5B51A1871}"/>
              </a:ext>
            </a:extLst>
          </p:cNvPr>
          <p:cNvSpPr/>
          <p:nvPr/>
        </p:nvSpPr>
        <p:spPr>
          <a:xfrm rot="20771289">
            <a:off x="6516108" y="3598572"/>
            <a:ext cx="2443787" cy="623626"/>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1EC67070-9FE1-446E-9FB5-9BD5165B4AAA}"/>
              </a:ext>
            </a:extLst>
          </p:cNvPr>
          <p:cNvSpPr/>
          <p:nvPr/>
        </p:nvSpPr>
        <p:spPr>
          <a:xfrm rot="20771289">
            <a:off x="6592308" y="4321291"/>
            <a:ext cx="2443787" cy="623626"/>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descr="Checkmark">
            <a:extLst>
              <a:ext uri="{FF2B5EF4-FFF2-40B4-BE49-F238E27FC236}">
                <a16:creationId xmlns:a16="http://schemas.microsoft.com/office/drawing/2014/main" id="{45F6393A-FF36-4DDB-9051-C8F19FBAB286}"/>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20482331">
            <a:off x="8732687" y="2826742"/>
            <a:ext cx="914400" cy="914400"/>
          </a:xfrm>
          <a:prstGeom prst="rect">
            <a:avLst/>
          </a:prstGeom>
        </p:spPr>
      </p:pic>
      <p:pic>
        <p:nvPicPr>
          <p:cNvPr id="10" name="Graphic 9" descr="Close">
            <a:extLst>
              <a:ext uri="{FF2B5EF4-FFF2-40B4-BE49-F238E27FC236}">
                <a16:creationId xmlns:a16="http://schemas.microsoft.com/office/drawing/2014/main" id="{9679428E-5F84-480C-8114-A40967B6293A}"/>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rot="20672627">
            <a:off x="7686814" y="2378200"/>
            <a:ext cx="1152640" cy="1152640"/>
          </a:xfrm>
          <a:prstGeom prst="rect">
            <a:avLst/>
          </a:prstGeom>
        </p:spPr>
      </p:pic>
      <p:pic>
        <p:nvPicPr>
          <p:cNvPr id="11" name="Graphic 10" descr="Checkmark">
            <a:extLst>
              <a:ext uri="{FF2B5EF4-FFF2-40B4-BE49-F238E27FC236}">
                <a16:creationId xmlns:a16="http://schemas.microsoft.com/office/drawing/2014/main" id="{072C3530-F3E7-4968-8C69-5B2225FC2D37}"/>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20482331">
            <a:off x="8894918" y="3586318"/>
            <a:ext cx="914400" cy="914400"/>
          </a:xfrm>
          <a:prstGeom prst="rect">
            <a:avLst/>
          </a:prstGeom>
        </p:spPr>
      </p:pic>
    </p:spTree>
    <p:extLst>
      <p:ext uri="{BB962C8B-B14F-4D97-AF65-F5344CB8AC3E}">
        <p14:creationId xmlns:p14="http://schemas.microsoft.com/office/powerpoint/2010/main" val="2001389864"/>
      </p:ext>
    </p:extLst>
  </p:cSld>
  <p:clrMapOvr>
    <a:masterClrMapping/>
  </p:clrMapOvr>
  <mc:AlternateContent xmlns:mc="http://schemas.openxmlformats.org/markup-compatibility/2006" xmlns:p14="http://schemas.microsoft.com/office/powerpoint/2010/main">
    <mc:Choice Requires="p14">
      <p:transition spd="slow" p14:dur="2000" advTm="54605"/>
    </mc:Choice>
    <mc:Fallback xmlns="">
      <p:transition spd="slow" advTm="5460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ABD1F88-1463-4D20-BD54-F9032A889F87}"/>
              </a:ext>
            </a:extLst>
          </p:cNvPr>
          <p:cNvSpPr/>
          <p:nvPr/>
        </p:nvSpPr>
        <p:spPr>
          <a:xfrm>
            <a:off x="0" y="0"/>
            <a:ext cx="12192000" cy="6858000"/>
          </a:xfrm>
          <a:prstGeom prst="rect">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a:extLst>
              <a:ext uri="{FF2B5EF4-FFF2-40B4-BE49-F238E27FC236}">
                <a16:creationId xmlns:a16="http://schemas.microsoft.com/office/drawing/2014/main" id="{F0301956-7231-4D42-B5EF-EF7FC63452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5417" y="932285"/>
            <a:ext cx="8664873" cy="5566215"/>
          </a:xfrm>
          <a:prstGeom prst="rect">
            <a:avLst/>
          </a:prstGeom>
        </p:spPr>
      </p:pic>
      <p:sp>
        <p:nvSpPr>
          <p:cNvPr id="7" name="TextBox 2">
            <a:extLst>
              <a:ext uri="{FF2B5EF4-FFF2-40B4-BE49-F238E27FC236}">
                <a16:creationId xmlns:a16="http://schemas.microsoft.com/office/drawing/2014/main" id="{00000000-0008-0000-0500-000003000000}"/>
              </a:ext>
            </a:extLst>
          </p:cNvPr>
          <p:cNvSpPr txBox="1"/>
          <p:nvPr/>
        </p:nvSpPr>
        <p:spPr>
          <a:xfrm rot="16200000">
            <a:off x="-1556501" y="3524322"/>
            <a:ext cx="5566216" cy="382139"/>
          </a:xfrm>
          <a:prstGeom prst="rect">
            <a:avLst/>
          </a:prstGeom>
          <a:noFill/>
          <a:ln w="9525" cmpd="sng">
            <a:solidFill>
              <a:schemeClr val="bg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CA" sz="1600" b="1">
                <a:latin typeface="Arial" pitchFamily="34" charset="0"/>
                <a:cs typeface="Arial" pitchFamily="34" charset="0"/>
              </a:rPr>
              <a:t>Severity</a:t>
            </a:r>
          </a:p>
        </p:txBody>
      </p:sp>
      <p:sp>
        <p:nvSpPr>
          <p:cNvPr id="8" name="TextBox 3">
            <a:extLst>
              <a:ext uri="{FF2B5EF4-FFF2-40B4-BE49-F238E27FC236}">
                <a16:creationId xmlns:a16="http://schemas.microsoft.com/office/drawing/2014/main" id="{00000000-0008-0000-0500-000004000000}"/>
              </a:ext>
            </a:extLst>
          </p:cNvPr>
          <p:cNvSpPr txBox="1"/>
          <p:nvPr/>
        </p:nvSpPr>
        <p:spPr>
          <a:xfrm>
            <a:off x="1425417" y="6498498"/>
            <a:ext cx="8657135" cy="320431"/>
          </a:xfrm>
          <a:prstGeom prst="rect">
            <a:avLst/>
          </a:prstGeom>
          <a:noFill/>
          <a:ln w="9525" cmpd="sng">
            <a:solidFill>
              <a:schemeClr val="bg1"/>
            </a:solidFill>
          </a:ln>
        </p:spPr>
        <p:style>
          <a:lnRef idx="0">
            <a:scrgbClr r="0" g="0" b="0"/>
          </a:lnRef>
          <a:fillRef idx="0">
            <a:scrgbClr r="0" g="0" b="0"/>
          </a:fillRef>
          <a:effectRef idx="0">
            <a:scrgbClr r="0" g="0" b="0"/>
          </a:effectRef>
          <a:fontRef idx="minor">
            <a:schemeClr val="dk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CA" sz="1600" b="1">
                <a:latin typeface="Arial" pitchFamily="34" charset="0"/>
                <a:cs typeface="Arial" pitchFamily="34" charset="0"/>
              </a:rPr>
              <a:t>Likelihood</a:t>
            </a:r>
          </a:p>
        </p:txBody>
      </p:sp>
      <p:sp>
        <p:nvSpPr>
          <p:cNvPr id="14" name="Isosceles Triangle 13">
            <a:extLst>
              <a:ext uri="{FF2B5EF4-FFF2-40B4-BE49-F238E27FC236}">
                <a16:creationId xmlns:a16="http://schemas.microsoft.com/office/drawing/2014/main" id="{8F7023D2-5CA9-4EC8-9217-7E2A22B642F1}"/>
              </a:ext>
            </a:extLst>
          </p:cNvPr>
          <p:cNvSpPr/>
          <p:nvPr/>
        </p:nvSpPr>
        <p:spPr>
          <a:xfrm>
            <a:off x="6889262" y="2146109"/>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C27AD4F7-FA0A-4E9D-B4F6-064F973244B1}"/>
              </a:ext>
            </a:extLst>
          </p:cNvPr>
          <p:cNvSpPr/>
          <p:nvPr/>
        </p:nvSpPr>
        <p:spPr>
          <a:xfrm>
            <a:off x="3231662" y="3202360"/>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89543191-3627-4BC5-90B6-3FB7720A7AC6}"/>
              </a:ext>
            </a:extLst>
          </p:cNvPr>
          <p:cNvSpPr/>
          <p:nvPr/>
        </p:nvSpPr>
        <p:spPr>
          <a:xfrm>
            <a:off x="4437185" y="2770167"/>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ADAC81F0-F045-4B14-8F3C-C41789F53345}"/>
              </a:ext>
            </a:extLst>
          </p:cNvPr>
          <p:cNvSpPr/>
          <p:nvPr/>
        </p:nvSpPr>
        <p:spPr>
          <a:xfrm>
            <a:off x="4037973" y="4200775"/>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993F5DC9-78F4-40A7-BC00-081B24549564}"/>
              </a:ext>
            </a:extLst>
          </p:cNvPr>
          <p:cNvSpPr/>
          <p:nvPr/>
        </p:nvSpPr>
        <p:spPr>
          <a:xfrm>
            <a:off x="5300785" y="2977667"/>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9" name="Isosceles Triangle 18">
            <a:extLst>
              <a:ext uri="{FF2B5EF4-FFF2-40B4-BE49-F238E27FC236}">
                <a16:creationId xmlns:a16="http://schemas.microsoft.com/office/drawing/2014/main" id="{9D1A4E90-177B-4BFA-A997-687D50A6A07B}"/>
              </a:ext>
            </a:extLst>
          </p:cNvPr>
          <p:cNvSpPr/>
          <p:nvPr/>
        </p:nvSpPr>
        <p:spPr>
          <a:xfrm>
            <a:off x="6119448" y="3958497"/>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Isosceles Triangle 19">
            <a:extLst>
              <a:ext uri="{FF2B5EF4-FFF2-40B4-BE49-F238E27FC236}">
                <a16:creationId xmlns:a16="http://schemas.microsoft.com/office/drawing/2014/main" id="{A31F32BE-C3E1-405E-A559-FC0E6E97A2C0}"/>
              </a:ext>
            </a:extLst>
          </p:cNvPr>
          <p:cNvSpPr/>
          <p:nvPr/>
        </p:nvSpPr>
        <p:spPr>
          <a:xfrm>
            <a:off x="5097993" y="4218360"/>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1" name="Isosceles Triangle 20">
            <a:extLst>
              <a:ext uri="{FF2B5EF4-FFF2-40B4-BE49-F238E27FC236}">
                <a16:creationId xmlns:a16="http://schemas.microsoft.com/office/drawing/2014/main" id="{31E2B12D-D871-43AF-AA78-F5C91D0E9266}"/>
              </a:ext>
            </a:extLst>
          </p:cNvPr>
          <p:cNvSpPr/>
          <p:nvPr/>
        </p:nvSpPr>
        <p:spPr>
          <a:xfrm>
            <a:off x="9257325" y="2024969"/>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72201C62-6073-436A-B172-A96377199F54}"/>
              </a:ext>
            </a:extLst>
          </p:cNvPr>
          <p:cNvSpPr/>
          <p:nvPr/>
        </p:nvSpPr>
        <p:spPr>
          <a:xfrm>
            <a:off x="7553569" y="2085539"/>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C1F5BE6D-998E-4457-AFEC-EA90F63D2380}"/>
              </a:ext>
            </a:extLst>
          </p:cNvPr>
          <p:cNvSpPr/>
          <p:nvPr/>
        </p:nvSpPr>
        <p:spPr>
          <a:xfrm>
            <a:off x="8507046" y="3388755"/>
            <a:ext cx="144585" cy="121139"/>
          </a:xfrm>
          <a:prstGeom prst="triangle">
            <a:avLst/>
          </a:prstGeom>
          <a:solidFill>
            <a:srgbClr val="00206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A346E185-34C5-44F0-99A6-F27C0DC3F598}"/>
              </a:ext>
            </a:extLst>
          </p:cNvPr>
          <p:cNvSpPr txBox="1"/>
          <p:nvPr/>
        </p:nvSpPr>
        <p:spPr>
          <a:xfrm>
            <a:off x="76200" y="149025"/>
            <a:ext cx="12039600" cy="584775"/>
          </a:xfrm>
          <a:prstGeom prst="rect">
            <a:avLst/>
          </a:prstGeom>
          <a:noFill/>
        </p:spPr>
        <p:txBody>
          <a:bodyPr wrap="square" rtlCol="0">
            <a:spAutoFit/>
          </a:bodyPr>
          <a:lstStyle/>
          <a:p>
            <a:pPr algn="ctr"/>
            <a:r>
              <a:rPr lang="en-US" sz="3200" b="1" dirty="0">
                <a:latin typeface="Segoe UI" panose="020B0502040204020203" pitchFamily="34" charset="0"/>
                <a:cs typeface="Segoe UI" panose="020B0502040204020203" pitchFamily="34" charset="0"/>
              </a:rPr>
              <a:t>Risk Priority Number After EMSD Program Implementation</a:t>
            </a:r>
          </a:p>
        </p:txBody>
      </p:sp>
    </p:spTree>
    <p:extLst>
      <p:ext uri="{BB962C8B-B14F-4D97-AF65-F5344CB8AC3E}">
        <p14:creationId xmlns:p14="http://schemas.microsoft.com/office/powerpoint/2010/main" val="3688002396"/>
      </p:ext>
    </p:extLst>
  </p:cSld>
  <p:clrMapOvr>
    <a:masterClrMapping/>
  </p:clrMapOvr>
  <mc:AlternateContent xmlns:mc="http://schemas.openxmlformats.org/markup-compatibility/2006" xmlns:p14="http://schemas.microsoft.com/office/powerpoint/2010/main">
    <mc:Choice Requires="p14">
      <p:transition spd="slow" p14:dur="2000" advTm="17196"/>
    </mc:Choice>
    <mc:Fallback xmlns="">
      <p:transition spd="slow" advTm="171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3.54167E-6 -4.44444E-6 L -0.04596 0.26598 " pathEditMode="relative" rAng="0" ptsTypes="AA">
                                      <p:cBhvr>
                                        <p:cTn id="6" dur="3000" fill="hold"/>
                                        <p:tgtEl>
                                          <p:spTgt spid="15"/>
                                        </p:tgtEl>
                                        <p:attrNameLst>
                                          <p:attrName>ppt_x</p:attrName>
                                          <p:attrName>ppt_y</p:attrName>
                                        </p:attrNameLst>
                                      </p:cBhvr>
                                      <p:rCtr x="-2305" y="13287"/>
                                    </p:animMotion>
                                  </p:childTnLst>
                                </p:cTn>
                              </p:par>
                              <p:par>
                                <p:cTn id="7" presetID="42" presetClass="path" presetSubtype="0" accel="50000" decel="50000" fill="hold" grpId="0" nodeType="withEffect">
                                  <p:stCondLst>
                                    <p:cond delay="0"/>
                                  </p:stCondLst>
                                  <p:childTnLst>
                                    <p:animMotion origin="layout" path="M 6.25E-7 3.7037E-6 L -0.05586 0.12037 " pathEditMode="relative" rAng="0" ptsTypes="AA">
                                      <p:cBhvr>
                                        <p:cTn id="8" dur="3000" fill="hold"/>
                                        <p:tgtEl>
                                          <p:spTgt spid="17"/>
                                        </p:tgtEl>
                                        <p:attrNameLst>
                                          <p:attrName>ppt_x</p:attrName>
                                          <p:attrName>ppt_y</p:attrName>
                                        </p:attrNameLst>
                                      </p:cBhvr>
                                      <p:rCtr x="-2799" y="6019"/>
                                    </p:animMotion>
                                  </p:childTnLst>
                                </p:cTn>
                              </p:par>
                              <p:par>
                                <p:cTn id="9" presetID="42" presetClass="path" presetSubtype="0" accel="50000" decel="50000" fill="hold" grpId="0" nodeType="withEffect">
                                  <p:stCondLst>
                                    <p:cond delay="0"/>
                                  </p:stCondLst>
                                  <p:childTnLst>
                                    <p:animMotion origin="layout" path="M -1.66667E-6 -1.48148E-6 L -0.10469 0.26505 " pathEditMode="relative" rAng="0" ptsTypes="AA">
                                      <p:cBhvr>
                                        <p:cTn id="10" dur="3000" fill="hold"/>
                                        <p:tgtEl>
                                          <p:spTgt spid="16"/>
                                        </p:tgtEl>
                                        <p:attrNameLst>
                                          <p:attrName>ppt_x</p:attrName>
                                          <p:attrName>ppt_y</p:attrName>
                                        </p:attrNameLst>
                                      </p:cBhvr>
                                      <p:rCtr x="-5234" y="13241"/>
                                    </p:animMotion>
                                  </p:childTnLst>
                                </p:cTn>
                              </p:par>
                              <p:par>
                                <p:cTn id="11" presetID="42" presetClass="path" presetSubtype="0" accel="50000" decel="50000" fill="hold" grpId="0" nodeType="withEffect">
                                  <p:stCondLst>
                                    <p:cond delay="0"/>
                                  </p:stCondLst>
                                  <p:childTnLst>
                                    <p:animMotion origin="layout" path="M 1.66667E-6 -2.59259E-6 L -0.14701 0.21343 " pathEditMode="relative" rAng="0" ptsTypes="AA">
                                      <p:cBhvr>
                                        <p:cTn id="12" dur="3000" fill="hold"/>
                                        <p:tgtEl>
                                          <p:spTgt spid="20"/>
                                        </p:tgtEl>
                                        <p:attrNameLst>
                                          <p:attrName>ppt_x</p:attrName>
                                          <p:attrName>ppt_y</p:attrName>
                                        </p:attrNameLst>
                                      </p:cBhvr>
                                      <p:rCtr x="-7357" y="10671"/>
                                    </p:animMotion>
                                  </p:childTnLst>
                                </p:cTn>
                              </p:par>
                              <p:par>
                                <p:cTn id="13" presetID="42" presetClass="path" presetSubtype="0" accel="50000" decel="50000" fill="hold" grpId="0" nodeType="withEffect">
                                  <p:stCondLst>
                                    <p:cond delay="0"/>
                                  </p:stCondLst>
                                  <p:childTnLst>
                                    <p:animMotion origin="layout" path="M 5E-6 4.44444E-6 L -0.04687 0.35694 " pathEditMode="relative" rAng="0" ptsTypes="AA">
                                      <p:cBhvr>
                                        <p:cTn id="14" dur="3000" fill="hold"/>
                                        <p:tgtEl>
                                          <p:spTgt spid="18"/>
                                        </p:tgtEl>
                                        <p:attrNameLst>
                                          <p:attrName>ppt_x</p:attrName>
                                          <p:attrName>ppt_y</p:attrName>
                                        </p:attrNameLst>
                                      </p:cBhvr>
                                      <p:rCtr x="-2344" y="17847"/>
                                    </p:animMotion>
                                  </p:childTnLst>
                                </p:cTn>
                              </p:par>
                              <p:par>
                                <p:cTn id="15" presetID="42" presetClass="path" presetSubtype="0" accel="50000" decel="50000" fill="hold" grpId="0" nodeType="withEffect">
                                  <p:stCondLst>
                                    <p:cond delay="0"/>
                                  </p:stCondLst>
                                  <p:childTnLst>
                                    <p:animMotion origin="layout" path="M -2.5E-6 -1.11111E-6 L -0.17656 0.23611 " pathEditMode="relative" rAng="0" ptsTypes="AA">
                                      <p:cBhvr>
                                        <p:cTn id="16" dur="3000" fill="hold"/>
                                        <p:tgtEl>
                                          <p:spTgt spid="19"/>
                                        </p:tgtEl>
                                        <p:attrNameLst>
                                          <p:attrName>ppt_x</p:attrName>
                                          <p:attrName>ppt_y</p:attrName>
                                        </p:attrNameLst>
                                      </p:cBhvr>
                                      <p:rCtr x="-8828" y="11806"/>
                                    </p:animMotion>
                                  </p:childTnLst>
                                </p:cTn>
                              </p:par>
                              <p:par>
                                <p:cTn id="17" presetID="42" presetClass="path" presetSubtype="0" accel="50000" decel="50000" fill="hold" grpId="0" nodeType="withEffect">
                                  <p:stCondLst>
                                    <p:cond delay="0"/>
                                  </p:stCondLst>
                                  <p:childTnLst>
                                    <p:animMotion origin="layout" path="M -3.54167E-6 -0.00046 L 0.18828 0.51713 " pathEditMode="relative" rAng="0" ptsTypes="AA">
                                      <p:cBhvr>
                                        <p:cTn id="18" dur="3000" fill="hold"/>
                                        <p:tgtEl>
                                          <p:spTgt spid="14"/>
                                        </p:tgtEl>
                                        <p:attrNameLst>
                                          <p:attrName>ppt_x</p:attrName>
                                          <p:attrName>ppt_y</p:attrName>
                                        </p:attrNameLst>
                                      </p:cBhvr>
                                      <p:rCtr x="9414" y="25880"/>
                                    </p:animMotion>
                                  </p:childTnLst>
                                </p:cTn>
                              </p:par>
                              <p:par>
                                <p:cTn id="19" presetID="42" presetClass="path" presetSubtype="0" accel="50000" decel="50000" fill="hold" grpId="0" nodeType="withEffect">
                                  <p:stCondLst>
                                    <p:cond delay="0"/>
                                  </p:stCondLst>
                                  <p:childTnLst>
                                    <p:animMotion origin="layout" path="M -6.25E-7 0.00232 L 0.11211 0.52037 " pathEditMode="relative" rAng="0" ptsTypes="AA">
                                      <p:cBhvr>
                                        <p:cTn id="20" dur="3000" fill="hold"/>
                                        <p:tgtEl>
                                          <p:spTgt spid="22"/>
                                        </p:tgtEl>
                                        <p:attrNameLst>
                                          <p:attrName>ppt_x</p:attrName>
                                          <p:attrName>ppt_y</p:attrName>
                                        </p:attrNameLst>
                                      </p:cBhvr>
                                      <p:rCtr x="5599" y="25903"/>
                                    </p:animMotion>
                                  </p:childTnLst>
                                </p:cTn>
                              </p:par>
                              <p:par>
                                <p:cTn id="21" presetID="42" presetClass="path" presetSubtype="0" accel="50000" decel="50000" fill="hold" grpId="0" nodeType="withEffect">
                                  <p:stCondLst>
                                    <p:cond delay="0"/>
                                  </p:stCondLst>
                                  <p:childTnLst>
                                    <p:animMotion origin="layout" path="M -4.16667E-6 3.33333E-6 L 0.01185 0.51805 " pathEditMode="relative" rAng="0" ptsTypes="AA">
                                      <p:cBhvr>
                                        <p:cTn id="22" dur="3000" fill="hold"/>
                                        <p:tgtEl>
                                          <p:spTgt spid="21"/>
                                        </p:tgtEl>
                                        <p:attrNameLst>
                                          <p:attrName>ppt_x</p:attrName>
                                          <p:attrName>ppt_y</p:attrName>
                                        </p:attrNameLst>
                                      </p:cBhvr>
                                      <p:rCtr x="586" y="25903"/>
                                    </p:animMotion>
                                  </p:childTnLst>
                                </p:cTn>
                              </p:par>
                              <p:par>
                                <p:cTn id="23" presetID="42" presetClass="path" presetSubtype="0" accel="50000" decel="50000" fill="hold" grpId="0" nodeType="withEffect">
                                  <p:stCondLst>
                                    <p:cond delay="0"/>
                                  </p:stCondLst>
                                  <p:childTnLst>
                                    <p:animMotion origin="layout" path="M 4.16667E-6 7.40741E-7 L 0.07135 0.32616 " pathEditMode="relative" rAng="0" ptsTypes="AA">
                                      <p:cBhvr>
                                        <p:cTn id="24" dur="3000" fill="hold"/>
                                        <p:tgtEl>
                                          <p:spTgt spid="23"/>
                                        </p:tgtEl>
                                        <p:attrNameLst>
                                          <p:attrName>ppt_x</p:attrName>
                                          <p:attrName>ppt_y</p:attrName>
                                        </p:attrNameLst>
                                      </p:cBhvr>
                                      <p:rCtr x="3568" y="162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10;&#10;Description generated with high confidence">
            <a:extLst>
              <a:ext uri="{FF2B5EF4-FFF2-40B4-BE49-F238E27FC236}">
                <a16:creationId xmlns:a16="http://schemas.microsoft.com/office/drawing/2014/main" id="{8925DA19-C226-4870-974C-E5982732A53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3400" y="-24473"/>
            <a:ext cx="7162800" cy="6800126"/>
          </a:xfrm>
          <a:prstGeom prst="rect">
            <a:avLst/>
          </a:prstGeom>
        </p:spPr>
      </p:pic>
      <p:sp>
        <p:nvSpPr>
          <p:cNvPr id="3" name="Subtitle 2"/>
          <p:cNvSpPr>
            <a:spLocks noGrp="1"/>
          </p:cNvSpPr>
          <p:nvPr>
            <p:ph type="subTitle" idx="4294967295"/>
          </p:nvPr>
        </p:nvSpPr>
        <p:spPr>
          <a:xfrm>
            <a:off x="7615238" y="2209800"/>
            <a:ext cx="4576762" cy="577850"/>
          </a:xfrm>
        </p:spPr>
        <p:txBody>
          <a:bodyPr>
            <a:noAutofit/>
          </a:bodyPr>
          <a:lstStyle/>
          <a:p>
            <a:pPr marL="0" indent="0">
              <a:buNone/>
            </a:pPr>
            <a:r>
              <a:rPr lang="en-US" sz="3200" b="1" dirty="0">
                <a:solidFill>
                  <a:srgbClr val="162934"/>
                </a:solidFill>
                <a:latin typeface="Segoe UI" panose="020B0502040204020203" pitchFamily="34" charset="0"/>
                <a:cs typeface="Segoe UI" panose="020B0502040204020203" pitchFamily="34" charset="0"/>
              </a:rPr>
              <a:t>Bridging the Skills Gap</a:t>
            </a:r>
          </a:p>
        </p:txBody>
      </p:sp>
      <p:pic>
        <p:nvPicPr>
          <p:cNvPr id="4" name="Picture 3">
            <a:extLst>
              <a:ext uri="{FF2B5EF4-FFF2-40B4-BE49-F238E27FC236}">
                <a16:creationId xmlns:a16="http://schemas.microsoft.com/office/drawing/2014/main" id="{D811046C-3A4D-4309-BA0D-41EFC84AE04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extLst>
      <p:ext uri="{BB962C8B-B14F-4D97-AF65-F5344CB8AC3E}">
        <p14:creationId xmlns:p14="http://schemas.microsoft.com/office/powerpoint/2010/main" val="7199767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killedTrades_Group1">
            <a:extLst>
              <a:ext uri="{FF2B5EF4-FFF2-40B4-BE49-F238E27FC236}">
                <a16:creationId xmlns:a16="http://schemas.microsoft.com/office/drawing/2014/main" id="{12B4F7AD-8DF5-4F34-94A7-205C55AC278E}"/>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79304" y="457200"/>
            <a:ext cx="11633392" cy="557666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Rounded Corners 3">
            <a:extLst>
              <a:ext uri="{FF2B5EF4-FFF2-40B4-BE49-F238E27FC236}">
                <a16:creationId xmlns:a16="http://schemas.microsoft.com/office/drawing/2014/main" id="{D1A0FAD1-8ABF-4E7B-8387-EBE63A0EEC68}"/>
              </a:ext>
            </a:extLst>
          </p:cNvPr>
          <p:cNvSpPr/>
          <p:nvPr/>
        </p:nvSpPr>
        <p:spPr>
          <a:xfrm>
            <a:off x="1293740" y="1568307"/>
            <a:ext cx="10034563" cy="565293"/>
          </a:xfrm>
          <a:prstGeom prst="roundRect">
            <a:avLst/>
          </a:prstGeom>
          <a:solidFill>
            <a:srgbClr val="FFFF00">
              <a:alpha val="21000"/>
            </a:srgbClr>
          </a:solidFill>
          <a:ln w="57150">
            <a:solidFill>
              <a:srgbClr val="CE253D"/>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AE92F83B-2667-4EEA-9563-65BFD65B630E}"/>
              </a:ext>
            </a:extLst>
          </p:cNvPr>
          <p:cNvSpPr/>
          <p:nvPr/>
        </p:nvSpPr>
        <p:spPr>
          <a:xfrm>
            <a:off x="1293740" y="4267201"/>
            <a:ext cx="10034563" cy="533400"/>
          </a:xfrm>
          <a:prstGeom prst="roundRect">
            <a:avLst/>
          </a:prstGeom>
          <a:solidFill>
            <a:srgbClr val="FFFF00">
              <a:alpha val="21000"/>
            </a:srgbClr>
          </a:solidFill>
          <a:ln w="57150">
            <a:solidFill>
              <a:srgbClr val="CE253D"/>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0C2C2B2C-9970-41BB-935A-D1E71673A8DA}"/>
              </a:ext>
            </a:extLst>
          </p:cNvPr>
          <p:cNvSpPr/>
          <p:nvPr/>
        </p:nvSpPr>
        <p:spPr>
          <a:xfrm>
            <a:off x="334554" y="2651054"/>
            <a:ext cx="10993750" cy="533401"/>
          </a:xfrm>
          <a:prstGeom prst="roundRect">
            <a:avLst/>
          </a:prstGeom>
          <a:solidFill>
            <a:srgbClr val="FFFF00">
              <a:alpha val="21000"/>
            </a:srgbClr>
          </a:solidFill>
          <a:ln w="57150">
            <a:solidFill>
              <a:srgbClr val="CE253D"/>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6" name="Picture 5">
            <a:extLst>
              <a:ext uri="{FF2B5EF4-FFF2-40B4-BE49-F238E27FC236}">
                <a16:creationId xmlns:a16="http://schemas.microsoft.com/office/drawing/2014/main" id="{0C349E18-B0C6-4A7F-B645-E5DF0A6D903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custDataLst>
      <p:tags r:id="rId1"/>
    </p:custDataLst>
    <p:extLst>
      <p:ext uri="{BB962C8B-B14F-4D97-AF65-F5344CB8AC3E}">
        <p14:creationId xmlns:p14="http://schemas.microsoft.com/office/powerpoint/2010/main" val="2787170539"/>
      </p:ext>
    </p:extLst>
  </p:cSld>
  <p:clrMapOvr>
    <a:masterClrMapping/>
  </p:clrMapOvr>
  <mc:AlternateContent xmlns:mc="http://schemas.openxmlformats.org/markup-compatibility/2006" xmlns:p14="http://schemas.microsoft.com/office/powerpoint/2010/main">
    <mc:Choice Requires="p14">
      <p:transition spd="slow" p14:dur="2000" advTm="58826"/>
    </mc:Choice>
    <mc:Fallback xmlns="">
      <p:transition spd="slow" advTm="5882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E62D5C6-8E7A-4B84-A76D-F55DADC9EA1A}"/>
              </a:ext>
            </a:extLst>
          </p:cNvPr>
          <p:cNvGrpSpPr/>
          <p:nvPr/>
        </p:nvGrpSpPr>
        <p:grpSpPr>
          <a:xfrm>
            <a:off x="21" y="10"/>
            <a:ext cx="12191980" cy="6857989"/>
            <a:chOff x="21" y="10"/>
            <a:chExt cx="12191980" cy="6857989"/>
          </a:xfrm>
        </p:grpSpPr>
        <p:pic>
          <p:nvPicPr>
            <p:cNvPr id="9" name="Picture 8" descr="A picture containing indoor, floor&#10;&#10;Description generated with high confidence">
              <a:extLst>
                <a:ext uri="{FF2B5EF4-FFF2-40B4-BE49-F238E27FC236}">
                  <a16:creationId xmlns:a16="http://schemas.microsoft.com/office/drawing/2014/main" id="{66563A1B-1EC5-46BA-A2F9-AB556A327E60}"/>
                </a:ext>
              </a:extLst>
            </p:cNvPr>
            <p:cNvPicPr>
              <a:picLocks noChangeAspect="1"/>
            </p:cNvPicPr>
            <p:nvPr/>
          </p:nvPicPr>
          <p:blipFill rotWithShape="1">
            <a:blip r:embed="rId2" cstate="screen">
              <a:alphaModFix amt="50000"/>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a:ext>
              </a:extLst>
            </a:blip>
            <a:srcRect/>
            <a:stretch/>
          </p:blipFill>
          <p:spPr>
            <a:xfrm>
              <a:off x="21" y="10"/>
              <a:ext cx="12191980" cy="6857989"/>
            </a:xfrm>
            <a:prstGeom prst="rect">
              <a:avLst/>
            </a:prstGeom>
          </p:spPr>
        </p:pic>
        <p:pic>
          <p:nvPicPr>
            <p:cNvPr id="10" name="Picture 9">
              <a:extLst>
                <a:ext uri="{FF2B5EF4-FFF2-40B4-BE49-F238E27FC236}">
                  <a16:creationId xmlns:a16="http://schemas.microsoft.com/office/drawing/2014/main" id="{90FE2398-6080-4A4E-B95B-57B6403E671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753600" y="152400"/>
              <a:ext cx="2269485" cy="470244"/>
            </a:xfrm>
            <a:prstGeom prst="rect">
              <a:avLst/>
            </a:prstGeom>
          </p:spPr>
        </p:pic>
      </p:grpSp>
      <p:sp>
        <p:nvSpPr>
          <p:cNvPr id="2" name="Title 1"/>
          <p:cNvSpPr>
            <a:spLocks noGrp="1"/>
          </p:cNvSpPr>
          <p:nvPr>
            <p:ph type="title"/>
          </p:nvPr>
        </p:nvSpPr>
        <p:spPr>
          <a:xfrm>
            <a:off x="1" y="5551469"/>
            <a:ext cx="12192000" cy="1200151"/>
          </a:xfrm>
        </p:spPr>
        <p:txBody>
          <a:bodyPr>
            <a:normAutofit/>
          </a:bodyPr>
          <a:lstStyle/>
          <a:p>
            <a:pPr algn="ctr"/>
            <a:r>
              <a:rPr lang="en-US" b="1" dirty="0">
                <a:solidFill>
                  <a:srgbClr val="002060"/>
                </a:solidFill>
                <a:latin typeface="Segoe UI" panose="020B0502040204020203" pitchFamily="34" charset="0"/>
                <a:cs typeface="Segoe UI" panose="020B0502040204020203" pitchFamily="34" charset="0"/>
              </a:rPr>
              <a:t>Manhour Analysis for Data Center</a:t>
            </a:r>
          </a:p>
        </p:txBody>
      </p:sp>
      <p:sp>
        <p:nvSpPr>
          <p:cNvPr id="14" name="Text Placeholder 13"/>
          <p:cNvSpPr>
            <a:spLocks noGrp="1"/>
          </p:cNvSpPr>
          <p:nvPr>
            <p:ph type="body" sz="quarter" idx="32"/>
          </p:nvPr>
        </p:nvSpPr>
        <p:spPr>
          <a:xfrm>
            <a:off x="3504069" y="1524000"/>
            <a:ext cx="2542116" cy="3962400"/>
          </a:xfrm>
        </p:spPr>
        <p:style>
          <a:lnRef idx="0">
            <a:schemeClr val="accent1"/>
          </a:lnRef>
          <a:fillRef idx="3">
            <a:schemeClr val="accent1"/>
          </a:fillRef>
          <a:effectRef idx="3">
            <a:schemeClr val="accent1"/>
          </a:effectRef>
          <a:fontRef idx="minor">
            <a:schemeClr val="lt1"/>
          </a:fontRef>
        </p:style>
        <p:txBody>
          <a:bodyPr anchor="ctr"/>
          <a:lstStyle/>
          <a:p>
            <a:pPr algn="ctr"/>
            <a:r>
              <a:rPr lang="en-GB" sz="2400" b="1" dirty="0"/>
              <a:t>The CBM inspections are currently completed</a:t>
            </a:r>
          </a:p>
          <a:p>
            <a:pPr algn="ctr"/>
            <a:r>
              <a:rPr lang="en-GB" sz="2400" b="1" dirty="0"/>
              <a:t> </a:t>
            </a:r>
            <a:r>
              <a:rPr lang="en-GB" sz="2400" b="1" dirty="0">
                <a:solidFill>
                  <a:srgbClr val="FF0000"/>
                </a:solidFill>
              </a:rPr>
              <a:t>“ENERGIZED”</a:t>
            </a:r>
            <a:r>
              <a:rPr lang="en-GB" sz="2400" b="1" dirty="0"/>
              <a:t> </a:t>
            </a:r>
          </a:p>
          <a:p>
            <a:pPr algn="ctr"/>
            <a:r>
              <a:rPr lang="en-GB" sz="2400" b="1" dirty="0"/>
              <a:t>in full compliance with NFPA 70E &amp; 70B.</a:t>
            </a:r>
          </a:p>
        </p:txBody>
      </p:sp>
      <p:sp>
        <p:nvSpPr>
          <p:cNvPr id="6" name="Text Placeholder 5"/>
          <p:cNvSpPr>
            <a:spLocks noGrp="1"/>
          </p:cNvSpPr>
          <p:nvPr>
            <p:ph type="body" sz="quarter" idx="28"/>
          </p:nvPr>
        </p:nvSpPr>
        <p:spPr>
          <a:xfrm>
            <a:off x="795898" y="1524067"/>
            <a:ext cx="2542116" cy="3962400"/>
          </a:xfrm>
        </p:spPr>
        <p:style>
          <a:lnRef idx="0">
            <a:schemeClr val="accent1"/>
          </a:lnRef>
          <a:fillRef idx="3">
            <a:schemeClr val="accent1"/>
          </a:fillRef>
          <a:effectRef idx="3">
            <a:schemeClr val="accent1"/>
          </a:effectRef>
          <a:fontRef idx="minor">
            <a:schemeClr val="lt1"/>
          </a:fontRef>
        </p:style>
        <p:txBody>
          <a:bodyPr anchor="ctr"/>
          <a:lstStyle/>
          <a:p>
            <a:pPr algn="ctr"/>
            <a:r>
              <a:rPr lang="en-GB" sz="2400" b="1" dirty="0"/>
              <a:t>Data Center currently has 250 Critical Electrical Assets that are inspected annually </a:t>
            </a:r>
          </a:p>
          <a:p>
            <a:pPr algn="ctr"/>
            <a:r>
              <a:rPr lang="en-GB" sz="2400" b="1" dirty="0"/>
              <a:t>(Due to intrusive nature of the CBM inspection).</a:t>
            </a:r>
          </a:p>
          <a:p>
            <a:pPr algn="ctr"/>
            <a:endParaRPr lang="en-US" sz="2400" b="1" dirty="0"/>
          </a:p>
        </p:txBody>
      </p:sp>
      <p:sp>
        <p:nvSpPr>
          <p:cNvPr id="16" name="Text Placeholder 15"/>
          <p:cNvSpPr>
            <a:spLocks noGrp="1"/>
          </p:cNvSpPr>
          <p:nvPr>
            <p:ph type="body" sz="quarter" idx="35"/>
          </p:nvPr>
        </p:nvSpPr>
        <p:spPr>
          <a:xfrm>
            <a:off x="6159854" y="1524000"/>
            <a:ext cx="2542116" cy="3962400"/>
          </a:xfrm>
        </p:spPr>
        <p:style>
          <a:lnRef idx="0">
            <a:schemeClr val="accent1"/>
          </a:lnRef>
          <a:fillRef idx="3">
            <a:schemeClr val="accent1"/>
          </a:fillRef>
          <a:effectRef idx="3">
            <a:schemeClr val="accent1"/>
          </a:effectRef>
          <a:fontRef idx="minor">
            <a:schemeClr val="lt1"/>
          </a:fontRef>
        </p:style>
        <p:txBody>
          <a:bodyPr anchor="ctr"/>
          <a:lstStyle/>
          <a:p>
            <a:pPr algn="ctr"/>
            <a:r>
              <a:rPr lang="en-GB" sz="2400" b="1" dirty="0"/>
              <a:t>Inspection is completed by 2 Plant Electricians (required for panel removal) &amp; 1 Contract CBM Company.</a:t>
            </a:r>
          </a:p>
          <a:p>
            <a:pPr algn="ctr"/>
            <a:endParaRPr lang="en-US" sz="2400" b="1" dirty="0"/>
          </a:p>
        </p:txBody>
      </p:sp>
      <p:sp>
        <p:nvSpPr>
          <p:cNvPr id="18" name="Text Placeholder 17"/>
          <p:cNvSpPr>
            <a:spLocks noGrp="1"/>
          </p:cNvSpPr>
          <p:nvPr>
            <p:ph type="body" sz="quarter" idx="37"/>
          </p:nvPr>
        </p:nvSpPr>
        <p:spPr>
          <a:xfrm>
            <a:off x="8840469" y="1524000"/>
            <a:ext cx="2542116" cy="3962400"/>
          </a:xfrm>
        </p:spPr>
        <p:style>
          <a:lnRef idx="0">
            <a:schemeClr val="accent1"/>
          </a:lnRef>
          <a:fillRef idx="3">
            <a:schemeClr val="accent1"/>
          </a:fillRef>
          <a:effectRef idx="3">
            <a:schemeClr val="accent1"/>
          </a:effectRef>
          <a:fontRef idx="minor">
            <a:schemeClr val="lt1"/>
          </a:fontRef>
        </p:style>
        <p:txBody>
          <a:bodyPr anchor="ctr">
            <a:normAutofit/>
          </a:bodyPr>
          <a:lstStyle/>
          <a:p>
            <a:pPr algn="ctr"/>
            <a:r>
              <a:rPr lang="en-GB" sz="2400" b="1" dirty="0"/>
              <a:t>Annual CBM Inspections currently take approximately 250 hours</a:t>
            </a:r>
            <a:r>
              <a:rPr lang="en-US" sz="2400" b="1" dirty="0"/>
              <a:t>.</a:t>
            </a:r>
            <a:endParaRPr lang="en-GB" sz="2400" b="1" dirty="0"/>
          </a:p>
        </p:txBody>
      </p:sp>
      <p:sp>
        <p:nvSpPr>
          <p:cNvPr id="4" name="Slide Number Placeholder 3"/>
          <p:cNvSpPr>
            <a:spLocks noGrp="1"/>
          </p:cNvSpPr>
          <p:nvPr>
            <p:ph type="sldNum" sz="quarter" idx="4294967295"/>
          </p:nvPr>
        </p:nvSpPr>
        <p:spPr>
          <a:xfrm>
            <a:off x="10991851" y="6182785"/>
            <a:ext cx="1200149" cy="366183"/>
          </a:xfrm>
        </p:spPr>
        <p:txBody>
          <a:bodyPr/>
          <a:lstStyle/>
          <a:p>
            <a:fld id="{399BE070-0FF3-4D55-9979-013262B19061}" type="slidenum">
              <a:rPr lang="pl-PL" smtClean="0"/>
              <a:pPr/>
              <a:t>36</a:t>
            </a:fld>
            <a:endParaRPr lang="pl-PL"/>
          </a:p>
        </p:txBody>
      </p:sp>
    </p:spTree>
    <p:extLst>
      <p:ext uri="{BB962C8B-B14F-4D97-AF65-F5344CB8AC3E}">
        <p14:creationId xmlns:p14="http://schemas.microsoft.com/office/powerpoint/2010/main" val="667220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bg/>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bg/>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animBg="1"/>
      <p:bldP spid="6" grpId="0" build="p" animBg="1"/>
      <p:bldP spid="16" grpId="0" build="p" animBg="1"/>
      <p:bldP spid="18"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indoor, floor&#10;&#10;Description generated with high confidence">
            <a:extLst>
              <a:ext uri="{FF2B5EF4-FFF2-40B4-BE49-F238E27FC236}">
                <a16:creationId xmlns:a16="http://schemas.microsoft.com/office/drawing/2014/main" id="{903158A9-21A3-4026-AEA8-91CB8696032E}"/>
              </a:ext>
            </a:extLst>
          </p:cNvPr>
          <p:cNvPicPr>
            <a:picLocks noChangeAspect="1"/>
          </p:cNvPicPr>
          <p:nvPr/>
        </p:nvPicPr>
        <p:blipFill rotWithShape="1">
          <a:blip r:embed="rId3" cstate="screen">
            <a:alphaModFix amt="50000"/>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a:ext>
            </a:extLst>
          </a:blip>
          <a:srcRect/>
          <a:stretch/>
        </p:blipFill>
        <p:spPr>
          <a:xfrm>
            <a:off x="21" y="10"/>
            <a:ext cx="12191980" cy="6857989"/>
          </a:xfrm>
          <a:prstGeom prst="rect">
            <a:avLst/>
          </a:prstGeom>
        </p:spPr>
      </p:pic>
      <p:sp>
        <p:nvSpPr>
          <p:cNvPr id="2" name="Title 1"/>
          <p:cNvSpPr>
            <a:spLocks noGrp="1"/>
          </p:cNvSpPr>
          <p:nvPr>
            <p:ph type="title"/>
          </p:nvPr>
        </p:nvSpPr>
        <p:spPr>
          <a:xfrm>
            <a:off x="-1" y="5715000"/>
            <a:ext cx="12191979" cy="1143000"/>
          </a:xfrm>
        </p:spPr>
        <p:txBody>
          <a:bodyPr>
            <a:normAutofit/>
          </a:bodyPr>
          <a:lstStyle/>
          <a:p>
            <a:pPr algn="ctr"/>
            <a:r>
              <a:rPr lang="en-US" b="1" dirty="0">
                <a:solidFill>
                  <a:srgbClr val="002060"/>
                </a:solidFill>
              </a:rPr>
              <a:t>Analysis of Energized Survey Removing Panels</a:t>
            </a:r>
          </a:p>
        </p:txBody>
      </p:sp>
      <p:graphicFrame>
        <p:nvGraphicFramePr>
          <p:cNvPr id="8" name="Content Placeholder 7"/>
          <p:cNvGraphicFramePr>
            <a:graphicFrameLocks noGrp="1"/>
          </p:cNvGraphicFramePr>
          <p:nvPr>
            <p:ph sz="quarter" idx="33"/>
            <p:extLst>
              <p:ext uri="{D42A27DB-BD31-4B8C-83A1-F6EECF244321}">
                <p14:modId xmlns:p14="http://schemas.microsoft.com/office/powerpoint/2010/main" val="2058422958"/>
              </p:ext>
            </p:extLst>
          </p:nvPr>
        </p:nvGraphicFramePr>
        <p:xfrm>
          <a:off x="965274" y="990600"/>
          <a:ext cx="10080177" cy="1462232"/>
        </p:xfrm>
        <a:graphic>
          <a:graphicData uri="http://schemas.openxmlformats.org/drawingml/2006/table">
            <a:tbl>
              <a:tblPr firstRow="1" bandRow="1">
                <a:tableStyleId>{5C22544A-7EE6-4342-B048-85BDC9FD1C3A}</a:tableStyleId>
              </a:tblPr>
              <a:tblGrid>
                <a:gridCol w="4671300">
                  <a:extLst>
                    <a:ext uri="{9D8B030D-6E8A-4147-A177-3AD203B41FA5}">
                      <a16:colId xmlns:a16="http://schemas.microsoft.com/office/drawing/2014/main" val="20000"/>
                    </a:ext>
                  </a:extLst>
                </a:gridCol>
                <a:gridCol w="2581509">
                  <a:extLst>
                    <a:ext uri="{9D8B030D-6E8A-4147-A177-3AD203B41FA5}">
                      <a16:colId xmlns:a16="http://schemas.microsoft.com/office/drawing/2014/main" val="20001"/>
                    </a:ext>
                  </a:extLst>
                </a:gridCol>
                <a:gridCol w="2827368">
                  <a:extLst>
                    <a:ext uri="{9D8B030D-6E8A-4147-A177-3AD203B41FA5}">
                      <a16:colId xmlns:a16="http://schemas.microsoft.com/office/drawing/2014/main" val="20002"/>
                    </a:ext>
                  </a:extLst>
                </a:gridCol>
              </a:tblGrid>
              <a:tr h="365557">
                <a:tc>
                  <a:txBody>
                    <a:bodyPr/>
                    <a:lstStyle/>
                    <a:p>
                      <a:r>
                        <a:rPr lang="en-US" sz="1600" dirty="0"/>
                        <a:t>Operation</a:t>
                      </a:r>
                    </a:p>
                  </a:txBody>
                  <a:tcPr marL="121925" marR="121925" marT="60859" marB="60859">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a:txBody>
                    <a:bodyPr/>
                    <a:lstStyle/>
                    <a:p>
                      <a:pPr algn="ctr"/>
                      <a:r>
                        <a:rPr lang="en-US" sz="1600" dirty="0"/>
                        <a:t>Man-Hours</a:t>
                      </a:r>
                    </a:p>
                  </a:txBody>
                  <a:tcPr marL="121925" marR="121925" marT="60859" marB="60859">
                    <a:lnT w="12700" cap="flat" cmpd="sng" algn="ctr">
                      <a:solidFill>
                        <a:schemeClr val="bg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Total  Man-Hours</a:t>
                      </a:r>
                    </a:p>
                  </a:txBody>
                  <a:tcPr marL="121925" marR="121925" marT="60859" marB="60859">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0"/>
                  </a:ext>
                </a:extLst>
              </a:tr>
              <a:tr h="365557">
                <a:tc>
                  <a:txBody>
                    <a:bodyPr/>
                    <a:lstStyle/>
                    <a:p>
                      <a:r>
                        <a:rPr lang="en-US" sz="1500" b="1" dirty="0"/>
                        <a:t>RCM Engineer PPE Suit-up</a:t>
                      </a:r>
                    </a:p>
                  </a:txBody>
                  <a:tcPr marL="121925" marR="121925" marT="60859" marB="60859">
                    <a:lnL w="12700" cap="flat" cmpd="sng" algn="ctr">
                      <a:solidFill>
                        <a:schemeClr val="bg1"/>
                      </a:solidFill>
                      <a:prstDash val="solid"/>
                      <a:round/>
                      <a:headEnd type="none" w="med" len="med"/>
                      <a:tailEnd type="none" w="med" len="med"/>
                    </a:lnL>
                  </a:tcPr>
                </a:tc>
                <a:tc>
                  <a:txBody>
                    <a:bodyPr/>
                    <a:lstStyle/>
                    <a:p>
                      <a:pPr algn="ctr"/>
                      <a:r>
                        <a:rPr lang="en-US" sz="1600" b="1" dirty="0"/>
                        <a:t>0.5</a:t>
                      </a:r>
                    </a:p>
                  </a:txBody>
                  <a:tcPr marL="121925" marR="121925" marT="60859" marB="60859"/>
                </a:tc>
                <a:tc>
                  <a:txBody>
                    <a:bodyPr/>
                    <a:lstStyle/>
                    <a:p>
                      <a:pPr algn="ctr"/>
                      <a:r>
                        <a:rPr lang="en-US" sz="1600" b="1" dirty="0"/>
                        <a:t>42.0</a:t>
                      </a:r>
                    </a:p>
                  </a:txBody>
                  <a:tcPr marL="121925" marR="121925" marT="60859" marB="60859">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1"/>
                  </a:ext>
                </a:extLst>
              </a:tr>
              <a:tr h="365557">
                <a:tc>
                  <a:txBody>
                    <a:bodyPr/>
                    <a:lstStyle/>
                    <a:p>
                      <a:r>
                        <a:rPr lang="en-US" sz="1500" b="1" dirty="0"/>
                        <a:t>Electrician PPE Suit-up</a:t>
                      </a:r>
                    </a:p>
                  </a:txBody>
                  <a:tcPr marL="121925" marR="121925" marT="60859" marB="60859">
                    <a:lnL w="12700" cap="flat" cmpd="sng" algn="ctr">
                      <a:solidFill>
                        <a:schemeClr val="bg1"/>
                      </a:solidFill>
                      <a:prstDash val="solid"/>
                      <a:round/>
                      <a:headEnd type="none" w="med" len="med"/>
                      <a:tailEnd type="none" w="med" len="med"/>
                    </a:lnL>
                  </a:tcPr>
                </a:tc>
                <a:tc>
                  <a:txBody>
                    <a:bodyPr/>
                    <a:lstStyle/>
                    <a:p>
                      <a:pPr algn="ctr"/>
                      <a:r>
                        <a:rPr lang="en-US" sz="1600" b="1" dirty="0"/>
                        <a:t>0.5</a:t>
                      </a:r>
                    </a:p>
                  </a:txBody>
                  <a:tcPr marL="121925" marR="121925" marT="60859" marB="60859"/>
                </a:tc>
                <a:tc>
                  <a:txBody>
                    <a:bodyPr/>
                    <a:lstStyle/>
                    <a:p>
                      <a:pPr algn="ctr"/>
                      <a:r>
                        <a:rPr lang="en-US" sz="1600" b="1" dirty="0"/>
                        <a:t>84.0</a:t>
                      </a:r>
                    </a:p>
                  </a:txBody>
                  <a:tcPr marL="121925" marR="121925" marT="60859" marB="60859">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2"/>
                  </a:ext>
                </a:extLst>
              </a:tr>
              <a:tr h="365557">
                <a:tc gridSpan="2">
                  <a:txBody>
                    <a:bodyPr/>
                    <a:lstStyle/>
                    <a:p>
                      <a:pPr algn="r"/>
                      <a:r>
                        <a:rPr lang="en-US" sz="1500" b="1" dirty="0">
                          <a:solidFill>
                            <a:schemeClr val="tx1"/>
                          </a:solidFill>
                        </a:rPr>
                        <a:t>42 Shifts (2 Suit-ups</a:t>
                      </a:r>
                      <a:r>
                        <a:rPr lang="en-US" sz="1500" b="1" baseline="0" dirty="0">
                          <a:solidFill>
                            <a:schemeClr val="tx1"/>
                          </a:solidFill>
                        </a:rPr>
                        <a:t> Per Shift) </a:t>
                      </a:r>
                      <a:r>
                        <a:rPr lang="en-US" sz="1500" b="1" dirty="0">
                          <a:solidFill>
                            <a:schemeClr val="tx1"/>
                          </a:solidFill>
                        </a:rPr>
                        <a:t>Total</a:t>
                      </a:r>
                      <a:r>
                        <a:rPr lang="en-US" sz="1500" b="1" baseline="0" dirty="0">
                          <a:solidFill>
                            <a:schemeClr val="tx1"/>
                          </a:solidFill>
                        </a:rPr>
                        <a:t> 84 Dress Outs =</a:t>
                      </a:r>
                      <a:endParaRPr lang="en-US" sz="1500" b="1" dirty="0">
                        <a:solidFill>
                          <a:schemeClr val="tx1"/>
                        </a:solidFill>
                      </a:endParaRPr>
                    </a:p>
                  </a:txBody>
                  <a:tcPr marL="121925" marR="121925" marT="60859" marB="6085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pPr algn="ctr"/>
                      <a:endParaRPr lang="en-US" sz="1600" dirty="0"/>
                    </a:p>
                  </a:txBody>
                  <a:tcPr/>
                </a:tc>
                <a:tc>
                  <a:txBody>
                    <a:bodyPr/>
                    <a:lstStyle/>
                    <a:p>
                      <a:pPr algn="ctr"/>
                      <a:r>
                        <a:rPr lang="en-US" sz="1600" b="1" dirty="0">
                          <a:solidFill>
                            <a:schemeClr val="tx1"/>
                          </a:solidFill>
                        </a:rPr>
                        <a:t>126.0 Hours</a:t>
                      </a:r>
                    </a:p>
                  </a:txBody>
                  <a:tcPr marL="121925" marR="121925" marT="60859" marB="6085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Slide Number Placeholder 3"/>
          <p:cNvSpPr>
            <a:spLocks noGrp="1"/>
          </p:cNvSpPr>
          <p:nvPr>
            <p:ph type="sldNum" sz="quarter" idx="4294967295"/>
          </p:nvPr>
        </p:nvSpPr>
        <p:spPr>
          <a:xfrm>
            <a:off x="10991851" y="6182785"/>
            <a:ext cx="1200149" cy="366183"/>
          </a:xfrm>
        </p:spPr>
        <p:txBody>
          <a:bodyPr/>
          <a:lstStyle/>
          <a:p>
            <a:fld id="{399BE070-0FF3-4D55-9979-013262B19061}" type="slidenum">
              <a:rPr lang="pl-PL" smtClean="0"/>
              <a:pPr/>
              <a:t>37</a:t>
            </a:fld>
            <a:endParaRPr lang="pl-PL"/>
          </a:p>
        </p:txBody>
      </p:sp>
      <p:graphicFrame>
        <p:nvGraphicFramePr>
          <p:cNvPr id="9" name="Table 8"/>
          <p:cNvGraphicFramePr>
            <a:graphicFrameLocks noGrp="1"/>
          </p:cNvGraphicFramePr>
          <p:nvPr>
            <p:extLst>
              <p:ext uri="{D42A27DB-BD31-4B8C-83A1-F6EECF244321}">
                <p14:modId xmlns:p14="http://schemas.microsoft.com/office/powerpoint/2010/main" val="2377166894"/>
              </p:ext>
            </p:extLst>
          </p:nvPr>
        </p:nvGraphicFramePr>
        <p:xfrm>
          <a:off x="959433" y="2446595"/>
          <a:ext cx="10080175" cy="2926192"/>
        </p:xfrm>
        <a:graphic>
          <a:graphicData uri="http://schemas.openxmlformats.org/drawingml/2006/table">
            <a:tbl>
              <a:tblPr firstRow="1" bandRow="1">
                <a:tableStyleId>{5C22544A-7EE6-4342-B048-85BDC9FD1C3A}</a:tableStyleId>
              </a:tblPr>
              <a:tblGrid>
                <a:gridCol w="4660727">
                  <a:extLst>
                    <a:ext uri="{9D8B030D-6E8A-4147-A177-3AD203B41FA5}">
                      <a16:colId xmlns:a16="http://schemas.microsoft.com/office/drawing/2014/main" val="20000"/>
                    </a:ext>
                  </a:extLst>
                </a:gridCol>
                <a:gridCol w="2601335">
                  <a:extLst>
                    <a:ext uri="{9D8B030D-6E8A-4147-A177-3AD203B41FA5}">
                      <a16:colId xmlns:a16="http://schemas.microsoft.com/office/drawing/2014/main" val="20001"/>
                    </a:ext>
                  </a:extLst>
                </a:gridCol>
                <a:gridCol w="2818113">
                  <a:extLst>
                    <a:ext uri="{9D8B030D-6E8A-4147-A177-3AD203B41FA5}">
                      <a16:colId xmlns:a16="http://schemas.microsoft.com/office/drawing/2014/main" val="20002"/>
                    </a:ext>
                  </a:extLst>
                </a:gridCol>
              </a:tblGrid>
              <a:tr h="365773">
                <a:tc>
                  <a:txBody>
                    <a:bodyPr/>
                    <a:lstStyle/>
                    <a:p>
                      <a:r>
                        <a:rPr lang="en-US" sz="1600" dirty="0"/>
                        <a:t>Operation</a:t>
                      </a:r>
                    </a:p>
                  </a:txBody>
                  <a:tcPr marL="121925" marR="121925" marT="60967" marB="60967"/>
                </a:tc>
                <a:tc>
                  <a:txBody>
                    <a:bodyPr/>
                    <a:lstStyle/>
                    <a:p>
                      <a:pPr algn="ctr"/>
                      <a:r>
                        <a:rPr lang="en-US" sz="1600" dirty="0"/>
                        <a:t>Man-Hours</a:t>
                      </a:r>
                    </a:p>
                  </a:txBody>
                  <a:tcPr marL="121925" marR="121925" marT="60967" marB="6096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Total  Man-Hours</a:t>
                      </a:r>
                    </a:p>
                  </a:txBody>
                  <a:tcPr marL="121925" marR="121925" marT="60967" marB="60967"/>
                </a:tc>
                <a:extLst>
                  <a:ext uri="{0D108BD9-81ED-4DB2-BD59-A6C34878D82A}">
                    <a16:rowId xmlns:a16="http://schemas.microsoft.com/office/drawing/2014/main" val="10000"/>
                  </a:ext>
                </a:extLst>
              </a:tr>
              <a:tr h="365773">
                <a:tc>
                  <a:txBody>
                    <a:bodyPr/>
                    <a:lstStyle/>
                    <a:p>
                      <a:r>
                        <a:rPr lang="en-US" sz="1500" b="1" dirty="0"/>
                        <a:t>Cover Removal</a:t>
                      </a:r>
                    </a:p>
                  </a:txBody>
                  <a:tcPr marL="121925" marR="121925" marT="60967" marB="60967"/>
                </a:tc>
                <a:tc>
                  <a:txBody>
                    <a:bodyPr/>
                    <a:lstStyle/>
                    <a:p>
                      <a:pPr algn="ctr"/>
                      <a:r>
                        <a:rPr lang="en-US" sz="1600" b="1" dirty="0"/>
                        <a:t>0.5</a:t>
                      </a:r>
                    </a:p>
                  </a:txBody>
                  <a:tcPr marL="121925" marR="121925" marT="60967" marB="60967"/>
                </a:tc>
                <a:tc>
                  <a:txBody>
                    <a:bodyPr/>
                    <a:lstStyle/>
                    <a:p>
                      <a:pPr algn="ctr"/>
                      <a:r>
                        <a:rPr lang="en-US" sz="1600" b="1" dirty="0"/>
                        <a:t>250.0</a:t>
                      </a:r>
                    </a:p>
                  </a:txBody>
                  <a:tcPr marL="121925" marR="121925" marT="60967" marB="60967"/>
                </a:tc>
                <a:extLst>
                  <a:ext uri="{0D108BD9-81ED-4DB2-BD59-A6C34878D82A}">
                    <a16:rowId xmlns:a16="http://schemas.microsoft.com/office/drawing/2014/main" val="10001"/>
                  </a:ext>
                </a:extLst>
              </a:tr>
              <a:tr h="365773">
                <a:tc>
                  <a:txBody>
                    <a:bodyPr/>
                    <a:lstStyle/>
                    <a:p>
                      <a:r>
                        <a:rPr lang="en-US" sz="1500" b="1" dirty="0"/>
                        <a:t>RCM </a:t>
                      </a:r>
                      <a:r>
                        <a:rPr lang="en-US" sz="1500" b="1" baseline="0" dirty="0"/>
                        <a:t>Inspection</a:t>
                      </a:r>
                      <a:endParaRPr lang="en-US" sz="1500" b="1" dirty="0"/>
                    </a:p>
                  </a:txBody>
                  <a:tcPr marL="121925" marR="121925" marT="60967" marB="60967"/>
                </a:tc>
                <a:tc>
                  <a:txBody>
                    <a:bodyPr/>
                    <a:lstStyle/>
                    <a:p>
                      <a:pPr algn="ctr"/>
                      <a:r>
                        <a:rPr lang="en-US" sz="1600" b="1" dirty="0"/>
                        <a:t>0.1</a:t>
                      </a:r>
                    </a:p>
                  </a:txBody>
                  <a:tcPr marL="121925" marR="121925" marT="60967" marB="60967"/>
                </a:tc>
                <a:tc>
                  <a:txBody>
                    <a:bodyPr/>
                    <a:lstStyle/>
                    <a:p>
                      <a:pPr algn="ctr"/>
                      <a:r>
                        <a:rPr lang="en-US" sz="1600" b="1" dirty="0"/>
                        <a:t>25.0</a:t>
                      </a:r>
                    </a:p>
                  </a:txBody>
                  <a:tcPr marL="121925" marR="121925" marT="60967" marB="60967"/>
                </a:tc>
                <a:extLst>
                  <a:ext uri="{0D108BD9-81ED-4DB2-BD59-A6C34878D82A}">
                    <a16:rowId xmlns:a16="http://schemas.microsoft.com/office/drawing/2014/main" val="10002"/>
                  </a:ext>
                </a:extLst>
              </a:tr>
              <a:tr h="365773">
                <a:tc>
                  <a:txBody>
                    <a:bodyPr/>
                    <a:lstStyle/>
                    <a:p>
                      <a:r>
                        <a:rPr lang="en-US" sz="1500" b="1" dirty="0"/>
                        <a:t>Cover Replacement</a:t>
                      </a:r>
                    </a:p>
                  </a:txBody>
                  <a:tcPr marL="121925" marR="121925" marT="60967" marB="60967"/>
                </a:tc>
                <a:tc>
                  <a:txBody>
                    <a:bodyPr/>
                    <a:lstStyle/>
                    <a:p>
                      <a:pPr algn="ctr"/>
                      <a:r>
                        <a:rPr lang="en-US" sz="1600" b="1" dirty="0"/>
                        <a:t>0.5</a:t>
                      </a:r>
                    </a:p>
                  </a:txBody>
                  <a:tcPr marL="121925" marR="121925" marT="60967" marB="60967"/>
                </a:tc>
                <a:tc>
                  <a:txBody>
                    <a:bodyPr/>
                    <a:lstStyle/>
                    <a:p>
                      <a:pPr algn="ctr"/>
                      <a:r>
                        <a:rPr lang="en-US" sz="1600" b="1" dirty="0"/>
                        <a:t>250.0</a:t>
                      </a:r>
                    </a:p>
                  </a:txBody>
                  <a:tcPr marL="121925" marR="121925" marT="60967" marB="60967"/>
                </a:tc>
                <a:extLst>
                  <a:ext uri="{0D108BD9-81ED-4DB2-BD59-A6C34878D82A}">
                    <a16:rowId xmlns:a16="http://schemas.microsoft.com/office/drawing/2014/main" val="10003"/>
                  </a:ext>
                </a:extLst>
              </a:tr>
              <a:tr h="365773">
                <a:tc>
                  <a:txBody>
                    <a:bodyPr/>
                    <a:lstStyle/>
                    <a:p>
                      <a:r>
                        <a:rPr lang="en-US" sz="1500" b="1" dirty="0"/>
                        <a:t>RCM Engineer Waiting Time</a:t>
                      </a:r>
                    </a:p>
                  </a:txBody>
                  <a:tcPr marL="121925" marR="121925" marT="60967" marB="60967"/>
                </a:tc>
                <a:tc>
                  <a:txBody>
                    <a:bodyPr/>
                    <a:lstStyle/>
                    <a:p>
                      <a:pPr algn="ctr"/>
                      <a:r>
                        <a:rPr lang="en-US" sz="1600" b="1" dirty="0"/>
                        <a:t>1.0</a:t>
                      </a:r>
                    </a:p>
                  </a:txBody>
                  <a:tcPr marL="121925" marR="121925" marT="60967" marB="60967"/>
                </a:tc>
                <a:tc>
                  <a:txBody>
                    <a:bodyPr/>
                    <a:lstStyle/>
                    <a:p>
                      <a:pPr algn="ctr"/>
                      <a:r>
                        <a:rPr lang="en-US" sz="1600" b="1" dirty="0"/>
                        <a:t>250.0</a:t>
                      </a:r>
                    </a:p>
                  </a:txBody>
                  <a:tcPr marL="121925" marR="121925" marT="60967" marB="60967"/>
                </a:tc>
                <a:extLst>
                  <a:ext uri="{0D108BD9-81ED-4DB2-BD59-A6C34878D82A}">
                    <a16:rowId xmlns:a16="http://schemas.microsoft.com/office/drawing/2014/main" val="10004"/>
                  </a:ext>
                </a:extLst>
              </a:tr>
              <a:tr h="365773">
                <a:tc>
                  <a:txBody>
                    <a:bodyPr/>
                    <a:lstStyle/>
                    <a:p>
                      <a:r>
                        <a:rPr lang="en-US" sz="1500" b="1" dirty="0"/>
                        <a:t>Electrician Waiting Time</a:t>
                      </a:r>
                    </a:p>
                  </a:txBody>
                  <a:tcPr marL="121925" marR="121925" marT="60967" marB="60967"/>
                </a:tc>
                <a:tc>
                  <a:txBody>
                    <a:bodyPr/>
                    <a:lstStyle/>
                    <a:p>
                      <a:pPr algn="ctr"/>
                      <a:r>
                        <a:rPr lang="en-US" sz="1600" b="1" dirty="0"/>
                        <a:t>0.1</a:t>
                      </a:r>
                    </a:p>
                  </a:txBody>
                  <a:tcPr marL="121925" marR="121925" marT="60967" marB="60967">
                    <a:lnR w="12700" cap="flat" cmpd="sng" algn="ctr">
                      <a:solidFill>
                        <a:schemeClr val="bg1"/>
                      </a:solidFill>
                      <a:prstDash val="solid"/>
                      <a:round/>
                      <a:headEnd type="none" w="med" len="med"/>
                      <a:tailEnd type="none" w="med" len="med"/>
                    </a:lnR>
                  </a:tcPr>
                </a:tc>
                <a:tc>
                  <a:txBody>
                    <a:bodyPr/>
                    <a:lstStyle/>
                    <a:p>
                      <a:pPr algn="ctr"/>
                      <a:r>
                        <a:rPr lang="en-US" sz="1600" b="1" dirty="0"/>
                        <a:t>50.0</a:t>
                      </a:r>
                    </a:p>
                  </a:txBody>
                  <a:tcPr marL="121925" marR="121925" marT="60967" marB="60967">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5"/>
                  </a:ext>
                </a:extLst>
              </a:tr>
              <a:tr h="365773">
                <a:tc gridSpan="2">
                  <a:txBody>
                    <a:bodyPr/>
                    <a:lstStyle/>
                    <a:p>
                      <a:pPr algn="r"/>
                      <a:r>
                        <a:rPr lang="en-US" sz="1500" b="1" dirty="0">
                          <a:solidFill>
                            <a:schemeClr val="tx1"/>
                          </a:solidFill>
                        </a:rPr>
                        <a:t>Manhours For Paper Mill</a:t>
                      </a:r>
                      <a:r>
                        <a:rPr lang="en-US" sz="1500" b="1" baseline="0" dirty="0">
                          <a:solidFill>
                            <a:schemeClr val="tx1"/>
                          </a:solidFill>
                        </a:rPr>
                        <a:t> Site Inspection = </a:t>
                      </a:r>
                      <a:endParaRPr lang="en-US" sz="1500" b="1" dirty="0">
                        <a:solidFill>
                          <a:schemeClr val="tx1"/>
                        </a:solidFill>
                      </a:endParaRPr>
                    </a:p>
                  </a:txBody>
                  <a:tcPr marL="121925" marR="121925" marT="60967" marB="60967">
                    <a:lnR w="12700" cap="flat" cmpd="sng" algn="ctr">
                      <a:solidFill>
                        <a:schemeClr val="bg1"/>
                      </a:solidFill>
                      <a:prstDash val="solid"/>
                      <a:round/>
                      <a:headEnd type="none" w="med" len="med"/>
                      <a:tailEnd type="none" w="med" len="med"/>
                    </a:lnR>
                  </a:tcPr>
                </a:tc>
                <a:tc hMerge="1">
                  <a:txBody>
                    <a:bodyPr/>
                    <a:lstStyle/>
                    <a:p>
                      <a:pPr algn="ct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rPr>
                        <a:t>825.0</a:t>
                      </a:r>
                      <a:r>
                        <a:rPr lang="en-US" sz="1600" b="1" baseline="0" dirty="0">
                          <a:solidFill>
                            <a:schemeClr val="tx1"/>
                          </a:solidFill>
                        </a:rPr>
                        <a:t> Hours</a:t>
                      </a:r>
                      <a:endParaRPr lang="en-US" sz="1600" b="1" dirty="0">
                        <a:solidFill>
                          <a:schemeClr val="tx1"/>
                        </a:solidFill>
                      </a:endParaRPr>
                    </a:p>
                  </a:txBody>
                  <a:tcPr marL="121925" marR="121925" marT="60967" marB="60967">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6"/>
                  </a:ext>
                </a:extLst>
              </a:tr>
              <a:tr h="365773">
                <a:tc gridSpan="2">
                  <a:txBody>
                    <a:bodyPr/>
                    <a:lstStyle/>
                    <a:p>
                      <a:pPr algn="r"/>
                      <a:r>
                        <a:rPr lang="en-US" sz="1500" b="1" dirty="0">
                          <a:solidFill>
                            <a:srgbClr val="FF0000"/>
                          </a:solidFill>
                        </a:rPr>
                        <a:t>Total Manhours for Paper Mill Site Inspection </a:t>
                      </a:r>
                      <a:r>
                        <a:rPr lang="en-US" sz="1500" b="1" baseline="0" dirty="0">
                          <a:solidFill>
                            <a:srgbClr val="FF0000"/>
                          </a:solidFill>
                        </a:rPr>
                        <a:t>=</a:t>
                      </a:r>
                      <a:endParaRPr lang="en-US" sz="1500" b="1" dirty="0">
                        <a:solidFill>
                          <a:srgbClr val="FF0000"/>
                        </a:solidFill>
                      </a:endParaRPr>
                    </a:p>
                  </a:txBody>
                  <a:tcPr marL="121925" marR="121925" marT="60967" marB="60967">
                    <a:lnR w="12700" cap="flat" cmpd="sng" algn="ctr">
                      <a:solidFill>
                        <a:schemeClr val="bg1"/>
                      </a:solidFill>
                      <a:prstDash val="solid"/>
                      <a:round/>
                      <a:headEnd type="none" w="med" len="med"/>
                      <a:tailEnd type="none" w="med" len="med"/>
                    </a:lnR>
                  </a:tcPr>
                </a:tc>
                <a:tc hMerge="1">
                  <a:txBody>
                    <a:bodyPr/>
                    <a:lstStyle/>
                    <a:p>
                      <a:pPr algn="ct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solidFill>
                            <a:srgbClr val="FF0000"/>
                          </a:solidFill>
                        </a:rPr>
                        <a:t>951.0</a:t>
                      </a:r>
                      <a:r>
                        <a:rPr lang="en-US" sz="1600" b="1" baseline="0" dirty="0">
                          <a:solidFill>
                            <a:srgbClr val="FF0000"/>
                          </a:solidFill>
                        </a:rPr>
                        <a:t> Hours</a:t>
                      </a:r>
                      <a:endParaRPr lang="en-US" sz="1600" b="1" dirty="0">
                        <a:solidFill>
                          <a:srgbClr val="FF0000"/>
                        </a:solidFill>
                      </a:endParaRPr>
                    </a:p>
                  </a:txBody>
                  <a:tcPr marL="121925" marR="121925" marT="60967" marB="60967">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7"/>
                  </a:ext>
                </a:extLst>
              </a:tr>
            </a:tbl>
          </a:graphicData>
        </a:graphic>
      </p:graphicFrame>
      <p:pic>
        <p:nvPicPr>
          <p:cNvPr id="11" name="Picture 10">
            <a:extLst>
              <a:ext uri="{FF2B5EF4-FFF2-40B4-BE49-F238E27FC236}">
                <a16:creationId xmlns:a16="http://schemas.microsoft.com/office/drawing/2014/main" id="{7F2A2EC3-4220-4EAD-9CA3-96EEACA8B6A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753600" y="152400"/>
            <a:ext cx="2269485" cy="470244"/>
          </a:xfrm>
          <a:prstGeom prst="rect">
            <a:avLst/>
          </a:prstGeom>
        </p:spPr>
      </p:pic>
    </p:spTree>
    <p:extLst>
      <p:ext uri="{BB962C8B-B14F-4D97-AF65-F5344CB8AC3E}">
        <p14:creationId xmlns:p14="http://schemas.microsoft.com/office/powerpoint/2010/main" val="1309755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picture containing indoor, floor&#10;&#10;Description generated with high confidence">
            <a:extLst>
              <a:ext uri="{FF2B5EF4-FFF2-40B4-BE49-F238E27FC236}">
                <a16:creationId xmlns:a16="http://schemas.microsoft.com/office/drawing/2014/main" id="{0E57981B-A4C4-4D3C-99C3-04EFCA9DFC92}"/>
              </a:ext>
            </a:extLst>
          </p:cNvPr>
          <p:cNvPicPr>
            <a:picLocks noChangeAspect="1"/>
          </p:cNvPicPr>
          <p:nvPr/>
        </p:nvPicPr>
        <p:blipFill rotWithShape="1">
          <a:blip r:embed="rId2" cstate="screen">
            <a:alphaModFix amt="50000"/>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a:ext>
            </a:extLst>
          </a:blip>
          <a:srcRect/>
          <a:stretch/>
        </p:blipFill>
        <p:spPr>
          <a:xfrm>
            <a:off x="21" y="10"/>
            <a:ext cx="12191980" cy="6857989"/>
          </a:xfrm>
          <a:prstGeom prst="rect">
            <a:avLst/>
          </a:prstGeom>
        </p:spPr>
      </p:pic>
      <p:sp>
        <p:nvSpPr>
          <p:cNvPr id="4" name="Slide Number Placeholder 3"/>
          <p:cNvSpPr>
            <a:spLocks noGrp="1"/>
          </p:cNvSpPr>
          <p:nvPr>
            <p:ph type="sldNum" sz="quarter" idx="12"/>
          </p:nvPr>
        </p:nvSpPr>
        <p:spPr>
          <a:xfrm>
            <a:off x="10176934" y="6182785"/>
            <a:ext cx="1200151" cy="366183"/>
          </a:xfrm>
        </p:spPr>
        <p:txBody>
          <a:bodyPr/>
          <a:lstStyle/>
          <a:p>
            <a:fld id="{399BE070-0FF3-4D55-9979-013262B19061}" type="slidenum">
              <a:rPr lang="pl-PL" smtClean="0"/>
              <a:pPr/>
              <a:t>38</a:t>
            </a:fld>
            <a:endParaRPr lang="pl-PL"/>
          </a:p>
        </p:txBody>
      </p:sp>
      <p:graphicFrame>
        <p:nvGraphicFramePr>
          <p:cNvPr id="8" name="Content Placeholder 7"/>
          <p:cNvGraphicFramePr>
            <a:graphicFrameLocks noGrp="1"/>
          </p:cNvGraphicFramePr>
          <p:nvPr>
            <p:ph sz="quarter" idx="4294967295"/>
            <p:extLst>
              <p:ext uri="{D42A27DB-BD31-4B8C-83A1-F6EECF244321}">
                <p14:modId xmlns:p14="http://schemas.microsoft.com/office/powerpoint/2010/main" val="2715722626"/>
              </p:ext>
            </p:extLst>
          </p:nvPr>
        </p:nvGraphicFramePr>
        <p:xfrm>
          <a:off x="968823" y="990600"/>
          <a:ext cx="10080177" cy="1462232"/>
        </p:xfrm>
        <a:graphic>
          <a:graphicData uri="http://schemas.openxmlformats.org/drawingml/2006/table">
            <a:tbl>
              <a:tblPr firstRow="1" bandRow="1">
                <a:tableStyleId>{5C22544A-7EE6-4342-B048-85BDC9FD1C3A}</a:tableStyleId>
              </a:tblPr>
              <a:tblGrid>
                <a:gridCol w="4671300">
                  <a:extLst>
                    <a:ext uri="{9D8B030D-6E8A-4147-A177-3AD203B41FA5}">
                      <a16:colId xmlns:a16="http://schemas.microsoft.com/office/drawing/2014/main" val="20000"/>
                    </a:ext>
                  </a:extLst>
                </a:gridCol>
                <a:gridCol w="2581509">
                  <a:extLst>
                    <a:ext uri="{9D8B030D-6E8A-4147-A177-3AD203B41FA5}">
                      <a16:colId xmlns:a16="http://schemas.microsoft.com/office/drawing/2014/main" val="20001"/>
                    </a:ext>
                  </a:extLst>
                </a:gridCol>
                <a:gridCol w="2827368">
                  <a:extLst>
                    <a:ext uri="{9D8B030D-6E8A-4147-A177-3AD203B41FA5}">
                      <a16:colId xmlns:a16="http://schemas.microsoft.com/office/drawing/2014/main" val="20002"/>
                    </a:ext>
                  </a:extLst>
                </a:gridCol>
              </a:tblGrid>
              <a:tr h="365557">
                <a:tc>
                  <a:txBody>
                    <a:bodyPr/>
                    <a:lstStyle/>
                    <a:p>
                      <a:r>
                        <a:rPr lang="en-US" sz="1600" dirty="0"/>
                        <a:t>Operation</a:t>
                      </a:r>
                    </a:p>
                  </a:txBody>
                  <a:tcPr marL="121925" marR="121925" marT="60859" marB="60859">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a:txBody>
                    <a:bodyPr/>
                    <a:lstStyle/>
                    <a:p>
                      <a:pPr algn="ctr"/>
                      <a:r>
                        <a:rPr lang="en-US" sz="1600" dirty="0"/>
                        <a:t>Man-Hours</a:t>
                      </a:r>
                    </a:p>
                  </a:txBody>
                  <a:tcPr marL="121925" marR="121925" marT="60859" marB="60859">
                    <a:lnT w="12700" cap="flat" cmpd="sng" algn="ctr">
                      <a:solidFill>
                        <a:schemeClr val="bg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Total  Man-Hours</a:t>
                      </a:r>
                    </a:p>
                  </a:txBody>
                  <a:tcPr marL="121925" marR="121925" marT="60859" marB="60859">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0"/>
                  </a:ext>
                </a:extLst>
              </a:tr>
              <a:tr h="365557">
                <a:tc>
                  <a:txBody>
                    <a:bodyPr/>
                    <a:lstStyle/>
                    <a:p>
                      <a:r>
                        <a:rPr lang="en-US" sz="1500" b="1" dirty="0"/>
                        <a:t>RCM Engineer PPE Suit-up</a:t>
                      </a:r>
                    </a:p>
                  </a:txBody>
                  <a:tcPr marL="121925" marR="121925" marT="60859" marB="60859">
                    <a:lnL w="12700" cap="flat" cmpd="sng" algn="ctr">
                      <a:solidFill>
                        <a:schemeClr val="bg1"/>
                      </a:solidFill>
                      <a:prstDash val="solid"/>
                      <a:round/>
                      <a:headEnd type="none" w="med" len="med"/>
                      <a:tailEnd type="none" w="med" len="med"/>
                    </a:lnL>
                  </a:tcPr>
                </a:tc>
                <a:tc>
                  <a:txBody>
                    <a:bodyPr/>
                    <a:lstStyle/>
                    <a:p>
                      <a:pPr algn="ctr"/>
                      <a:r>
                        <a:rPr lang="en-US" sz="1600" b="1" dirty="0"/>
                        <a:t>0.5</a:t>
                      </a:r>
                    </a:p>
                  </a:txBody>
                  <a:tcPr marL="121925" marR="121925" marT="60859" marB="60859"/>
                </a:tc>
                <a:tc>
                  <a:txBody>
                    <a:bodyPr/>
                    <a:lstStyle/>
                    <a:p>
                      <a:pPr algn="ctr"/>
                      <a:r>
                        <a:rPr lang="en-US" sz="1600" b="1" dirty="0"/>
                        <a:t>42.0</a:t>
                      </a:r>
                    </a:p>
                  </a:txBody>
                  <a:tcPr marL="121925" marR="121925" marT="60859" marB="60859">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1"/>
                  </a:ext>
                </a:extLst>
              </a:tr>
              <a:tr h="365557">
                <a:tc>
                  <a:txBody>
                    <a:bodyPr/>
                    <a:lstStyle/>
                    <a:p>
                      <a:r>
                        <a:rPr lang="en-US" sz="1500" b="1" dirty="0"/>
                        <a:t>Electrician PPE Suit-up</a:t>
                      </a:r>
                    </a:p>
                  </a:txBody>
                  <a:tcPr marL="121925" marR="121925" marT="60859" marB="60859">
                    <a:lnL w="12700" cap="flat" cmpd="sng" algn="ctr">
                      <a:solidFill>
                        <a:schemeClr val="bg1"/>
                      </a:solidFill>
                      <a:prstDash val="solid"/>
                      <a:round/>
                      <a:headEnd type="none" w="med" len="med"/>
                      <a:tailEnd type="none" w="med" len="med"/>
                    </a:lnL>
                  </a:tcPr>
                </a:tc>
                <a:tc>
                  <a:txBody>
                    <a:bodyPr/>
                    <a:lstStyle/>
                    <a:p>
                      <a:pPr algn="ctr"/>
                      <a:r>
                        <a:rPr lang="en-US" sz="1600" b="1" dirty="0"/>
                        <a:t>0.5</a:t>
                      </a:r>
                    </a:p>
                  </a:txBody>
                  <a:tcPr marL="121925" marR="121925" marT="60859" marB="60859"/>
                </a:tc>
                <a:tc>
                  <a:txBody>
                    <a:bodyPr/>
                    <a:lstStyle/>
                    <a:p>
                      <a:pPr algn="ctr"/>
                      <a:r>
                        <a:rPr lang="en-US" sz="1600" b="1" dirty="0"/>
                        <a:t>84.0</a:t>
                      </a:r>
                    </a:p>
                  </a:txBody>
                  <a:tcPr marL="121925" marR="121925" marT="60859" marB="60859">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2"/>
                  </a:ext>
                </a:extLst>
              </a:tr>
              <a:tr h="365557">
                <a:tc gridSpan="2">
                  <a:txBody>
                    <a:bodyPr/>
                    <a:lstStyle/>
                    <a:p>
                      <a:pPr algn="r"/>
                      <a:r>
                        <a:rPr lang="en-US" sz="1500" b="1" dirty="0">
                          <a:solidFill>
                            <a:schemeClr val="tx1"/>
                          </a:solidFill>
                        </a:rPr>
                        <a:t>42 Shifts (2 Suit-ups</a:t>
                      </a:r>
                      <a:r>
                        <a:rPr lang="en-US" sz="1500" b="1" baseline="0" dirty="0">
                          <a:solidFill>
                            <a:schemeClr val="tx1"/>
                          </a:solidFill>
                        </a:rPr>
                        <a:t> Per Shift) </a:t>
                      </a:r>
                      <a:r>
                        <a:rPr lang="en-US" sz="1500" b="1" dirty="0">
                          <a:solidFill>
                            <a:schemeClr val="tx1"/>
                          </a:solidFill>
                        </a:rPr>
                        <a:t>Total</a:t>
                      </a:r>
                      <a:r>
                        <a:rPr lang="en-US" sz="1500" b="1" baseline="0" dirty="0">
                          <a:solidFill>
                            <a:schemeClr val="tx1"/>
                          </a:solidFill>
                        </a:rPr>
                        <a:t> 84 Dress Outs =</a:t>
                      </a:r>
                      <a:endParaRPr lang="en-US" sz="1500" b="1" dirty="0">
                        <a:solidFill>
                          <a:schemeClr val="tx1"/>
                        </a:solidFill>
                      </a:endParaRPr>
                    </a:p>
                  </a:txBody>
                  <a:tcPr marL="121925" marR="121925" marT="60859" marB="6085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pPr algn="ctr"/>
                      <a:endParaRPr lang="en-US" sz="1600" dirty="0"/>
                    </a:p>
                  </a:txBody>
                  <a:tcPr/>
                </a:tc>
                <a:tc>
                  <a:txBody>
                    <a:bodyPr/>
                    <a:lstStyle/>
                    <a:p>
                      <a:pPr algn="ctr"/>
                      <a:r>
                        <a:rPr lang="en-US" sz="1600" b="1" dirty="0">
                          <a:solidFill>
                            <a:schemeClr val="tx1"/>
                          </a:solidFill>
                        </a:rPr>
                        <a:t>126.0 Hours</a:t>
                      </a:r>
                    </a:p>
                  </a:txBody>
                  <a:tcPr marL="121925" marR="121925" marT="60859" marB="6085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042084611"/>
              </p:ext>
            </p:extLst>
          </p:nvPr>
        </p:nvGraphicFramePr>
        <p:xfrm>
          <a:off x="959433" y="2463863"/>
          <a:ext cx="10080175" cy="2926192"/>
        </p:xfrm>
        <a:graphic>
          <a:graphicData uri="http://schemas.openxmlformats.org/drawingml/2006/table">
            <a:tbl>
              <a:tblPr firstRow="1" bandRow="1">
                <a:tableStyleId>{5C22544A-7EE6-4342-B048-85BDC9FD1C3A}</a:tableStyleId>
              </a:tblPr>
              <a:tblGrid>
                <a:gridCol w="4660727">
                  <a:extLst>
                    <a:ext uri="{9D8B030D-6E8A-4147-A177-3AD203B41FA5}">
                      <a16:colId xmlns:a16="http://schemas.microsoft.com/office/drawing/2014/main" val="20000"/>
                    </a:ext>
                  </a:extLst>
                </a:gridCol>
                <a:gridCol w="2601335">
                  <a:extLst>
                    <a:ext uri="{9D8B030D-6E8A-4147-A177-3AD203B41FA5}">
                      <a16:colId xmlns:a16="http://schemas.microsoft.com/office/drawing/2014/main" val="20001"/>
                    </a:ext>
                  </a:extLst>
                </a:gridCol>
                <a:gridCol w="2818113">
                  <a:extLst>
                    <a:ext uri="{9D8B030D-6E8A-4147-A177-3AD203B41FA5}">
                      <a16:colId xmlns:a16="http://schemas.microsoft.com/office/drawing/2014/main" val="20002"/>
                    </a:ext>
                  </a:extLst>
                </a:gridCol>
              </a:tblGrid>
              <a:tr h="365773">
                <a:tc>
                  <a:txBody>
                    <a:bodyPr/>
                    <a:lstStyle/>
                    <a:p>
                      <a:r>
                        <a:rPr lang="en-US" sz="1600" dirty="0"/>
                        <a:t>Operation</a:t>
                      </a:r>
                    </a:p>
                  </a:txBody>
                  <a:tcPr marL="121925" marR="121925" marT="60967" marB="60967"/>
                </a:tc>
                <a:tc>
                  <a:txBody>
                    <a:bodyPr/>
                    <a:lstStyle/>
                    <a:p>
                      <a:pPr algn="ctr"/>
                      <a:r>
                        <a:rPr lang="en-US" sz="1600" dirty="0"/>
                        <a:t>Man-Hours</a:t>
                      </a:r>
                    </a:p>
                  </a:txBody>
                  <a:tcPr marL="121925" marR="121925" marT="60967" marB="6096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Total  Man-Hours</a:t>
                      </a:r>
                    </a:p>
                  </a:txBody>
                  <a:tcPr marL="121925" marR="121925" marT="60967" marB="60967"/>
                </a:tc>
                <a:extLst>
                  <a:ext uri="{0D108BD9-81ED-4DB2-BD59-A6C34878D82A}">
                    <a16:rowId xmlns:a16="http://schemas.microsoft.com/office/drawing/2014/main" val="10000"/>
                  </a:ext>
                </a:extLst>
              </a:tr>
              <a:tr h="365773">
                <a:tc>
                  <a:txBody>
                    <a:bodyPr/>
                    <a:lstStyle/>
                    <a:p>
                      <a:r>
                        <a:rPr lang="en-US" sz="1500" b="1" dirty="0"/>
                        <a:t>Cover Removal</a:t>
                      </a:r>
                    </a:p>
                  </a:txBody>
                  <a:tcPr marL="121925" marR="121925" marT="60967" marB="60967"/>
                </a:tc>
                <a:tc>
                  <a:txBody>
                    <a:bodyPr/>
                    <a:lstStyle/>
                    <a:p>
                      <a:pPr algn="ctr"/>
                      <a:r>
                        <a:rPr lang="en-US" sz="1600" b="1" dirty="0"/>
                        <a:t>0.5</a:t>
                      </a:r>
                    </a:p>
                  </a:txBody>
                  <a:tcPr marL="121925" marR="121925" marT="60967" marB="60967"/>
                </a:tc>
                <a:tc>
                  <a:txBody>
                    <a:bodyPr/>
                    <a:lstStyle/>
                    <a:p>
                      <a:pPr algn="ctr"/>
                      <a:r>
                        <a:rPr lang="en-US" sz="1600" b="1" dirty="0"/>
                        <a:t>250.0</a:t>
                      </a:r>
                    </a:p>
                  </a:txBody>
                  <a:tcPr marL="121925" marR="121925" marT="60967" marB="60967"/>
                </a:tc>
                <a:extLst>
                  <a:ext uri="{0D108BD9-81ED-4DB2-BD59-A6C34878D82A}">
                    <a16:rowId xmlns:a16="http://schemas.microsoft.com/office/drawing/2014/main" val="10001"/>
                  </a:ext>
                </a:extLst>
              </a:tr>
              <a:tr h="365773">
                <a:tc>
                  <a:txBody>
                    <a:bodyPr/>
                    <a:lstStyle/>
                    <a:p>
                      <a:r>
                        <a:rPr lang="en-US" sz="1500" b="1" dirty="0"/>
                        <a:t>RCM </a:t>
                      </a:r>
                      <a:r>
                        <a:rPr lang="en-US" sz="1500" b="1" baseline="0" dirty="0"/>
                        <a:t>Inspection</a:t>
                      </a:r>
                      <a:endParaRPr lang="en-US" sz="1500" b="1" dirty="0"/>
                    </a:p>
                  </a:txBody>
                  <a:tcPr marL="121925" marR="121925" marT="60967" marB="60967"/>
                </a:tc>
                <a:tc>
                  <a:txBody>
                    <a:bodyPr/>
                    <a:lstStyle/>
                    <a:p>
                      <a:pPr algn="ctr"/>
                      <a:r>
                        <a:rPr lang="en-US" sz="1600" b="1" dirty="0"/>
                        <a:t>0.1</a:t>
                      </a:r>
                    </a:p>
                  </a:txBody>
                  <a:tcPr marL="121925" marR="121925" marT="60967" marB="60967"/>
                </a:tc>
                <a:tc>
                  <a:txBody>
                    <a:bodyPr/>
                    <a:lstStyle/>
                    <a:p>
                      <a:pPr algn="ctr"/>
                      <a:r>
                        <a:rPr lang="en-US" sz="1600" b="1" dirty="0">
                          <a:solidFill>
                            <a:srgbClr val="FF0000"/>
                          </a:solidFill>
                        </a:rPr>
                        <a:t>25.0</a:t>
                      </a:r>
                    </a:p>
                  </a:txBody>
                  <a:tcPr marL="121925" marR="121925" marT="60967" marB="60967"/>
                </a:tc>
                <a:extLst>
                  <a:ext uri="{0D108BD9-81ED-4DB2-BD59-A6C34878D82A}">
                    <a16:rowId xmlns:a16="http://schemas.microsoft.com/office/drawing/2014/main" val="10002"/>
                  </a:ext>
                </a:extLst>
              </a:tr>
              <a:tr h="365773">
                <a:tc>
                  <a:txBody>
                    <a:bodyPr/>
                    <a:lstStyle/>
                    <a:p>
                      <a:r>
                        <a:rPr lang="en-US" sz="1500" b="1" dirty="0"/>
                        <a:t>Cover Replacement</a:t>
                      </a:r>
                    </a:p>
                  </a:txBody>
                  <a:tcPr marL="121925" marR="121925" marT="60967" marB="60967"/>
                </a:tc>
                <a:tc>
                  <a:txBody>
                    <a:bodyPr/>
                    <a:lstStyle/>
                    <a:p>
                      <a:pPr algn="ctr"/>
                      <a:r>
                        <a:rPr lang="en-US" sz="1600" b="1" dirty="0"/>
                        <a:t>0.5</a:t>
                      </a:r>
                    </a:p>
                  </a:txBody>
                  <a:tcPr marL="121925" marR="121925" marT="60967" marB="60967"/>
                </a:tc>
                <a:tc>
                  <a:txBody>
                    <a:bodyPr/>
                    <a:lstStyle/>
                    <a:p>
                      <a:pPr algn="ctr"/>
                      <a:r>
                        <a:rPr lang="en-US" sz="1600" b="1" dirty="0"/>
                        <a:t>150.0</a:t>
                      </a:r>
                    </a:p>
                  </a:txBody>
                  <a:tcPr marL="121925" marR="121925" marT="60967" marB="60967"/>
                </a:tc>
                <a:extLst>
                  <a:ext uri="{0D108BD9-81ED-4DB2-BD59-A6C34878D82A}">
                    <a16:rowId xmlns:a16="http://schemas.microsoft.com/office/drawing/2014/main" val="10003"/>
                  </a:ext>
                </a:extLst>
              </a:tr>
              <a:tr h="365773">
                <a:tc>
                  <a:txBody>
                    <a:bodyPr/>
                    <a:lstStyle/>
                    <a:p>
                      <a:r>
                        <a:rPr lang="en-US" sz="1500" b="1" dirty="0"/>
                        <a:t>RCM Engineer Waiting Time</a:t>
                      </a:r>
                    </a:p>
                  </a:txBody>
                  <a:tcPr marL="121925" marR="121925" marT="60967" marB="60967"/>
                </a:tc>
                <a:tc>
                  <a:txBody>
                    <a:bodyPr/>
                    <a:lstStyle/>
                    <a:p>
                      <a:pPr algn="ctr"/>
                      <a:r>
                        <a:rPr lang="en-US" sz="1600" b="1" dirty="0"/>
                        <a:t>1.0</a:t>
                      </a:r>
                    </a:p>
                  </a:txBody>
                  <a:tcPr marL="121925" marR="121925" marT="60967" marB="60967"/>
                </a:tc>
                <a:tc>
                  <a:txBody>
                    <a:bodyPr/>
                    <a:lstStyle/>
                    <a:p>
                      <a:pPr algn="ctr"/>
                      <a:r>
                        <a:rPr lang="en-US" sz="1600" b="1" dirty="0"/>
                        <a:t>250.0</a:t>
                      </a:r>
                    </a:p>
                  </a:txBody>
                  <a:tcPr marL="121925" marR="121925" marT="60967" marB="60967"/>
                </a:tc>
                <a:extLst>
                  <a:ext uri="{0D108BD9-81ED-4DB2-BD59-A6C34878D82A}">
                    <a16:rowId xmlns:a16="http://schemas.microsoft.com/office/drawing/2014/main" val="10004"/>
                  </a:ext>
                </a:extLst>
              </a:tr>
              <a:tr h="365773">
                <a:tc>
                  <a:txBody>
                    <a:bodyPr/>
                    <a:lstStyle/>
                    <a:p>
                      <a:r>
                        <a:rPr lang="en-US" sz="1500" b="1" dirty="0"/>
                        <a:t>Electrician Waiting Time</a:t>
                      </a:r>
                    </a:p>
                  </a:txBody>
                  <a:tcPr marL="121925" marR="121925" marT="60967" marB="60967"/>
                </a:tc>
                <a:tc>
                  <a:txBody>
                    <a:bodyPr/>
                    <a:lstStyle/>
                    <a:p>
                      <a:pPr algn="ctr"/>
                      <a:r>
                        <a:rPr lang="en-US" sz="1600" b="1" dirty="0"/>
                        <a:t>0.1</a:t>
                      </a:r>
                    </a:p>
                  </a:txBody>
                  <a:tcPr marL="121925" marR="121925" marT="60967" marB="60967">
                    <a:lnR w="12700" cap="flat" cmpd="sng" algn="ctr">
                      <a:solidFill>
                        <a:schemeClr val="bg1"/>
                      </a:solidFill>
                      <a:prstDash val="solid"/>
                      <a:round/>
                      <a:headEnd type="none" w="med" len="med"/>
                      <a:tailEnd type="none" w="med" len="med"/>
                    </a:lnR>
                  </a:tcPr>
                </a:tc>
                <a:tc>
                  <a:txBody>
                    <a:bodyPr/>
                    <a:lstStyle/>
                    <a:p>
                      <a:pPr algn="ctr"/>
                      <a:r>
                        <a:rPr lang="en-US" sz="1600" b="1" dirty="0"/>
                        <a:t>50.0</a:t>
                      </a:r>
                    </a:p>
                  </a:txBody>
                  <a:tcPr marL="121925" marR="121925" marT="60967" marB="60967">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5"/>
                  </a:ext>
                </a:extLst>
              </a:tr>
              <a:tr h="365773">
                <a:tc gridSpan="2">
                  <a:txBody>
                    <a:bodyPr/>
                    <a:lstStyle/>
                    <a:p>
                      <a:pPr algn="r"/>
                      <a:r>
                        <a:rPr lang="en-US" sz="1500" b="1" dirty="0">
                          <a:solidFill>
                            <a:schemeClr val="tx1"/>
                          </a:solidFill>
                        </a:rPr>
                        <a:t>Manhours For Paper Mill</a:t>
                      </a:r>
                      <a:r>
                        <a:rPr lang="en-US" sz="1500" b="1" baseline="0" dirty="0">
                          <a:solidFill>
                            <a:schemeClr val="tx1"/>
                          </a:solidFill>
                        </a:rPr>
                        <a:t> Site Inspection = </a:t>
                      </a:r>
                      <a:endParaRPr lang="en-US" sz="1500" b="1" dirty="0">
                        <a:solidFill>
                          <a:schemeClr val="tx1"/>
                        </a:solidFill>
                      </a:endParaRPr>
                    </a:p>
                  </a:txBody>
                  <a:tcPr marL="121925" marR="121925" marT="60967" marB="60967">
                    <a:lnR w="12700" cap="flat" cmpd="sng" algn="ctr">
                      <a:solidFill>
                        <a:schemeClr val="bg1"/>
                      </a:solidFill>
                      <a:prstDash val="solid"/>
                      <a:round/>
                      <a:headEnd type="none" w="med" len="med"/>
                      <a:tailEnd type="none" w="med" len="med"/>
                    </a:lnR>
                  </a:tcPr>
                </a:tc>
                <a:tc hMerge="1">
                  <a:txBody>
                    <a:bodyPr/>
                    <a:lstStyle/>
                    <a:p>
                      <a:pPr algn="ct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rPr>
                        <a:t>825.0</a:t>
                      </a:r>
                      <a:r>
                        <a:rPr lang="en-US" sz="1600" b="1" baseline="0" dirty="0">
                          <a:solidFill>
                            <a:schemeClr val="tx1"/>
                          </a:solidFill>
                        </a:rPr>
                        <a:t> Hours</a:t>
                      </a:r>
                      <a:endParaRPr lang="en-US" sz="1600" b="1" dirty="0">
                        <a:solidFill>
                          <a:schemeClr val="tx1"/>
                        </a:solidFill>
                      </a:endParaRPr>
                    </a:p>
                  </a:txBody>
                  <a:tcPr marL="121925" marR="121925" marT="60967" marB="60967">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6"/>
                  </a:ext>
                </a:extLst>
              </a:tr>
              <a:tr h="365773">
                <a:tc gridSpan="2">
                  <a:txBody>
                    <a:bodyPr/>
                    <a:lstStyle/>
                    <a:p>
                      <a:pPr algn="r"/>
                      <a:r>
                        <a:rPr lang="en-US" sz="1500" b="1" dirty="0">
                          <a:solidFill>
                            <a:srgbClr val="FF0000"/>
                          </a:solidFill>
                        </a:rPr>
                        <a:t>Total Manhours for Paper Mill Site Inspection </a:t>
                      </a:r>
                      <a:r>
                        <a:rPr lang="en-US" sz="1500" b="1" baseline="0" dirty="0">
                          <a:solidFill>
                            <a:srgbClr val="FF0000"/>
                          </a:solidFill>
                        </a:rPr>
                        <a:t>=</a:t>
                      </a:r>
                      <a:endParaRPr lang="en-US" sz="1500" b="1" dirty="0">
                        <a:solidFill>
                          <a:srgbClr val="FF0000"/>
                        </a:solidFill>
                      </a:endParaRPr>
                    </a:p>
                  </a:txBody>
                  <a:tcPr marL="121925" marR="121925" marT="60967" marB="60967">
                    <a:lnR w="12700" cap="flat" cmpd="sng" algn="ctr">
                      <a:solidFill>
                        <a:schemeClr val="bg1"/>
                      </a:solidFill>
                      <a:prstDash val="solid"/>
                      <a:round/>
                      <a:headEnd type="none" w="med" len="med"/>
                      <a:tailEnd type="none" w="med" len="med"/>
                    </a:lnR>
                  </a:tcPr>
                </a:tc>
                <a:tc hMerge="1">
                  <a:txBody>
                    <a:bodyPr/>
                    <a:lstStyle/>
                    <a:p>
                      <a:pPr algn="ct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solidFill>
                            <a:srgbClr val="FF0000"/>
                          </a:solidFill>
                        </a:rPr>
                        <a:t>951.0</a:t>
                      </a:r>
                      <a:r>
                        <a:rPr lang="en-US" sz="1600" b="1" baseline="0" dirty="0">
                          <a:solidFill>
                            <a:srgbClr val="FF0000"/>
                          </a:solidFill>
                        </a:rPr>
                        <a:t> Hours</a:t>
                      </a:r>
                      <a:endParaRPr lang="en-US" sz="1600" b="1" dirty="0">
                        <a:solidFill>
                          <a:srgbClr val="FF0000"/>
                        </a:solidFill>
                      </a:endParaRPr>
                    </a:p>
                  </a:txBody>
                  <a:tcPr marL="121925" marR="121925" marT="60967" marB="60967">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7"/>
                  </a:ext>
                </a:extLst>
              </a:tr>
            </a:tbl>
          </a:graphicData>
        </a:graphic>
      </p:graphicFrame>
      <p:grpSp>
        <p:nvGrpSpPr>
          <p:cNvPr id="10" name="Group 9"/>
          <p:cNvGrpSpPr>
            <a:grpSpLocks/>
          </p:cNvGrpSpPr>
          <p:nvPr/>
        </p:nvGrpSpPr>
        <p:grpSpPr bwMode="auto">
          <a:xfrm>
            <a:off x="3743739" y="1487922"/>
            <a:ext cx="6960773" cy="2208245"/>
            <a:chOff x="838200" y="2057400"/>
            <a:chExt cx="7766992" cy="2427407"/>
          </a:xfrm>
        </p:grpSpPr>
        <p:sp>
          <p:nvSpPr>
            <p:cNvPr id="11" name="Oval 10"/>
            <p:cNvSpPr/>
            <p:nvPr/>
          </p:nvSpPr>
          <p:spPr>
            <a:xfrm>
              <a:off x="6166792" y="3722807"/>
              <a:ext cx="2438400" cy="762000"/>
            </a:xfrm>
            <a:prstGeom prst="ellipse">
              <a:avLst/>
            </a:prstGeom>
            <a:noFill/>
            <a:ln w="76200">
              <a:solidFill>
                <a:srgbClr val="FF0000"/>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67"/>
            </a:p>
          </p:txBody>
        </p:sp>
        <p:sp>
          <p:nvSpPr>
            <p:cNvPr id="12" name="Rectangular Callout 11"/>
            <p:cNvSpPr/>
            <p:nvPr/>
          </p:nvSpPr>
          <p:spPr>
            <a:xfrm>
              <a:off x="838200" y="2057400"/>
              <a:ext cx="4038264" cy="1219260"/>
            </a:xfrm>
            <a:prstGeom prst="wedgeRectCallout">
              <a:avLst>
                <a:gd name="adj1" fmla="val 89898"/>
                <a:gd name="adj2" fmla="val 98899"/>
              </a:avLst>
            </a:prstGeom>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400" b="1" dirty="0"/>
                <a:t>25.0 HOURS (2.6%) OF </a:t>
              </a:r>
            </a:p>
            <a:p>
              <a:pPr algn="ctr" eaLnBrk="1" hangingPunct="1">
                <a:defRPr/>
              </a:pPr>
              <a:r>
                <a:rPr lang="en-US" sz="2400" b="1" dirty="0"/>
                <a:t>PRODUCTIVE  LABOR</a:t>
              </a:r>
            </a:p>
          </p:txBody>
        </p:sp>
      </p:grpSp>
      <p:pic>
        <p:nvPicPr>
          <p:cNvPr id="17" name="Picture 16">
            <a:extLst>
              <a:ext uri="{FF2B5EF4-FFF2-40B4-BE49-F238E27FC236}">
                <a16:creationId xmlns:a16="http://schemas.microsoft.com/office/drawing/2014/main" id="{2F6F832D-C0CD-4AB2-865C-F6F5BDCF20C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753600" y="152400"/>
            <a:ext cx="2269485" cy="470244"/>
          </a:xfrm>
          <a:prstGeom prst="rect">
            <a:avLst/>
          </a:prstGeom>
        </p:spPr>
      </p:pic>
      <p:pic>
        <p:nvPicPr>
          <p:cNvPr id="2" name="Picture 1">
            <a:extLst>
              <a:ext uri="{FF2B5EF4-FFF2-40B4-BE49-F238E27FC236}">
                <a16:creationId xmlns:a16="http://schemas.microsoft.com/office/drawing/2014/main" id="{CE99E3B0-D6F6-4B0C-B2D0-D66EB6B50D0A}"/>
              </a:ext>
            </a:extLst>
          </p:cNvPr>
          <p:cNvPicPr>
            <a:picLocks noChangeAspect="1"/>
          </p:cNvPicPr>
          <p:nvPr/>
        </p:nvPicPr>
        <p:blipFill>
          <a:blip r:embed="rId5"/>
          <a:stretch>
            <a:fillRect/>
          </a:stretch>
        </p:blipFill>
        <p:spPr>
          <a:xfrm>
            <a:off x="0" y="5718048"/>
            <a:ext cx="12192000" cy="1139952"/>
          </a:xfrm>
          <a:prstGeom prst="rect">
            <a:avLst/>
          </a:prstGeom>
        </p:spPr>
      </p:pic>
    </p:spTree>
    <p:extLst>
      <p:ext uri="{BB962C8B-B14F-4D97-AF65-F5344CB8AC3E}">
        <p14:creationId xmlns:p14="http://schemas.microsoft.com/office/powerpoint/2010/main" val="5108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picture containing indoor, floor&#10;&#10;Description generated with high confidence">
            <a:extLst>
              <a:ext uri="{FF2B5EF4-FFF2-40B4-BE49-F238E27FC236}">
                <a16:creationId xmlns:a16="http://schemas.microsoft.com/office/drawing/2014/main" id="{BEF2DF86-B810-4B34-803A-A0202B07DFDA}"/>
              </a:ext>
            </a:extLst>
          </p:cNvPr>
          <p:cNvPicPr>
            <a:picLocks noChangeAspect="1"/>
          </p:cNvPicPr>
          <p:nvPr/>
        </p:nvPicPr>
        <p:blipFill rotWithShape="1">
          <a:blip r:embed="rId2" cstate="screen">
            <a:alphaModFix amt="50000"/>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a:ext>
            </a:extLst>
          </a:blip>
          <a:srcRect/>
          <a:stretch/>
        </p:blipFill>
        <p:spPr>
          <a:xfrm>
            <a:off x="21" y="10"/>
            <a:ext cx="12191980" cy="6857989"/>
          </a:xfrm>
          <a:prstGeom prst="rect">
            <a:avLst/>
          </a:prstGeom>
        </p:spPr>
      </p:pic>
      <p:sp>
        <p:nvSpPr>
          <p:cNvPr id="4" name="Slide Number Placeholder 3"/>
          <p:cNvSpPr>
            <a:spLocks noGrp="1"/>
          </p:cNvSpPr>
          <p:nvPr>
            <p:ph type="sldNum" sz="quarter" idx="12"/>
          </p:nvPr>
        </p:nvSpPr>
        <p:spPr>
          <a:xfrm>
            <a:off x="10176934" y="6182785"/>
            <a:ext cx="1200151" cy="366183"/>
          </a:xfrm>
        </p:spPr>
        <p:txBody>
          <a:bodyPr/>
          <a:lstStyle/>
          <a:p>
            <a:fld id="{399BE070-0FF3-4D55-9979-013262B19061}" type="slidenum">
              <a:rPr lang="pl-PL" smtClean="0"/>
              <a:pPr/>
              <a:t>39</a:t>
            </a:fld>
            <a:endParaRPr lang="pl-PL"/>
          </a:p>
        </p:txBody>
      </p:sp>
      <p:graphicFrame>
        <p:nvGraphicFramePr>
          <p:cNvPr id="8" name="Content Placeholder 7"/>
          <p:cNvGraphicFramePr>
            <a:graphicFrameLocks noGrp="1"/>
          </p:cNvGraphicFramePr>
          <p:nvPr>
            <p:ph sz="quarter" idx="4294967295"/>
            <p:extLst>
              <p:ext uri="{D42A27DB-BD31-4B8C-83A1-F6EECF244321}">
                <p14:modId xmlns:p14="http://schemas.microsoft.com/office/powerpoint/2010/main" val="1112471128"/>
              </p:ext>
            </p:extLst>
          </p:nvPr>
        </p:nvGraphicFramePr>
        <p:xfrm>
          <a:off x="946460" y="990600"/>
          <a:ext cx="10080177" cy="1462232"/>
        </p:xfrm>
        <a:graphic>
          <a:graphicData uri="http://schemas.openxmlformats.org/drawingml/2006/table">
            <a:tbl>
              <a:tblPr firstRow="1" bandRow="1">
                <a:tableStyleId>{5C22544A-7EE6-4342-B048-85BDC9FD1C3A}</a:tableStyleId>
              </a:tblPr>
              <a:tblGrid>
                <a:gridCol w="4671300">
                  <a:extLst>
                    <a:ext uri="{9D8B030D-6E8A-4147-A177-3AD203B41FA5}">
                      <a16:colId xmlns:a16="http://schemas.microsoft.com/office/drawing/2014/main" val="20000"/>
                    </a:ext>
                  </a:extLst>
                </a:gridCol>
                <a:gridCol w="2581509">
                  <a:extLst>
                    <a:ext uri="{9D8B030D-6E8A-4147-A177-3AD203B41FA5}">
                      <a16:colId xmlns:a16="http://schemas.microsoft.com/office/drawing/2014/main" val="20001"/>
                    </a:ext>
                  </a:extLst>
                </a:gridCol>
                <a:gridCol w="2827368">
                  <a:extLst>
                    <a:ext uri="{9D8B030D-6E8A-4147-A177-3AD203B41FA5}">
                      <a16:colId xmlns:a16="http://schemas.microsoft.com/office/drawing/2014/main" val="20002"/>
                    </a:ext>
                  </a:extLst>
                </a:gridCol>
              </a:tblGrid>
              <a:tr h="365557">
                <a:tc>
                  <a:txBody>
                    <a:bodyPr/>
                    <a:lstStyle/>
                    <a:p>
                      <a:r>
                        <a:rPr lang="en-US" sz="1600" dirty="0"/>
                        <a:t>Operation</a:t>
                      </a:r>
                    </a:p>
                  </a:txBody>
                  <a:tcPr marL="121925" marR="121925" marT="60859" marB="60859">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a:txBody>
                    <a:bodyPr/>
                    <a:lstStyle/>
                    <a:p>
                      <a:pPr algn="ctr"/>
                      <a:r>
                        <a:rPr lang="en-US" sz="1600" dirty="0"/>
                        <a:t>Man-Hours</a:t>
                      </a:r>
                    </a:p>
                  </a:txBody>
                  <a:tcPr marL="121925" marR="121925" marT="60859" marB="60859">
                    <a:lnT w="12700" cap="flat" cmpd="sng" algn="ctr">
                      <a:solidFill>
                        <a:schemeClr val="bg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Total  Man-Hours</a:t>
                      </a:r>
                    </a:p>
                  </a:txBody>
                  <a:tcPr marL="121925" marR="121925" marT="60859" marB="60859">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0"/>
                  </a:ext>
                </a:extLst>
              </a:tr>
              <a:tr h="365557">
                <a:tc>
                  <a:txBody>
                    <a:bodyPr/>
                    <a:lstStyle/>
                    <a:p>
                      <a:r>
                        <a:rPr lang="en-US" sz="1500" b="1" dirty="0"/>
                        <a:t>RCM Engineer PPE Suit-up</a:t>
                      </a:r>
                    </a:p>
                  </a:txBody>
                  <a:tcPr marL="121925" marR="121925" marT="60859" marB="60859">
                    <a:lnL w="12700" cap="flat" cmpd="sng" algn="ctr">
                      <a:solidFill>
                        <a:schemeClr val="bg1"/>
                      </a:solidFill>
                      <a:prstDash val="solid"/>
                      <a:round/>
                      <a:headEnd type="none" w="med" len="med"/>
                      <a:tailEnd type="none" w="med" len="med"/>
                    </a:lnL>
                  </a:tcPr>
                </a:tc>
                <a:tc>
                  <a:txBody>
                    <a:bodyPr/>
                    <a:lstStyle/>
                    <a:p>
                      <a:pPr algn="ctr"/>
                      <a:r>
                        <a:rPr lang="en-US" sz="1600" b="1" dirty="0"/>
                        <a:t>0.5</a:t>
                      </a:r>
                    </a:p>
                  </a:txBody>
                  <a:tcPr marL="121925" marR="121925" marT="60859" marB="60859"/>
                </a:tc>
                <a:tc>
                  <a:txBody>
                    <a:bodyPr/>
                    <a:lstStyle/>
                    <a:p>
                      <a:pPr algn="ctr"/>
                      <a:r>
                        <a:rPr lang="en-US" sz="1600" b="1" dirty="0"/>
                        <a:t>42.0</a:t>
                      </a:r>
                    </a:p>
                  </a:txBody>
                  <a:tcPr marL="121925" marR="121925" marT="60859" marB="60859">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1"/>
                  </a:ext>
                </a:extLst>
              </a:tr>
              <a:tr h="365557">
                <a:tc>
                  <a:txBody>
                    <a:bodyPr/>
                    <a:lstStyle/>
                    <a:p>
                      <a:r>
                        <a:rPr lang="en-US" sz="1500" b="1" dirty="0"/>
                        <a:t>Electrician PPE Suit-up</a:t>
                      </a:r>
                    </a:p>
                  </a:txBody>
                  <a:tcPr marL="121925" marR="121925" marT="60859" marB="60859">
                    <a:lnL w="12700" cap="flat" cmpd="sng" algn="ctr">
                      <a:solidFill>
                        <a:schemeClr val="bg1"/>
                      </a:solidFill>
                      <a:prstDash val="solid"/>
                      <a:round/>
                      <a:headEnd type="none" w="med" len="med"/>
                      <a:tailEnd type="none" w="med" len="med"/>
                    </a:lnL>
                  </a:tcPr>
                </a:tc>
                <a:tc>
                  <a:txBody>
                    <a:bodyPr/>
                    <a:lstStyle/>
                    <a:p>
                      <a:pPr algn="ctr"/>
                      <a:r>
                        <a:rPr lang="en-US" sz="1600" b="1" dirty="0"/>
                        <a:t>0.5</a:t>
                      </a:r>
                    </a:p>
                  </a:txBody>
                  <a:tcPr marL="121925" marR="121925" marT="60859" marB="60859"/>
                </a:tc>
                <a:tc>
                  <a:txBody>
                    <a:bodyPr/>
                    <a:lstStyle/>
                    <a:p>
                      <a:pPr algn="ctr"/>
                      <a:r>
                        <a:rPr lang="en-US" sz="1600" b="1" dirty="0"/>
                        <a:t>84.0</a:t>
                      </a:r>
                    </a:p>
                  </a:txBody>
                  <a:tcPr marL="121925" marR="121925" marT="60859" marB="60859">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2"/>
                  </a:ext>
                </a:extLst>
              </a:tr>
              <a:tr h="365557">
                <a:tc gridSpan="2">
                  <a:txBody>
                    <a:bodyPr/>
                    <a:lstStyle/>
                    <a:p>
                      <a:pPr algn="r"/>
                      <a:r>
                        <a:rPr lang="en-US" sz="1500" b="1" dirty="0">
                          <a:solidFill>
                            <a:schemeClr val="tx1"/>
                          </a:solidFill>
                        </a:rPr>
                        <a:t>21 Days (2 Suit-ups</a:t>
                      </a:r>
                      <a:r>
                        <a:rPr lang="en-US" sz="1500" b="1" baseline="0" dirty="0">
                          <a:solidFill>
                            <a:schemeClr val="tx1"/>
                          </a:solidFill>
                        </a:rPr>
                        <a:t> Per Day) </a:t>
                      </a:r>
                      <a:r>
                        <a:rPr lang="en-US" sz="1500" b="1" dirty="0">
                          <a:solidFill>
                            <a:schemeClr val="tx1"/>
                          </a:solidFill>
                        </a:rPr>
                        <a:t>Total</a:t>
                      </a:r>
                      <a:r>
                        <a:rPr lang="en-US" sz="1500" b="1" baseline="0" dirty="0">
                          <a:solidFill>
                            <a:schemeClr val="tx1"/>
                          </a:solidFill>
                        </a:rPr>
                        <a:t> 42 Dress Outs =</a:t>
                      </a:r>
                      <a:endParaRPr lang="en-US" sz="1500" b="1" dirty="0">
                        <a:solidFill>
                          <a:schemeClr val="tx1"/>
                        </a:solidFill>
                      </a:endParaRPr>
                    </a:p>
                  </a:txBody>
                  <a:tcPr marL="121925" marR="121925" marT="60859" marB="6085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pPr algn="ctr"/>
                      <a:endParaRPr lang="en-US" sz="1600" dirty="0"/>
                    </a:p>
                  </a:txBody>
                  <a:tcPr/>
                </a:tc>
                <a:tc>
                  <a:txBody>
                    <a:bodyPr/>
                    <a:lstStyle/>
                    <a:p>
                      <a:pPr algn="ctr"/>
                      <a:r>
                        <a:rPr lang="en-US" sz="1600" b="1" dirty="0">
                          <a:solidFill>
                            <a:schemeClr val="tx1"/>
                          </a:solidFill>
                        </a:rPr>
                        <a:t>126.0 Hours</a:t>
                      </a:r>
                    </a:p>
                  </a:txBody>
                  <a:tcPr marL="121925" marR="121925" marT="60859" marB="6085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290379735"/>
              </p:ext>
            </p:extLst>
          </p:nvPr>
        </p:nvGraphicFramePr>
        <p:xfrm>
          <a:off x="959433" y="2452829"/>
          <a:ext cx="10080175" cy="2926192"/>
        </p:xfrm>
        <a:graphic>
          <a:graphicData uri="http://schemas.openxmlformats.org/drawingml/2006/table">
            <a:tbl>
              <a:tblPr firstRow="1" bandRow="1">
                <a:tableStyleId>{5C22544A-7EE6-4342-B048-85BDC9FD1C3A}</a:tableStyleId>
              </a:tblPr>
              <a:tblGrid>
                <a:gridCol w="4660727">
                  <a:extLst>
                    <a:ext uri="{9D8B030D-6E8A-4147-A177-3AD203B41FA5}">
                      <a16:colId xmlns:a16="http://schemas.microsoft.com/office/drawing/2014/main" val="20000"/>
                    </a:ext>
                  </a:extLst>
                </a:gridCol>
                <a:gridCol w="2601335">
                  <a:extLst>
                    <a:ext uri="{9D8B030D-6E8A-4147-A177-3AD203B41FA5}">
                      <a16:colId xmlns:a16="http://schemas.microsoft.com/office/drawing/2014/main" val="20001"/>
                    </a:ext>
                  </a:extLst>
                </a:gridCol>
                <a:gridCol w="2818113">
                  <a:extLst>
                    <a:ext uri="{9D8B030D-6E8A-4147-A177-3AD203B41FA5}">
                      <a16:colId xmlns:a16="http://schemas.microsoft.com/office/drawing/2014/main" val="20002"/>
                    </a:ext>
                  </a:extLst>
                </a:gridCol>
              </a:tblGrid>
              <a:tr h="365773">
                <a:tc>
                  <a:txBody>
                    <a:bodyPr/>
                    <a:lstStyle/>
                    <a:p>
                      <a:r>
                        <a:rPr lang="en-US" sz="1600" dirty="0"/>
                        <a:t>Operation</a:t>
                      </a:r>
                    </a:p>
                  </a:txBody>
                  <a:tcPr marL="121925" marR="121925" marT="60967" marB="60967"/>
                </a:tc>
                <a:tc>
                  <a:txBody>
                    <a:bodyPr/>
                    <a:lstStyle/>
                    <a:p>
                      <a:pPr algn="ctr"/>
                      <a:r>
                        <a:rPr lang="en-US" sz="1600" dirty="0"/>
                        <a:t>Man-Hours</a:t>
                      </a:r>
                    </a:p>
                  </a:txBody>
                  <a:tcPr marL="121925" marR="121925" marT="60967" marB="6096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Total  Man-Hours</a:t>
                      </a:r>
                    </a:p>
                  </a:txBody>
                  <a:tcPr marL="121925" marR="121925" marT="60967" marB="60967"/>
                </a:tc>
                <a:extLst>
                  <a:ext uri="{0D108BD9-81ED-4DB2-BD59-A6C34878D82A}">
                    <a16:rowId xmlns:a16="http://schemas.microsoft.com/office/drawing/2014/main" val="10000"/>
                  </a:ext>
                </a:extLst>
              </a:tr>
              <a:tr h="365773">
                <a:tc>
                  <a:txBody>
                    <a:bodyPr/>
                    <a:lstStyle/>
                    <a:p>
                      <a:r>
                        <a:rPr lang="en-US" sz="1500" b="1" dirty="0"/>
                        <a:t>Cover Removal</a:t>
                      </a:r>
                    </a:p>
                  </a:txBody>
                  <a:tcPr marL="121925" marR="121925" marT="60967" marB="60967"/>
                </a:tc>
                <a:tc>
                  <a:txBody>
                    <a:bodyPr/>
                    <a:lstStyle/>
                    <a:p>
                      <a:pPr algn="ctr"/>
                      <a:r>
                        <a:rPr lang="en-US" sz="1600" b="1" dirty="0"/>
                        <a:t>0.5</a:t>
                      </a:r>
                    </a:p>
                  </a:txBody>
                  <a:tcPr marL="121925" marR="121925" marT="60967" marB="60967"/>
                </a:tc>
                <a:tc>
                  <a:txBody>
                    <a:bodyPr/>
                    <a:lstStyle/>
                    <a:p>
                      <a:pPr algn="ctr"/>
                      <a:r>
                        <a:rPr lang="en-US" sz="1600" b="1" dirty="0"/>
                        <a:t>250.0</a:t>
                      </a:r>
                    </a:p>
                  </a:txBody>
                  <a:tcPr marL="121925" marR="121925" marT="60967" marB="60967"/>
                </a:tc>
                <a:extLst>
                  <a:ext uri="{0D108BD9-81ED-4DB2-BD59-A6C34878D82A}">
                    <a16:rowId xmlns:a16="http://schemas.microsoft.com/office/drawing/2014/main" val="10001"/>
                  </a:ext>
                </a:extLst>
              </a:tr>
              <a:tr h="365773">
                <a:tc>
                  <a:txBody>
                    <a:bodyPr/>
                    <a:lstStyle/>
                    <a:p>
                      <a:r>
                        <a:rPr lang="en-US" sz="1500" b="1" dirty="0"/>
                        <a:t>RCM </a:t>
                      </a:r>
                      <a:r>
                        <a:rPr lang="en-US" sz="1500" b="1" baseline="0" dirty="0"/>
                        <a:t>Inspection</a:t>
                      </a:r>
                      <a:endParaRPr lang="en-US" sz="1500" b="1" dirty="0"/>
                    </a:p>
                  </a:txBody>
                  <a:tcPr marL="121925" marR="121925" marT="60967" marB="60967"/>
                </a:tc>
                <a:tc>
                  <a:txBody>
                    <a:bodyPr/>
                    <a:lstStyle/>
                    <a:p>
                      <a:pPr algn="ctr"/>
                      <a:r>
                        <a:rPr lang="en-US" sz="1600" b="1" dirty="0"/>
                        <a:t>0.1</a:t>
                      </a:r>
                    </a:p>
                  </a:txBody>
                  <a:tcPr marL="121925" marR="121925" marT="60967" marB="60967"/>
                </a:tc>
                <a:tc>
                  <a:txBody>
                    <a:bodyPr/>
                    <a:lstStyle/>
                    <a:p>
                      <a:pPr algn="ctr"/>
                      <a:r>
                        <a:rPr lang="en-US" sz="1600" b="1" dirty="0"/>
                        <a:t>25.0</a:t>
                      </a:r>
                    </a:p>
                  </a:txBody>
                  <a:tcPr marL="121925" marR="121925" marT="60967" marB="60967"/>
                </a:tc>
                <a:extLst>
                  <a:ext uri="{0D108BD9-81ED-4DB2-BD59-A6C34878D82A}">
                    <a16:rowId xmlns:a16="http://schemas.microsoft.com/office/drawing/2014/main" val="10002"/>
                  </a:ext>
                </a:extLst>
              </a:tr>
              <a:tr h="365773">
                <a:tc>
                  <a:txBody>
                    <a:bodyPr/>
                    <a:lstStyle/>
                    <a:p>
                      <a:r>
                        <a:rPr lang="en-US" sz="1500" b="1" dirty="0"/>
                        <a:t>Cover Replacement</a:t>
                      </a:r>
                    </a:p>
                  </a:txBody>
                  <a:tcPr marL="121925" marR="121925" marT="60967" marB="60967"/>
                </a:tc>
                <a:tc>
                  <a:txBody>
                    <a:bodyPr/>
                    <a:lstStyle/>
                    <a:p>
                      <a:pPr algn="ctr"/>
                      <a:r>
                        <a:rPr lang="en-US" sz="1600" b="1" dirty="0"/>
                        <a:t>0.5</a:t>
                      </a:r>
                    </a:p>
                  </a:txBody>
                  <a:tcPr marL="121925" marR="121925" marT="60967" marB="60967"/>
                </a:tc>
                <a:tc>
                  <a:txBody>
                    <a:bodyPr/>
                    <a:lstStyle/>
                    <a:p>
                      <a:pPr algn="ctr"/>
                      <a:r>
                        <a:rPr lang="en-US" sz="1600" b="1" dirty="0"/>
                        <a:t>250.0</a:t>
                      </a:r>
                    </a:p>
                  </a:txBody>
                  <a:tcPr marL="121925" marR="121925" marT="60967" marB="60967"/>
                </a:tc>
                <a:extLst>
                  <a:ext uri="{0D108BD9-81ED-4DB2-BD59-A6C34878D82A}">
                    <a16:rowId xmlns:a16="http://schemas.microsoft.com/office/drawing/2014/main" val="10003"/>
                  </a:ext>
                </a:extLst>
              </a:tr>
              <a:tr h="365773">
                <a:tc>
                  <a:txBody>
                    <a:bodyPr/>
                    <a:lstStyle/>
                    <a:p>
                      <a:r>
                        <a:rPr lang="en-US" sz="1500" b="1" dirty="0"/>
                        <a:t>RCM Engineer Waiting Time</a:t>
                      </a:r>
                    </a:p>
                  </a:txBody>
                  <a:tcPr marL="121925" marR="121925" marT="60967" marB="60967"/>
                </a:tc>
                <a:tc>
                  <a:txBody>
                    <a:bodyPr/>
                    <a:lstStyle/>
                    <a:p>
                      <a:pPr algn="ctr"/>
                      <a:r>
                        <a:rPr lang="en-US" sz="1600" b="1" dirty="0"/>
                        <a:t>1.0</a:t>
                      </a:r>
                    </a:p>
                  </a:txBody>
                  <a:tcPr marL="121925" marR="121925" marT="60967" marB="60967"/>
                </a:tc>
                <a:tc>
                  <a:txBody>
                    <a:bodyPr/>
                    <a:lstStyle/>
                    <a:p>
                      <a:pPr algn="ctr"/>
                      <a:r>
                        <a:rPr lang="en-US" sz="1600" b="1" dirty="0"/>
                        <a:t>250.0</a:t>
                      </a:r>
                    </a:p>
                  </a:txBody>
                  <a:tcPr marL="121925" marR="121925" marT="60967" marB="60967"/>
                </a:tc>
                <a:extLst>
                  <a:ext uri="{0D108BD9-81ED-4DB2-BD59-A6C34878D82A}">
                    <a16:rowId xmlns:a16="http://schemas.microsoft.com/office/drawing/2014/main" val="10004"/>
                  </a:ext>
                </a:extLst>
              </a:tr>
              <a:tr h="365773">
                <a:tc>
                  <a:txBody>
                    <a:bodyPr/>
                    <a:lstStyle/>
                    <a:p>
                      <a:r>
                        <a:rPr lang="en-US" sz="1500" b="1" dirty="0"/>
                        <a:t>Electrician Waiting Time</a:t>
                      </a:r>
                    </a:p>
                  </a:txBody>
                  <a:tcPr marL="121925" marR="121925" marT="60967" marB="60967"/>
                </a:tc>
                <a:tc>
                  <a:txBody>
                    <a:bodyPr/>
                    <a:lstStyle/>
                    <a:p>
                      <a:pPr algn="ctr"/>
                      <a:r>
                        <a:rPr lang="en-US" sz="1600" b="1" dirty="0"/>
                        <a:t>0.1</a:t>
                      </a:r>
                    </a:p>
                  </a:txBody>
                  <a:tcPr marL="121925" marR="121925" marT="60967" marB="60967">
                    <a:lnR w="12700" cap="flat" cmpd="sng" algn="ctr">
                      <a:solidFill>
                        <a:schemeClr val="bg1"/>
                      </a:solidFill>
                      <a:prstDash val="solid"/>
                      <a:round/>
                      <a:headEnd type="none" w="med" len="med"/>
                      <a:tailEnd type="none" w="med" len="med"/>
                    </a:lnR>
                  </a:tcPr>
                </a:tc>
                <a:tc>
                  <a:txBody>
                    <a:bodyPr/>
                    <a:lstStyle/>
                    <a:p>
                      <a:pPr algn="ctr"/>
                      <a:r>
                        <a:rPr lang="en-US" sz="1600" b="1" dirty="0"/>
                        <a:t>50.0</a:t>
                      </a:r>
                    </a:p>
                  </a:txBody>
                  <a:tcPr marL="121925" marR="121925" marT="60967" marB="60967">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5"/>
                  </a:ext>
                </a:extLst>
              </a:tr>
              <a:tr h="365773">
                <a:tc gridSpan="2">
                  <a:txBody>
                    <a:bodyPr/>
                    <a:lstStyle/>
                    <a:p>
                      <a:pPr algn="r"/>
                      <a:r>
                        <a:rPr lang="en-US" sz="1500" b="1" dirty="0">
                          <a:solidFill>
                            <a:schemeClr val="tx1"/>
                          </a:solidFill>
                        </a:rPr>
                        <a:t>Manhours For Paper Mill</a:t>
                      </a:r>
                      <a:r>
                        <a:rPr lang="en-US" sz="1500" b="1" baseline="0" dirty="0">
                          <a:solidFill>
                            <a:schemeClr val="tx1"/>
                          </a:solidFill>
                        </a:rPr>
                        <a:t> Site Inspection = </a:t>
                      </a:r>
                      <a:endParaRPr lang="en-US" sz="1500" b="1" dirty="0">
                        <a:solidFill>
                          <a:schemeClr val="tx1"/>
                        </a:solidFill>
                      </a:endParaRPr>
                    </a:p>
                  </a:txBody>
                  <a:tcPr marL="121925" marR="121925" marT="60967" marB="60967">
                    <a:lnR w="12700" cap="flat" cmpd="sng" algn="ctr">
                      <a:solidFill>
                        <a:schemeClr val="bg1"/>
                      </a:solidFill>
                      <a:prstDash val="solid"/>
                      <a:round/>
                      <a:headEnd type="none" w="med" len="med"/>
                      <a:tailEnd type="none" w="med" len="med"/>
                    </a:lnR>
                  </a:tcPr>
                </a:tc>
                <a:tc hMerge="1">
                  <a:txBody>
                    <a:bodyPr/>
                    <a:lstStyle/>
                    <a:p>
                      <a:pPr algn="ct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rPr>
                        <a:t>825.0</a:t>
                      </a:r>
                      <a:r>
                        <a:rPr lang="en-US" sz="1600" b="1" baseline="0" dirty="0">
                          <a:solidFill>
                            <a:schemeClr val="tx1"/>
                          </a:solidFill>
                        </a:rPr>
                        <a:t> Hours</a:t>
                      </a:r>
                      <a:endParaRPr lang="en-US" sz="1600" b="1" dirty="0">
                        <a:solidFill>
                          <a:schemeClr val="tx1"/>
                        </a:solidFill>
                      </a:endParaRPr>
                    </a:p>
                  </a:txBody>
                  <a:tcPr marL="121925" marR="121925" marT="60967" marB="60967">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6"/>
                  </a:ext>
                </a:extLst>
              </a:tr>
              <a:tr h="365773">
                <a:tc gridSpan="2">
                  <a:txBody>
                    <a:bodyPr/>
                    <a:lstStyle/>
                    <a:p>
                      <a:pPr algn="r"/>
                      <a:r>
                        <a:rPr lang="en-US" sz="1500" b="1" dirty="0">
                          <a:solidFill>
                            <a:srgbClr val="FF0000"/>
                          </a:solidFill>
                        </a:rPr>
                        <a:t>Total Manhours for Paper Mill Site Inspection </a:t>
                      </a:r>
                      <a:r>
                        <a:rPr lang="en-US" sz="1500" b="1" baseline="0" dirty="0">
                          <a:solidFill>
                            <a:srgbClr val="FF0000"/>
                          </a:solidFill>
                        </a:rPr>
                        <a:t>=</a:t>
                      </a:r>
                      <a:endParaRPr lang="en-US" sz="1500" b="1" dirty="0">
                        <a:solidFill>
                          <a:srgbClr val="FF0000"/>
                        </a:solidFill>
                      </a:endParaRPr>
                    </a:p>
                  </a:txBody>
                  <a:tcPr marL="121925" marR="121925" marT="60967" marB="60967">
                    <a:lnR w="12700" cap="flat" cmpd="sng" algn="ctr">
                      <a:solidFill>
                        <a:schemeClr val="bg1"/>
                      </a:solidFill>
                      <a:prstDash val="solid"/>
                      <a:round/>
                      <a:headEnd type="none" w="med" len="med"/>
                      <a:tailEnd type="none" w="med" len="med"/>
                    </a:lnR>
                  </a:tcPr>
                </a:tc>
                <a:tc hMerge="1">
                  <a:txBody>
                    <a:bodyPr/>
                    <a:lstStyle/>
                    <a:p>
                      <a:pPr algn="ct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solidFill>
                            <a:srgbClr val="FF0000"/>
                          </a:solidFill>
                        </a:rPr>
                        <a:t>951.0</a:t>
                      </a:r>
                      <a:r>
                        <a:rPr lang="en-US" sz="1600" b="1" baseline="0" dirty="0">
                          <a:solidFill>
                            <a:srgbClr val="FF0000"/>
                          </a:solidFill>
                        </a:rPr>
                        <a:t> Hours</a:t>
                      </a:r>
                      <a:endParaRPr lang="en-US" sz="1600" b="1" dirty="0">
                        <a:solidFill>
                          <a:srgbClr val="FF0000"/>
                        </a:solidFill>
                      </a:endParaRPr>
                    </a:p>
                  </a:txBody>
                  <a:tcPr marL="121925" marR="121925" marT="60967" marB="60967">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7"/>
                  </a:ext>
                </a:extLst>
              </a:tr>
            </a:tbl>
          </a:graphicData>
        </a:graphic>
      </p:graphicFrame>
      <p:grpSp>
        <p:nvGrpSpPr>
          <p:cNvPr id="10" name="Group 9"/>
          <p:cNvGrpSpPr>
            <a:grpSpLocks/>
          </p:cNvGrpSpPr>
          <p:nvPr/>
        </p:nvGrpSpPr>
        <p:grpSpPr bwMode="auto">
          <a:xfrm>
            <a:off x="3167675" y="3301090"/>
            <a:ext cx="7440827" cy="2208245"/>
            <a:chOff x="302545" y="2057400"/>
            <a:chExt cx="8302647" cy="2427407"/>
          </a:xfrm>
        </p:grpSpPr>
        <p:sp>
          <p:nvSpPr>
            <p:cNvPr id="11" name="Oval 10"/>
            <p:cNvSpPr/>
            <p:nvPr/>
          </p:nvSpPr>
          <p:spPr>
            <a:xfrm>
              <a:off x="6166792" y="3722807"/>
              <a:ext cx="2438400" cy="762000"/>
            </a:xfrm>
            <a:prstGeom prst="ellipse">
              <a:avLst/>
            </a:prstGeom>
            <a:noFill/>
            <a:ln w="76200">
              <a:solidFill>
                <a:srgbClr val="FF0000"/>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67"/>
            </a:p>
          </p:txBody>
        </p:sp>
        <p:sp>
          <p:nvSpPr>
            <p:cNvPr id="12" name="Rectangular Callout 11"/>
            <p:cNvSpPr/>
            <p:nvPr/>
          </p:nvSpPr>
          <p:spPr>
            <a:xfrm>
              <a:off x="302545" y="2057400"/>
              <a:ext cx="4573918" cy="1488750"/>
            </a:xfrm>
            <a:prstGeom prst="wedgeRectCallout">
              <a:avLst>
                <a:gd name="adj1" fmla="val 80910"/>
                <a:gd name="adj2" fmla="val 74168"/>
              </a:avLst>
            </a:prstGeom>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400" b="1" dirty="0"/>
                <a:t>926.0 HOURS (97.4%) OF DANGEROUS, HIGH RISK,</a:t>
              </a:r>
            </a:p>
            <a:p>
              <a:pPr algn="ctr" eaLnBrk="1" hangingPunct="1">
                <a:defRPr/>
              </a:pPr>
              <a:r>
                <a:rPr lang="en-US" sz="2400" b="1" dirty="0"/>
                <a:t>UNPRODUCTIVE  LABOR…</a:t>
              </a:r>
            </a:p>
          </p:txBody>
        </p:sp>
      </p:grpSp>
      <p:pic>
        <p:nvPicPr>
          <p:cNvPr id="17" name="Picture 16">
            <a:extLst>
              <a:ext uri="{FF2B5EF4-FFF2-40B4-BE49-F238E27FC236}">
                <a16:creationId xmlns:a16="http://schemas.microsoft.com/office/drawing/2014/main" id="{31B35A91-72BF-492C-9705-A69B5CCEA85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753600" y="152400"/>
            <a:ext cx="2269485" cy="470244"/>
          </a:xfrm>
          <a:prstGeom prst="rect">
            <a:avLst/>
          </a:prstGeom>
        </p:spPr>
      </p:pic>
      <p:pic>
        <p:nvPicPr>
          <p:cNvPr id="2" name="Picture 1">
            <a:extLst>
              <a:ext uri="{FF2B5EF4-FFF2-40B4-BE49-F238E27FC236}">
                <a16:creationId xmlns:a16="http://schemas.microsoft.com/office/drawing/2014/main" id="{8BC5D59E-9C13-4C48-AC05-48C9209E7EBB}"/>
              </a:ext>
            </a:extLst>
          </p:cNvPr>
          <p:cNvPicPr>
            <a:picLocks noChangeAspect="1"/>
          </p:cNvPicPr>
          <p:nvPr/>
        </p:nvPicPr>
        <p:blipFill>
          <a:blip r:embed="rId5"/>
          <a:stretch>
            <a:fillRect/>
          </a:stretch>
        </p:blipFill>
        <p:spPr>
          <a:xfrm>
            <a:off x="0" y="5715000"/>
            <a:ext cx="12192000" cy="1139952"/>
          </a:xfrm>
          <a:prstGeom prst="rect">
            <a:avLst/>
          </a:prstGeom>
        </p:spPr>
      </p:pic>
    </p:spTree>
    <p:extLst>
      <p:ext uri="{BB962C8B-B14F-4D97-AF65-F5344CB8AC3E}">
        <p14:creationId xmlns:p14="http://schemas.microsoft.com/office/powerpoint/2010/main" val="3232927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3A6A0170-B9B5-46AA-AD6A-3752CC64C3B4}"/>
              </a:ext>
            </a:extLst>
          </p:cNvPr>
          <p:cNvSpPr txBox="1"/>
          <p:nvPr/>
        </p:nvSpPr>
        <p:spPr>
          <a:xfrm>
            <a:off x="-4732" y="0"/>
            <a:ext cx="12201463" cy="7017306"/>
          </a:xfrm>
          <a:prstGeom prst="rect">
            <a:avLst/>
          </a:prstGeom>
          <a:solidFill>
            <a:srgbClr val="004B81"/>
          </a:solidFill>
        </p:spPr>
        <p:txBody>
          <a:bodyPr wrap="square" lIns="182880" tIns="182880" rIns="182880" bIns="182880" rtlCol="0">
            <a:spAutoFit/>
          </a:bodyPr>
          <a:lstStyle/>
          <a:p>
            <a:pPr algn="ctr"/>
            <a:r>
              <a:rPr lang="en-US" sz="3600" dirty="0">
                <a:solidFill>
                  <a:schemeClr val="bg1"/>
                </a:solidFill>
                <a:cs typeface="Segoe UI" panose="020B0502040204020203" pitchFamily="34" charset="0"/>
              </a:rPr>
              <a:t>Equipment Failure Pattern Distribution from 3 Major Studies</a:t>
            </a: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r>
              <a:rPr lang="en-US" sz="3600" dirty="0">
                <a:solidFill>
                  <a:schemeClr val="bg1"/>
                </a:solidFill>
                <a:cs typeface="Segoe UI" panose="020B0502040204020203" pitchFamily="34" charset="0"/>
              </a:rPr>
              <a:t> </a:t>
            </a:r>
          </a:p>
        </p:txBody>
      </p:sp>
      <p:grpSp>
        <p:nvGrpSpPr>
          <p:cNvPr id="2" name="Group 1">
            <a:extLst>
              <a:ext uri="{FF2B5EF4-FFF2-40B4-BE49-F238E27FC236}">
                <a16:creationId xmlns:a16="http://schemas.microsoft.com/office/drawing/2014/main" id="{080F2F11-6875-4E6D-BC66-FE1147715AB6}"/>
              </a:ext>
            </a:extLst>
          </p:cNvPr>
          <p:cNvGrpSpPr/>
          <p:nvPr/>
        </p:nvGrpSpPr>
        <p:grpSpPr>
          <a:xfrm>
            <a:off x="-381000" y="923330"/>
            <a:ext cx="12573000" cy="5325070"/>
            <a:chOff x="-260076" y="923330"/>
            <a:chExt cx="12452076" cy="5325070"/>
          </a:xfrm>
        </p:grpSpPr>
        <p:grpSp>
          <p:nvGrpSpPr>
            <p:cNvPr id="25" name="Group 24">
              <a:extLst>
                <a:ext uri="{FF2B5EF4-FFF2-40B4-BE49-F238E27FC236}">
                  <a16:creationId xmlns:a16="http://schemas.microsoft.com/office/drawing/2014/main" id="{FB8B1234-56DF-483F-9CCC-51DE48FDEDA5}"/>
                </a:ext>
              </a:extLst>
            </p:cNvPr>
            <p:cNvGrpSpPr/>
            <p:nvPr/>
          </p:nvGrpSpPr>
          <p:grpSpPr>
            <a:xfrm>
              <a:off x="-260076" y="923330"/>
              <a:ext cx="12452076" cy="5325070"/>
              <a:chOff x="2439636" y="1762682"/>
              <a:chExt cx="9714383" cy="5178316"/>
            </a:xfrm>
          </p:grpSpPr>
          <p:grpSp>
            <p:nvGrpSpPr>
              <p:cNvPr id="7" name="Group 6">
                <a:extLst>
                  <a:ext uri="{FF2B5EF4-FFF2-40B4-BE49-F238E27FC236}">
                    <a16:creationId xmlns:a16="http://schemas.microsoft.com/office/drawing/2014/main" id="{8379A14C-7F60-466D-B13A-8CC07B613719}"/>
                  </a:ext>
                </a:extLst>
              </p:cNvPr>
              <p:cNvGrpSpPr/>
              <p:nvPr/>
            </p:nvGrpSpPr>
            <p:grpSpPr>
              <a:xfrm>
                <a:off x="2439636" y="1762682"/>
                <a:ext cx="9714383" cy="5178316"/>
                <a:chOff x="1040359" y="2989143"/>
                <a:chExt cx="9714383" cy="5178316"/>
              </a:xfrm>
            </p:grpSpPr>
            <p:grpSp>
              <p:nvGrpSpPr>
                <p:cNvPr id="6" name="Group 5">
                  <a:extLst>
                    <a:ext uri="{FF2B5EF4-FFF2-40B4-BE49-F238E27FC236}">
                      <a16:creationId xmlns:a16="http://schemas.microsoft.com/office/drawing/2014/main" id="{76C6E0FD-F360-415B-AB7A-5B52A4CDFBBE}"/>
                    </a:ext>
                  </a:extLst>
                </p:cNvPr>
                <p:cNvGrpSpPr/>
                <p:nvPr/>
              </p:nvGrpSpPr>
              <p:grpSpPr>
                <a:xfrm>
                  <a:off x="1040359" y="2989143"/>
                  <a:ext cx="9714383" cy="5178316"/>
                  <a:chOff x="4405524" y="2708260"/>
                  <a:chExt cx="9714383" cy="5178316"/>
                </a:xfrm>
              </p:grpSpPr>
              <p:sp>
                <p:nvSpPr>
                  <p:cNvPr id="17" name="TextBox 16">
                    <a:extLst>
                      <a:ext uri="{FF2B5EF4-FFF2-40B4-BE49-F238E27FC236}">
                        <a16:creationId xmlns:a16="http://schemas.microsoft.com/office/drawing/2014/main" id="{840639C1-0AA2-4EB7-8E22-1DCDF30FBA05}"/>
                      </a:ext>
                    </a:extLst>
                  </p:cNvPr>
                  <p:cNvSpPr txBox="1"/>
                  <p:nvPr/>
                </p:nvSpPr>
                <p:spPr>
                  <a:xfrm>
                    <a:off x="8839200" y="5867400"/>
                    <a:ext cx="879529" cy="292388"/>
                  </a:xfrm>
                  <a:prstGeom prst="rect">
                    <a:avLst/>
                  </a:prstGeom>
                  <a:solidFill>
                    <a:schemeClr val="bg1"/>
                  </a:solidFill>
                </p:spPr>
                <p:txBody>
                  <a:bodyPr wrap="square" lIns="0" tIns="0" rIns="0" bIns="0" rtlCol="0">
                    <a:spAutoFit/>
                  </a:bodyPr>
                  <a:lstStyle/>
                  <a:p>
                    <a:r>
                      <a:rPr lang="en-US" sz="1900" b="1" dirty="0"/>
                      <a:t> 77-92%</a:t>
                    </a:r>
                  </a:p>
                </p:txBody>
              </p:sp>
              <p:pic>
                <p:nvPicPr>
                  <p:cNvPr id="9" name="Picture 2">
                    <a:extLst>
                      <a:ext uri="{FF2B5EF4-FFF2-40B4-BE49-F238E27FC236}">
                        <a16:creationId xmlns:a16="http://schemas.microsoft.com/office/drawing/2014/main" id="{524B7179-F02D-4BF9-969E-C0F3832A12A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2651" r="1" b="1422"/>
                  <a:stretch/>
                </p:blipFill>
                <p:spPr bwMode="auto">
                  <a:xfrm>
                    <a:off x="4405524" y="2708260"/>
                    <a:ext cx="9714383" cy="517831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F8F030D6-8BA7-4616-9013-69E771481AC1}"/>
                      </a:ext>
                    </a:extLst>
                  </p:cNvPr>
                  <p:cNvSpPr txBox="1"/>
                  <p:nvPr/>
                </p:nvSpPr>
                <p:spPr>
                  <a:xfrm>
                    <a:off x="7500382" y="7248153"/>
                    <a:ext cx="879529" cy="292388"/>
                  </a:xfrm>
                  <a:prstGeom prst="rect">
                    <a:avLst/>
                  </a:prstGeom>
                  <a:solidFill>
                    <a:schemeClr val="bg1"/>
                  </a:solidFill>
                </p:spPr>
                <p:txBody>
                  <a:bodyPr wrap="square" lIns="0" tIns="0" rIns="0" bIns="0" rtlCol="0">
                    <a:spAutoFit/>
                  </a:bodyPr>
                  <a:lstStyle/>
                  <a:p>
                    <a:r>
                      <a:rPr lang="en-US" sz="2000" b="1" dirty="0"/>
                      <a:t> 8-23%</a:t>
                    </a:r>
                  </a:p>
                </p:txBody>
              </p:sp>
            </p:grpSp>
            <p:sp>
              <p:nvSpPr>
                <p:cNvPr id="18" name="TextBox 17">
                  <a:extLst>
                    <a:ext uri="{FF2B5EF4-FFF2-40B4-BE49-F238E27FC236}">
                      <a16:creationId xmlns:a16="http://schemas.microsoft.com/office/drawing/2014/main" id="{7BA8C50E-190C-4949-85DC-455AC5E88707}"/>
                    </a:ext>
                  </a:extLst>
                </p:cNvPr>
                <p:cNvSpPr txBox="1"/>
                <p:nvPr/>
              </p:nvSpPr>
              <p:spPr>
                <a:xfrm>
                  <a:off x="8719533" y="3461659"/>
                  <a:ext cx="873203" cy="286515"/>
                </a:xfrm>
                <a:prstGeom prst="rect">
                  <a:avLst/>
                </a:prstGeom>
                <a:solidFill>
                  <a:srgbClr val="004B81"/>
                </a:solidFill>
              </p:spPr>
              <p:txBody>
                <a:bodyPr wrap="square" lIns="0" tIns="0" rIns="0" bIns="0" rtlCol="0">
                  <a:spAutoFit/>
                </a:bodyPr>
                <a:lstStyle/>
                <a:p>
                  <a:r>
                    <a:rPr lang="en-US" sz="2000" dirty="0">
                      <a:solidFill>
                        <a:schemeClr val="bg1"/>
                      </a:solidFill>
                    </a:rPr>
                    <a:t> 6-11%</a:t>
                  </a:r>
                </a:p>
              </p:txBody>
            </p:sp>
            <p:sp>
              <p:nvSpPr>
                <p:cNvPr id="19" name="TextBox 18">
                  <a:extLst>
                    <a:ext uri="{FF2B5EF4-FFF2-40B4-BE49-F238E27FC236}">
                      <a16:creationId xmlns:a16="http://schemas.microsoft.com/office/drawing/2014/main" id="{CD846FCB-CF3E-4217-A55C-8165641D701C}"/>
                    </a:ext>
                  </a:extLst>
                </p:cNvPr>
                <p:cNvSpPr txBox="1"/>
                <p:nvPr/>
              </p:nvSpPr>
              <p:spPr>
                <a:xfrm>
                  <a:off x="8672832" y="4691602"/>
                  <a:ext cx="838200" cy="286515"/>
                </a:xfrm>
                <a:prstGeom prst="rect">
                  <a:avLst/>
                </a:prstGeom>
                <a:solidFill>
                  <a:srgbClr val="004B81"/>
                </a:solidFill>
              </p:spPr>
              <p:txBody>
                <a:bodyPr wrap="square" lIns="0" tIns="0" rIns="0" bIns="0" rtlCol="0">
                  <a:spAutoFit/>
                </a:bodyPr>
                <a:lstStyle/>
                <a:p>
                  <a:r>
                    <a:rPr lang="en-US" sz="2000" dirty="0">
                      <a:solidFill>
                        <a:schemeClr val="bg1"/>
                      </a:solidFill>
                    </a:rPr>
                    <a:t> 14-22%</a:t>
                  </a:r>
                </a:p>
              </p:txBody>
            </p:sp>
            <p:sp>
              <p:nvSpPr>
                <p:cNvPr id="20" name="TextBox 19">
                  <a:extLst>
                    <a:ext uri="{FF2B5EF4-FFF2-40B4-BE49-F238E27FC236}">
                      <a16:creationId xmlns:a16="http://schemas.microsoft.com/office/drawing/2014/main" id="{5C4678FA-2F01-432A-A2B0-0615DB9A07D7}"/>
                    </a:ext>
                  </a:extLst>
                </p:cNvPr>
                <p:cNvSpPr txBox="1"/>
                <p:nvPr/>
              </p:nvSpPr>
              <p:spPr>
                <a:xfrm>
                  <a:off x="8609001" y="6086285"/>
                  <a:ext cx="838200" cy="307777"/>
                </a:xfrm>
                <a:prstGeom prst="rect">
                  <a:avLst/>
                </a:prstGeom>
                <a:solidFill>
                  <a:srgbClr val="004B81"/>
                </a:solidFill>
              </p:spPr>
              <p:txBody>
                <a:bodyPr wrap="square" lIns="0" tIns="0" rIns="0" bIns="0" rtlCol="0">
                  <a:spAutoFit/>
                </a:bodyPr>
                <a:lstStyle/>
                <a:p>
                  <a:r>
                    <a:rPr lang="en-US" sz="2000" dirty="0">
                      <a:solidFill>
                        <a:schemeClr val="bg1"/>
                      </a:solidFill>
                    </a:rPr>
                    <a:t> 29-68%</a:t>
                  </a:r>
                </a:p>
              </p:txBody>
            </p:sp>
          </p:grpSp>
          <p:sp>
            <p:nvSpPr>
              <p:cNvPr id="26" name="TextBox 25">
                <a:extLst>
                  <a:ext uri="{FF2B5EF4-FFF2-40B4-BE49-F238E27FC236}">
                    <a16:creationId xmlns:a16="http://schemas.microsoft.com/office/drawing/2014/main" id="{7555A426-4437-4B0E-BB1E-8CF20EA8652E}"/>
                  </a:ext>
                </a:extLst>
              </p:cNvPr>
              <p:cNvSpPr txBox="1"/>
              <p:nvPr/>
            </p:nvSpPr>
            <p:spPr>
              <a:xfrm>
                <a:off x="5680028" y="2224611"/>
                <a:ext cx="914400" cy="400110"/>
              </a:xfrm>
              <a:prstGeom prst="rect">
                <a:avLst/>
              </a:prstGeom>
              <a:solidFill>
                <a:srgbClr val="004B81"/>
              </a:solidFill>
            </p:spPr>
            <p:txBody>
              <a:bodyPr wrap="square" rtlCol="0">
                <a:spAutoFit/>
              </a:bodyPr>
              <a:lstStyle/>
              <a:p>
                <a:r>
                  <a:rPr lang="en-US" sz="2000" dirty="0">
                    <a:solidFill>
                      <a:schemeClr val="bg1"/>
                    </a:solidFill>
                  </a:rPr>
                  <a:t>3-4%</a:t>
                </a:r>
              </a:p>
            </p:txBody>
          </p:sp>
          <p:sp>
            <p:nvSpPr>
              <p:cNvPr id="27" name="TextBox 26">
                <a:extLst>
                  <a:ext uri="{FF2B5EF4-FFF2-40B4-BE49-F238E27FC236}">
                    <a16:creationId xmlns:a16="http://schemas.microsoft.com/office/drawing/2014/main" id="{1998F190-307E-4DEA-AC95-922B59AFDDB6}"/>
                  </a:ext>
                </a:extLst>
              </p:cNvPr>
              <p:cNvSpPr txBox="1"/>
              <p:nvPr/>
            </p:nvSpPr>
            <p:spPr>
              <a:xfrm>
                <a:off x="5658307" y="3537899"/>
                <a:ext cx="914400" cy="400110"/>
              </a:xfrm>
              <a:prstGeom prst="rect">
                <a:avLst/>
              </a:prstGeom>
              <a:solidFill>
                <a:srgbClr val="004B81"/>
              </a:solidFill>
            </p:spPr>
            <p:txBody>
              <a:bodyPr wrap="square" rtlCol="0">
                <a:spAutoFit/>
              </a:bodyPr>
              <a:lstStyle/>
              <a:p>
                <a:r>
                  <a:rPr lang="en-US" sz="2000" dirty="0">
                    <a:solidFill>
                      <a:schemeClr val="bg1"/>
                    </a:solidFill>
                  </a:rPr>
                  <a:t>1-17%</a:t>
                </a:r>
              </a:p>
            </p:txBody>
          </p:sp>
          <p:sp>
            <p:nvSpPr>
              <p:cNvPr id="28" name="TextBox 27">
                <a:extLst>
                  <a:ext uri="{FF2B5EF4-FFF2-40B4-BE49-F238E27FC236}">
                    <a16:creationId xmlns:a16="http://schemas.microsoft.com/office/drawing/2014/main" id="{0F988668-BB1A-494D-A320-F44420312AD8}"/>
                  </a:ext>
                </a:extLst>
              </p:cNvPr>
              <p:cNvSpPr txBox="1"/>
              <p:nvPr/>
            </p:nvSpPr>
            <p:spPr>
              <a:xfrm>
                <a:off x="5730374" y="4741986"/>
                <a:ext cx="914400" cy="400110"/>
              </a:xfrm>
              <a:prstGeom prst="rect">
                <a:avLst/>
              </a:prstGeom>
              <a:solidFill>
                <a:srgbClr val="004B81"/>
              </a:solidFill>
            </p:spPr>
            <p:txBody>
              <a:bodyPr wrap="square" rtlCol="0">
                <a:spAutoFit/>
              </a:bodyPr>
              <a:lstStyle/>
              <a:p>
                <a:r>
                  <a:rPr lang="en-US" sz="2000" dirty="0">
                    <a:solidFill>
                      <a:schemeClr val="bg1"/>
                    </a:solidFill>
                  </a:rPr>
                  <a:t>3-5%</a:t>
                </a:r>
              </a:p>
            </p:txBody>
          </p:sp>
        </p:grpSp>
        <p:sp>
          <p:nvSpPr>
            <p:cNvPr id="30" name="TextBox 29">
              <a:extLst>
                <a:ext uri="{FF2B5EF4-FFF2-40B4-BE49-F238E27FC236}">
                  <a16:creationId xmlns:a16="http://schemas.microsoft.com/office/drawing/2014/main" id="{179EA276-E75A-463C-8013-74B452EB7EA4}"/>
                </a:ext>
              </a:extLst>
            </p:cNvPr>
            <p:cNvSpPr txBox="1"/>
            <p:nvPr/>
          </p:nvSpPr>
          <p:spPr>
            <a:xfrm>
              <a:off x="9600067" y="5591884"/>
              <a:ext cx="921024" cy="314086"/>
            </a:xfrm>
            <a:prstGeom prst="rect">
              <a:avLst/>
            </a:prstGeom>
            <a:solidFill>
              <a:schemeClr val="bg1"/>
            </a:solidFill>
          </p:spPr>
          <p:txBody>
            <a:bodyPr wrap="square" lIns="0" tIns="0" rIns="0" bIns="0" rtlCol="0">
              <a:spAutoFit/>
            </a:bodyPr>
            <a:lstStyle/>
            <a:p>
              <a:r>
                <a:rPr lang="en-US" sz="2000" b="1" dirty="0"/>
                <a:t> 77-92%</a:t>
              </a:r>
            </a:p>
          </p:txBody>
        </p:sp>
      </p:grpSp>
      <p:sp>
        <p:nvSpPr>
          <p:cNvPr id="29" name="Rectangle 28">
            <a:extLst>
              <a:ext uri="{FF2B5EF4-FFF2-40B4-BE49-F238E27FC236}">
                <a16:creationId xmlns:a16="http://schemas.microsoft.com/office/drawing/2014/main" id="{ACFF5F60-AAE5-4C47-8680-38CFF7460A56}"/>
              </a:ext>
            </a:extLst>
          </p:cNvPr>
          <p:cNvSpPr/>
          <p:nvPr/>
        </p:nvSpPr>
        <p:spPr>
          <a:xfrm>
            <a:off x="373128" y="863019"/>
            <a:ext cx="5799071" cy="4234866"/>
          </a:xfrm>
          <a:prstGeom prst="rect">
            <a:avLst/>
          </a:prstGeom>
          <a:solidFill>
            <a:srgbClr val="004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7789A28B-A38D-4427-B02F-904B14F44686}"/>
              </a:ext>
            </a:extLst>
          </p:cNvPr>
          <p:cNvGrpSpPr/>
          <p:nvPr/>
        </p:nvGrpSpPr>
        <p:grpSpPr>
          <a:xfrm>
            <a:off x="5780071" y="838201"/>
            <a:ext cx="6019314" cy="5257800"/>
            <a:chOff x="5701962" y="1214969"/>
            <a:chExt cx="5880438" cy="5475847"/>
          </a:xfrm>
        </p:grpSpPr>
        <p:sp>
          <p:nvSpPr>
            <p:cNvPr id="32" name="Rectangle 31">
              <a:extLst>
                <a:ext uri="{FF2B5EF4-FFF2-40B4-BE49-F238E27FC236}">
                  <a16:creationId xmlns:a16="http://schemas.microsoft.com/office/drawing/2014/main" id="{355CDFE3-1343-4FFE-B781-017CABDF8F6B}"/>
                </a:ext>
              </a:extLst>
            </p:cNvPr>
            <p:cNvSpPr/>
            <p:nvPr/>
          </p:nvSpPr>
          <p:spPr>
            <a:xfrm>
              <a:off x="5943600" y="1214969"/>
              <a:ext cx="5638800" cy="4444165"/>
            </a:xfrm>
            <a:prstGeom prst="rect">
              <a:avLst/>
            </a:prstGeom>
            <a:solidFill>
              <a:srgbClr val="004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8749C839-AE68-44E1-84DF-F742C03BF495}"/>
                </a:ext>
              </a:extLst>
            </p:cNvPr>
            <p:cNvSpPr/>
            <p:nvPr/>
          </p:nvSpPr>
          <p:spPr>
            <a:xfrm>
              <a:off x="5701962" y="5323447"/>
              <a:ext cx="894005" cy="1367369"/>
            </a:xfrm>
            <a:prstGeom prst="rect">
              <a:avLst/>
            </a:prstGeom>
            <a:solidFill>
              <a:srgbClr val="004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ectangle 34">
            <a:extLst>
              <a:ext uri="{FF2B5EF4-FFF2-40B4-BE49-F238E27FC236}">
                <a16:creationId xmlns:a16="http://schemas.microsoft.com/office/drawing/2014/main" id="{A9EE0EFA-D749-4BB9-8995-EBAA7F7BA5FA}"/>
              </a:ext>
            </a:extLst>
          </p:cNvPr>
          <p:cNvSpPr/>
          <p:nvPr/>
        </p:nvSpPr>
        <p:spPr>
          <a:xfrm>
            <a:off x="1250105" y="5122703"/>
            <a:ext cx="4083895" cy="897097"/>
          </a:xfrm>
          <a:prstGeom prst="rect">
            <a:avLst/>
          </a:prstGeom>
          <a:solidFill>
            <a:srgbClr val="004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E7C04F5-79C4-44A6-A255-6589937EDF9F}"/>
              </a:ext>
            </a:extLst>
          </p:cNvPr>
          <p:cNvSpPr/>
          <p:nvPr/>
        </p:nvSpPr>
        <p:spPr>
          <a:xfrm>
            <a:off x="7162801" y="5176739"/>
            <a:ext cx="4221904" cy="843061"/>
          </a:xfrm>
          <a:prstGeom prst="rect">
            <a:avLst/>
          </a:prstGeom>
          <a:solidFill>
            <a:srgbClr val="004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7959918"/>
      </p:ext>
    </p:extLst>
  </p:cSld>
  <p:clrMapOvr>
    <a:masterClrMapping/>
  </p:clrMapOvr>
  <mc:AlternateContent xmlns:mc="http://schemas.openxmlformats.org/markup-compatibility/2006" xmlns:p14="http://schemas.microsoft.com/office/powerpoint/2010/main">
    <mc:Choice Requires="p14">
      <p:transition spd="slow" p14:dur="2000" advTm="46443"/>
    </mc:Choice>
    <mc:Fallback xmlns="">
      <p:transition spd="slow" advTm="4644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9"/>
                                        </p:tgtEl>
                                      </p:cBhvr>
                                    </p:animEffect>
                                    <p:set>
                                      <p:cBhvr>
                                        <p:cTn id="7" dur="1" fill="hold">
                                          <p:stCondLst>
                                            <p:cond delay="499"/>
                                          </p:stCondLst>
                                        </p:cTn>
                                        <p:tgtEl>
                                          <p:spTgt spid="2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1"/>
                                        </p:tgtEl>
                                      </p:cBhvr>
                                    </p:animEffect>
                                    <p:set>
                                      <p:cBhvr>
                                        <p:cTn id="12" dur="1" fill="hold">
                                          <p:stCondLst>
                                            <p:cond delay="499"/>
                                          </p:stCondLst>
                                        </p:cTn>
                                        <p:tgtEl>
                                          <p:spTgt spid="3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5"/>
                                        </p:tgtEl>
                                      </p:cBhvr>
                                    </p:animEffect>
                                    <p:set>
                                      <p:cBhvr>
                                        <p:cTn id="17" dur="1" fill="hold">
                                          <p:stCondLst>
                                            <p:cond delay="499"/>
                                          </p:stCondLst>
                                        </p:cTn>
                                        <p:tgtEl>
                                          <p:spTgt spid="3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36"/>
                                        </p:tgtEl>
                                      </p:cBhvr>
                                    </p:animEffect>
                                    <p:set>
                                      <p:cBhvr>
                                        <p:cTn id="22" dur="1" fill="hold">
                                          <p:stCondLst>
                                            <p:cond delay="499"/>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5" grpId="0" animBg="1"/>
      <p:bldP spid="3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picture containing indoor, floor&#10;&#10;Description generated with high confidence">
            <a:extLst>
              <a:ext uri="{FF2B5EF4-FFF2-40B4-BE49-F238E27FC236}">
                <a16:creationId xmlns:a16="http://schemas.microsoft.com/office/drawing/2014/main" id="{15B1E48E-601D-4FCA-B72C-4DC254AF3F92}"/>
              </a:ext>
            </a:extLst>
          </p:cNvPr>
          <p:cNvPicPr>
            <a:picLocks noChangeAspect="1"/>
          </p:cNvPicPr>
          <p:nvPr/>
        </p:nvPicPr>
        <p:blipFill rotWithShape="1">
          <a:blip r:embed="rId2" cstate="screen">
            <a:alphaModFix amt="50000"/>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a:ext>
            </a:extLst>
          </a:blip>
          <a:srcRect/>
          <a:stretch/>
        </p:blipFill>
        <p:spPr>
          <a:xfrm>
            <a:off x="21" y="10"/>
            <a:ext cx="12191980" cy="6857989"/>
          </a:xfrm>
          <a:prstGeom prst="rect">
            <a:avLst/>
          </a:prstGeom>
        </p:spPr>
      </p:pic>
      <p:graphicFrame>
        <p:nvGraphicFramePr>
          <p:cNvPr id="8" name="Content Placeholder 7"/>
          <p:cNvGraphicFramePr>
            <a:graphicFrameLocks noGrp="1"/>
          </p:cNvGraphicFramePr>
          <p:nvPr>
            <p:ph sz="quarter" idx="4294967295"/>
            <p:extLst>
              <p:ext uri="{D42A27DB-BD31-4B8C-83A1-F6EECF244321}">
                <p14:modId xmlns:p14="http://schemas.microsoft.com/office/powerpoint/2010/main" val="765498837"/>
              </p:ext>
            </p:extLst>
          </p:nvPr>
        </p:nvGraphicFramePr>
        <p:xfrm>
          <a:off x="959430" y="990600"/>
          <a:ext cx="10080177" cy="1462232"/>
        </p:xfrm>
        <a:graphic>
          <a:graphicData uri="http://schemas.openxmlformats.org/drawingml/2006/table">
            <a:tbl>
              <a:tblPr firstRow="1" bandRow="1">
                <a:tableStyleId>{5C22544A-7EE6-4342-B048-85BDC9FD1C3A}</a:tableStyleId>
              </a:tblPr>
              <a:tblGrid>
                <a:gridCol w="4671300">
                  <a:extLst>
                    <a:ext uri="{9D8B030D-6E8A-4147-A177-3AD203B41FA5}">
                      <a16:colId xmlns:a16="http://schemas.microsoft.com/office/drawing/2014/main" val="20000"/>
                    </a:ext>
                  </a:extLst>
                </a:gridCol>
                <a:gridCol w="2581509">
                  <a:extLst>
                    <a:ext uri="{9D8B030D-6E8A-4147-A177-3AD203B41FA5}">
                      <a16:colId xmlns:a16="http://schemas.microsoft.com/office/drawing/2014/main" val="20001"/>
                    </a:ext>
                  </a:extLst>
                </a:gridCol>
                <a:gridCol w="2827368">
                  <a:extLst>
                    <a:ext uri="{9D8B030D-6E8A-4147-A177-3AD203B41FA5}">
                      <a16:colId xmlns:a16="http://schemas.microsoft.com/office/drawing/2014/main" val="20002"/>
                    </a:ext>
                  </a:extLst>
                </a:gridCol>
              </a:tblGrid>
              <a:tr h="365557">
                <a:tc>
                  <a:txBody>
                    <a:bodyPr/>
                    <a:lstStyle/>
                    <a:p>
                      <a:r>
                        <a:rPr lang="en-US" sz="1600" dirty="0"/>
                        <a:t>Operation</a:t>
                      </a:r>
                    </a:p>
                  </a:txBody>
                  <a:tcPr marL="121925" marR="121925" marT="60859" marB="60859">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tc>
                  <a:txBody>
                    <a:bodyPr/>
                    <a:lstStyle/>
                    <a:p>
                      <a:pPr algn="ctr"/>
                      <a:r>
                        <a:rPr lang="en-US" sz="1600" dirty="0"/>
                        <a:t>Man-Hours</a:t>
                      </a:r>
                    </a:p>
                  </a:txBody>
                  <a:tcPr marL="121925" marR="121925" marT="60859" marB="60859">
                    <a:lnT w="12700" cap="flat" cmpd="sng" algn="ctr">
                      <a:solidFill>
                        <a:schemeClr val="bg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Total  Man-Hours</a:t>
                      </a:r>
                    </a:p>
                  </a:txBody>
                  <a:tcPr marL="121925" marR="121925" marT="60859" marB="60859">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0"/>
                  </a:ext>
                </a:extLst>
              </a:tr>
              <a:tr h="365557">
                <a:tc>
                  <a:txBody>
                    <a:bodyPr/>
                    <a:lstStyle/>
                    <a:p>
                      <a:r>
                        <a:rPr lang="en-US" sz="1500" b="1" dirty="0"/>
                        <a:t>RCM Engineer PPE Suit-up</a:t>
                      </a:r>
                    </a:p>
                  </a:txBody>
                  <a:tcPr marL="121925" marR="121925" marT="60859" marB="60859">
                    <a:lnL w="12700" cap="flat" cmpd="sng" algn="ctr">
                      <a:solidFill>
                        <a:schemeClr val="bg1"/>
                      </a:solidFill>
                      <a:prstDash val="solid"/>
                      <a:round/>
                      <a:headEnd type="none" w="med" len="med"/>
                      <a:tailEnd type="none" w="med" len="med"/>
                    </a:lnL>
                  </a:tcPr>
                </a:tc>
                <a:tc>
                  <a:txBody>
                    <a:bodyPr/>
                    <a:lstStyle/>
                    <a:p>
                      <a:pPr algn="ctr"/>
                      <a:r>
                        <a:rPr lang="en-US" sz="1600" b="1" dirty="0"/>
                        <a:t>Nil</a:t>
                      </a:r>
                    </a:p>
                  </a:txBody>
                  <a:tcPr marL="121925" marR="121925" marT="60859" marB="60859"/>
                </a:tc>
                <a:tc>
                  <a:txBody>
                    <a:bodyPr/>
                    <a:lstStyle/>
                    <a:p>
                      <a:pPr algn="ctr"/>
                      <a:r>
                        <a:rPr lang="en-US" sz="1600" b="1" dirty="0"/>
                        <a:t>Nil</a:t>
                      </a:r>
                    </a:p>
                  </a:txBody>
                  <a:tcPr marL="121925" marR="121925" marT="60859" marB="60859">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1"/>
                  </a:ext>
                </a:extLst>
              </a:tr>
              <a:tr h="365557">
                <a:tc>
                  <a:txBody>
                    <a:bodyPr/>
                    <a:lstStyle/>
                    <a:p>
                      <a:r>
                        <a:rPr lang="en-US" sz="1500" b="1" dirty="0"/>
                        <a:t>Electrician PPE Suit-up</a:t>
                      </a:r>
                    </a:p>
                  </a:txBody>
                  <a:tcPr marL="121925" marR="121925" marT="60859" marB="60859">
                    <a:lnL w="12700" cap="flat" cmpd="sng" algn="ctr">
                      <a:solidFill>
                        <a:schemeClr val="bg1"/>
                      </a:solidFill>
                      <a:prstDash val="solid"/>
                      <a:round/>
                      <a:headEnd type="none" w="med" len="med"/>
                      <a:tailEnd type="none" w="med" len="med"/>
                    </a:lnL>
                  </a:tcPr>
                </a:tc>
                <a:tc>
                  <a:txBody>
                    <a:bodyPr/>
                    <a:lstStyle/>
                    <a:p>
                      <a:pPr algn="ctr"/>
                      <a:r>
                        <a:rPr lang="en-US" sz="1600" b="1" dirty="0"/>
                        <a:t>Nil</a:t>
                      </a:r>
                    </a:p>
                  </a:txBody>
                  <a:tcPr marL="121925" marR="121925" marT="60859" marB="60859"/>
                </a:tc>
                <a:tc>
                  <a:txBody>
                    <a:bodyPr/>
                    <a:lstStyle/>
                    <a:p>
                      <a:pPr algn="ctr"/>
                      <a:r>
                        <a:rPr lang="en-US" sz="1600" b="1" dirty="0"/>
                        <a:t>Nil</a:t>
                      </a:r>
                    </a:p>
                  </a:txBody>
                  <a:tcPr marL="121925" marR="121925" marT="60859" marB="60859">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2"/>
                  </a:ext>
                </a:extLst>
              </a:tr>
              <a:tr h="365557">
                <a:tc gridSpan="2">
                  <a:txBody>
                    <a:bodyPr/>
                    <a:lstStyle/>
                    <a:p>
                      <a:pPr algn="r"/>
                      <a:r>
                        <a:rPr lang="en-US" sz="1500" b="1" dirty="0">
                          <a:solidFill>
                            <a:schemeClr val="tx1"/>
                          </a:solidFill>
                        </a:rPr>
                        <a:t>1 Day, Zero</a:t>
                      </a:r>
                      <a:r>
                        <a:rPr lang="en-US" sz="1500" b="1" baseline="0" dirty="0">
                          <a:solidFill>
                            <a:schemeClr val="tx1"/>
                          </a:solidFill>
                        </a:rPr>
                        <a:t> Dress Outs =</a:t>
                      </a:r>
                      <a:endParaRPr lang="en-US" sz="1500" b="1" dirty="0">
                        <a:solidFill>
                          <a:schemeClr val="tx1"/>
                        </a:solidFill>
                      </a:endParaRPr>
                    </a:p>
                  </a:txBody>
                  <a:tcPr marL="121925" marR="121925" marT="60859" marB="6085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pPr algn="ctr"/>
                      <a:endParaRPr lang="en-US" sz="1600" dirty="0"/>
                    </a:p>
                  </a:txBody>
                  <a:tcPr/>
                </a:tc>
                <a:tc>
                  <a:txBody>
                    <a:bodyPr/>
                    <a:lstStyle/>
                    <a:p>
                      <a:pPr algn="ctr"/>
                      <a:r>
                        <a:rPr lang="en-US" sz="1600" b="1" dirty="0">
                          <a:solidFill>
                            <a:schemeClr val="tx1"/>
                          </a:solidFill>
                        </a:rPr>
                        <a:t>0 Hours</a:t>
                      </a:r>
                    </a:p>
                  </a:txBody>
                  <a:tcPr marL="121925" marR="121925" marT="60859" marB="6085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535199807"/>
              </p:ext>
            </p:extLst>
          </p:nvPr>
        </p:nvGraphicFramePr>
        <p:xfrm>
          <a:off x="959433" y="2417465"/>
          <a:ext cx="10080175" cy="2926192"/>
        </p:xfrm>
        <a:graphic>
          <a:graphicData uri="http://schemas.openxmlformats.org/drawingml/2006/table">
            <a:tbl>
              <a:tblPr firstRow="1" bandRow="1">
                <a:tableStyleId>{5C22544A-7EE6-4342-B048-85BDC9FD1C3A}</a:tableStyleId>
              </a:tblPr>
              <a:tblGrid>
                <a:gridCol w="4660727">
                  <a:extLst>
                    <a:ext uri="{9D8B030D-6E8A-4147-A177-3AD203B41FA5}">
                      <a16:colId xmlns:a16="http://schemas.microsoft.com/office/drawing/2014/main" val="20000"/>
                    </a:ext>
                  </a:extLst>
                </a:gridCol>
                <a:gridCol w="2601335">
                  <a:extLst>
                    <a:ext uri="{9D8B030D-6E8A-4147-A177-3AD203B41FA5}">
                      <a16:colId xmlns:a16="http://schemas.microsoft.com/office/drawing/2014/main" val="20001"/>
                    </a:ext>
                  </a:extLst>
                </a:gridCol>
                <a:gridCol w="2818113">
                  <a:extLst>
                    <a:ext uri="{9D8B030D-6E8A-4147-A177-3AD203B41FA5}">
                      <a16:colId xmlns:a16="http://schemas.microsoft.com/office/drawing/2014/main" val="20002"/>
                    </a:ext>
                  </a:extLst>
                </a:gridCol>
              </a:tblGrid>
              <a:tr h="365773">
                <a:tc>
                  <a:txBody>
                    <a:bodyPr/>
                    <a:lstStyle/>
                    <a:p>
                      <a:endParaRPr lang="en-US" sz="1600" dirty="0"/>
                    </a:p>
                  </a:txBody>
                  <a:tcPr marL="121925" marR="121925" marT="60967" marB="60967"/>
                </a:tc>
                <a:tc>
                  <a:txBody>
                    <a:bodyPr/>
                    <a:lstStyle/>
                    <a:p>
                      <a:pPr algn="ctr"/>
                      <a:r>
                        <a:rPr lang="en-US" sz="1600" dirty="0"/>
                        <a:t>Man-Hours</a:t>
                      </a:r>
                    </a:p>
                  </a:txBody>
                  <a:tcPr marL="121925" marR="121925" marT="60967" marB="6096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Total  Man-Hours</a:t>
                      </a:r>
                    </a:p>
                  </a:txBody>
                  <a:tcPr marL="121925" marR="121925" marT="60967" marB="60967"/>
                </a:tc>
                <a:extLst>
                  <a:ext uri="{0D108BD9-81ED-4DB2-BD59-A6C34878D82A}">
                    <a16:rowId xmlns:a16="http://schemas.microsoft.com/office/drawing/2014/main" val="10000"/>
                  </a:ext>
                </a:extLst>
              </a:tr>
              <a:tr h="365773">
                <a:tc>
                  <a:txBody>
                    <a:bodyPr/>
                    <a:lstStyle/>
                    <a:p>
                      <a:r>
                        <a:rPr lang="en-US" sz="1500" b="1" dirty="0"/>
                        <a:t>Cover Removal</a:t>
                      </a:r>
                    </a:p>
                  </a:txBody>
                  <a:tcPr marL="121925" marR="121925" marT="60967" marB="60967"/>
                </a:tc>
                <a:tc>
                  <a:txBody>
                    <a:bodyPr/>
                    <a:lstStyle/>
                    <a:p>
                      <a:pPr algn="ctr"/>
                      <a:r>
                        <a:rPr lang="en-US" sz="1600" b="1" dirty="0"/>
                        <a:t>Nil</a:t>
                      </a:r>
                    </a:p>
                  </a:txBody>
                  <a:tcPr marL="121925" marR="121925" marT="60967" marB="60967"/>
                </a:tc>
                <a:tc>
                  <a:txBody>
                    <a:bodyPr/>
                    <a:lstStyle/>
                    <a:p>
                      <a:pPr algn="ctr"/>
                      <a:r>
                        <a:rPr lang="en-US" sz="1600" b="1" dirty="0"/>
                        <a:t>Nil</a:t>
                      </a:r>
                    </a:p>
                  </a:txBody>
                  <a:tcPr marL="121925" marR="121925" marT="60967" marB="60967"/>
                </a:tc>
                <a:extLst>
                  <a:ext uri="{0D108BD9-81ED-4DB2-BD59-A6C34878D82A}">
                    <a16:rowId xmlns:a16="http://schemas.microsoft.com/office/drawing/2014/main" val="10001"/>
                  </a:ext>
                </a:extLst>
              </a:tr>
              <a:tr h="365773">
                <a:tc>
                  <a:txBody>
                    <a:bodyPr/>
                    <a:lstStyle/>
                    <a:p>
                      <a:r>
                        <a:rPr lang="en-US" sz="1500" b="1" dirty="0"/>
                        <a:t>RCM </a:t>
                      </a:r>
                      <a:r>
                        <a:rPr lang="en-US" sz="1500" b="1" baseline="0" dirty="0"/>
                        <a:t>Inspection</a:t>
                      </a:r>
                      <a:endParaRPr lang="en-US" sz="1500" b="1" dirty="0"/>
                    </a:p>
                  </a:txBody>
                  <a:tcPr marL="121925" marR="121925" marT="60967" marB="60967"/>
                </a:tc>
                <a:tc>
                  <a:txBody>
                    <a:bodyPr/>
                    <a:lstStyle/>
                    <a:p>
                      <a:pPr algn="ctr"/>
                      <a:r>
                        <a:rPr lang="en-US" sz="1600" b="1" dirty="0"/>
                        <a:t>0.2</a:t>
                      </a:r>
                    </a:p>
                  </a:txBody>
                  <a:tcPr marL="121925" marR="121925" marT="60967" marB="60967"/>
                </a:tc>
                <a:tc>
                  <a:txBody>
                    <a:bodyPr/>
                    <a:lstStyle/>
                    <a:p>
                      <a:pPr algn="ctr"/>
                      <a:r>
                        <a:rPr lang="en-US" sz="1600" b="1" dirty="0"/>
                        <a:t>30</a:t>
                      </a:r>
                    </a:p>
                  </a:txBody>
                  <a:tcPr marL="121925" marR="121925" marT="60967" marB="60967"/>
                </a:tc>
                <a:extLst>
                  <a:ext uri="{0D108BD9-81ED-4DB2-BD59-A6C34878D82A}">
                    <a16:rowId xmlns:a16="http://schemas.microsoft.com/office/drawing/2014/main" val="10002"/>
                  </a:ext>
                </a:extLst>
              </a:tr>
              <a:tr h="365773">
                <a:tc>
                  <a:txBody>
                    <a:bodyPr/>
                    <a:lstStyle/>
                    <a:p>
                      <a:r>
                        <a:rPr lang="en-US" sz="1500" b="1" dirty="0"/>
                        <a:t>Cover Replacement</a:t>
                      </a:r>
                    </a:p>
                  </a:txBody>
                  <a:tcPr marL="121925" marR="121925" marT="60967" marB="60967"/>
                </a:tc>
                <a:tc>
                  <a:txBody>
                    <a:bodyPr/>
                    <a:lstStyle/>
                    <a:p>
                      <a:pPr algn="ctr"/>
                      <a:r>
                        <a:rPr lang="en-US" sz="1600" b="1" dirty="0"/>
                        <a:t>Nil</a:t>
                      </a:r>
                    </a:p>
                  </a:txBody>
                  <a:tcPr marL="121925" marR="121925" marT="60967" marB="60967"/>
                </a:tc>
                <a:tc>
                  <a:txBody>
                    <a:bodyPr/>
                    <a:lstStyle/>
                    <a:p>
                      <a:pPr algn="ctr"/>
                      <a:r>
                        <a:rPr lang="en-US" sz="1600" b="1" dirty="0"/>
                        <a:t>Nil</a:t>
                      </a:r>
                    </a:p>
                  </a:txBody>
                  <a:tcPr marL="121925" marR="121925" marT="60967" marB="60967"/>
                </a:tc>
                <a:extLst>
                  <a:ext uri="{0D108BD9-81ED-4DB2-BD59-A6C34878D82A}">
                    <a16:rowId xmlns:a16="http://schemas.microsoft.com/office/drawing/2014/main" val="10003"/>
                  </a:ext>
                </a:extLst>
              </a:tr>
              <a:tr h="365773">
                <a:tc>
                  <a:txBody>
                    <a:bodyPr/>
                    <a:lstStyle/>
                    <a:p>
                      <a:r>
                        <a:rPr lang="en-US" sz="1500" b="1" dirty="0"/>
                        <a:t>RCM Engineer Waiting Time</a:t>
                      </a:r>
                    </a:p>
                  </a:txBody>
                  <a:tcPr marL="121925" marR="121925" marT="60967" marB="60967"/>
                </a:tc>
                <a:tc>
                  <a:txBody>
                    <a:bodyPr/>
                    <a:lstStyle/>
                    <a:p>
                      <a:pPr algn="ctr"/>
                      <a:r>
                        <a:rPr lang="en-US" sz="1600" b="1" dirty="0"/>
                        <a:t>Nil</a:t>
                      </a:r>
                    </a:p>
                  </a:txBody>
                  <a:tcPr marL="121925" marR="121925" marT="60967" marB="60967"/>
                </a:tc>
                <a:tc>
                  <a:txBody>
                    <a:bodyPr/>
                    <a:lstStyle/>
                    <a:p>
                      <a:pPr algn="ctr"/>
                      <a:r>
                        <a:rPr lang="en-US" sz="1600" b="1" dirty="0"/>
                        <a:t>Nil</a:t>
                      </a:r>
                    </a:p>
                  </a:txBody>
                  <a:tcPr marL="121925" marR="121925" marT="60967" marB="60967"/>
                </a:tc>
                <a:extLst>
                  <a:ext uri="{0D108BD9-81ED-4DB2-BD59-A6C34878D82A}">
                    <a16:rowId xmlns:a16="http://schemas.microsoft.com/office/drawing/2014/main" val="10004"/>
                  </a:ext>
                </a:extLst>
              </a:tr>
              <a:tr h="365773">
                <a:tc>
                  <a:txBody>
                    <a:bodyPr/>
                    <a:lstStyle/>
                    <a:p>
                      <a:r>
                        <a:rPr lang="en-US" sz="1500" b="1" dirty="0"/>
                        <a:t>Electrician Waiting Time</a:t>
                      </a:r>
                    </a:p>
                  </a:txBody>
                  <a:tcPr marL="121925" marR="121925" marT="60967" marB="60967"/>
                </a:tc>
                <a:tc>
                  <a:txBody>
                    <a:bodyPr/>
                    <a:lstStyle/>
                    <a:p>
                      <a:pPr algn="ctr"/>
                      <a:r>
                        <a:rPr lang="en-US" sz="1600" b="1" dirty="0"/>
                        <a:t>Nil</a:t>
                      </a:r>
                    </a:p>
                  </a:txBody>
                  <a:tcPr marL="121925" marR="121925" marT="60967" marB="60967">
                    <a:lnR w="12700" cap="flat" cmpd="sng" algn="ctr">
                      <a:solidFill>
                        <a:schemeClr val="bg1"/>
                      </a:solidFill>
                      <a:prstDash val="solid"/>
                      <a:round/>
                      <a:headEnd type="none" w="med" len="med"/>
                      <a:tailEnd type="none" w="med" len="med"/>
                    </a:lnR>
                  </a:tcPr>
                </a:tc>
                <a:tc>
                  <a:txBody>
                    <a:bodyPr/>
                    <a:lstStyle/>
                    <a:p>
                      <a:pPr algn="ctr"/>
                      <a:r>
                        <a:rPr lang="en-US" sz="1600" b="1" dirty="0"/>
                        <a:t>Nil</a:t>
                      </a:r>
                    </a:p>
                  </a:txBody>
                  <a:tcPr marL="121925" marR="121925" marT="60967" marB="60967">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5"/>
                  </a:ext>
                </a:extLst>
              </a:tr>
              <a:tr h="365773">
                <a:tc gridSpan="2">
                  <a:txBody>
                    <a:bodyPr/>
                    <a:lstStyle/>
                    <a:p>
                      <a:pPr algn="r"/>
                      <a:r>
                        <a:rPr lang="en-US" sz="1500" b="1" dirty="0">
                          <a:solidFill>
                            <a:schemeClr val="tx1"/>
                          </a:solidFill>
                        </a:rPr>
                        <a:t>Manpower For Paper Mill</a:t>
                      </a:r>
                      <a:r>
                        <a:rPr lang="en-US" sz="1500" b="1" baseline="0" dirty="0">
                          <a:solidFill>
                            <a:schemeClr val="tx1"/>
                          </a:solidFill>
                        </a:rPr>
                        <a:t> Site Inspection = </a:t>
                      </a:r>
                      <a:endParaRPr lang="en-US" sz="1500" b="1" dirty="0">
                        <a:solidFill>
                          <a:schemeClr val="tx1"/>
                        </a:solidFill>
                      </a:endParaRPr>
                    </a:p>
                  </a:txBody>
                  <a:tcPr marL="121925" marR="121925" marT="60967" marB="60967">
                    <a:lnR w="12700" cap="flat" cmpd="sng" algn="ctr">
                      <a:solidFill>
                        <a:schemeClr val="bg1"/>
                      </a:solidFill>
                      <a:prstDash val="solid"/>
                      <a:round/>
                      <a:headEnd type="none" w="med" len="med"/>
                      <a:tailEnd type="none" w="med" len="med"/>
                    </a:lnR>
                  </a:tcPr>
                </a:tc>
                <a:tc hMerge="1">
                  <a:txBody>
                    <a:bodyPr/>
                    <a:lstStyle/>
                    <a:p>
                      <a:pPr algn="ct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baseline="0" dirty="0">
                          <a:solidFill>
                            <a:schemeClr val="tx1"/>
                          </a:solidFill>
                        </a:rPr>
                        <a:t>30.0 Hours</a:t>
                      </a:r>
                      <a:endParaRPr lang="en-US" sz="1600" b="1" dirty="0">
                        <a:solidFill>
                          <a:schemeClr val="tx1"/>
                        </a:solidFill>
                      </a:endParaRPr>
                    </a:p>
                  </a:txBody>
                  <a:tcPr marL="121925" marR="121925" marT="60967" marB="60967">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6"/>
                  </a:ext>
                </a:extLst>
              </a:tr>
              <a:tr h="365773">
                <a:tc gridSpan="2">
                  <a:txBody>
                    <a:bodyPr/>
                    <a:lstStyle/>
                    <a:p>
                      <a:pPr algn="r"/>
                      <a:r>
                        <a:rPr lang="en-US" sz="1500" b="1" dirty="0">
                          <a:solidFill>
                            <a:srgbClr val="FF0000"/>
                          </a:solidFill>
                        </a:rPr>
                        <a:t>Total Manpower for Paper Mill Site Inspection </a:t>
                      </a:r>
                      <a:r>
                        <a:rPr lang="en-US" sz="1500" b="1" baseline="0" dirty="0">
                          <a:solidFill>
                            <a:srgbClr val="FF0000"/>
                          </a:solidFill>
                        </a:rPr>
                        <a:t>=</a:t>
                      </a:r>
                      <a:endParaRPr lang="en-US" sz="1500" b="1" dirty="0">
                        <a:solidFill>
                          <a:srgbClr val="FF0000"/>
                        </a:solidFill>
                      </a:endParaRPr>
                    </a:p>
                  </a:txBody>
                  <a:tcPr marL="121925" marR="121925" marT="60967" marB="60967">
                    <a:lnR w="12700" cap="flat" cmpd="sng" algn="ctr">
                      <a:solidFill>
                        <a:schemeClr val="bg1"/>
                      </a:solidFill>
                      <a:prstDash val="solid"/>
                      <a:round/>
                      <a:headEnd type="none" w="med" len="med"/>
                      <a:tailEnd type="none" w="med" len="med"/>
                    </a:lnR>
                  </a:tcPr>
                </a:tc>
                <a:tc hMerge="1">
                  <a:txBody>
                    <a:bodyPr/>
                    <a:lstStyle/>
                    <a:p>
                      <a:pPr algn="ct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baseline="0" dirty="0">
                          <a:solidFill>
                            <a:srgbClr val="FF0000"/>
                          </a:solidFill>
                        </a:rPr>
                        <a:t>30.0 Hours</a:t>
                      </a:r>
                      <a:endParaRPr lang="en-US" sz="1600" b="1" dirty="0">
                        <a:solidFill>
                          <a:srgbClr val="FF0000"/>
                        </a:solidFill>
                      </a:endParaRPr>
                    </a:p>
                  </a:txBody>
                  <a:tcPr marL="121925" marR="121925" marT="60967" marB="60967">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007"/>
                  </a:ext>
                </a:extLst>
              </a:tr>
            </a:tbl>
          </a:graphicData>
        </a:graphic>
      </p:graphicFrame>
      <p:grpSp>
        <p:nvGrpSpPr>
          <p:cNvPr id="10" name="Group 9"/>
          <p:cNvGrpSpPr>
            <a:grpSpLocks/>
          </p:cNvGrpSpPr>
          <p:nvPr/>
        </p:nvGrpSpPr>
        <p:grpSpPr bwMode="auto">
          <a:xfrm>
            <a:off x="2590800" y="3146861"/>
            <a:ext cx="8128894" cy="2196795"/>
            <a:chOff x="-122584" y="2069986"/>
            <a:chExt cx="9070408" cy="2414821"/>
          </a:xfrm>
        </p:grpSpPr>
        <p:sp>
          <p:nvSpPr>
            <p:cNvPr id="11" name="Oval 10"/>
            <p:cNvSpPr/>
            <p:nvPr/>
          </p:nvSpPr>
          <p:spPr>
            <a:xfrm>
              <a:off x="6509423" y="3722807"/>
              <a:ext cx="2438401" cy="762000"/>
            </a:xfrm>
            <a:prstGeom prst="ellipse">
              <a:avLst/>
            </a:prstGeom>
            <a:noFill/>
            <a:ln w="76200">
              <a:solidFill>
                <a:srgbClr val="FF0000"/>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67"/>
            </a:p>
          </p:txBody>
        </p:sp>
        <p:sp>
          <p:nvSpPr>
            <p:cNvPr id="12" name="Rectangular Callout 11"/>
            <p:cNvSpPr/>
            <p:nvPr/>
          </p:nvSpPr>
          <p:spPr>
            <a:xfrm>
              <a:off x="-122584" y="2069986"/>
              <a:ext cx="4573918" cy="1219260"/>
            </a:xfrm>
            <a:prstGeom prst="wedgeRectCallout">
              <a:avLst>
                <a:gd name="adj1" fmla="val 89898"/>
                <a:gd name="adj2" fmla="val 98899"/>
              </a:avLst>
            </a:prstGeom>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400" b="1" dirty="0"/>
                <a:t>30 HOURS </a:t>
              </a:r>
            </a:p>
            <a:p>
              <a:pPr algn="ctr" eaLnBrk="1" hangingPunct="1">
                <a:defRPr/>
              </a:pPr>
              <a:r>
                <a:rPr lang="en-US" sz="2400" b="1" dirty="0"/>
                <a:t>(100%) PRODUCTIVE  LABOR</a:t>
              </a:r>
            </a:p>
          </p:txBody>
        </p:sp>
      </p:grpSp>
      <p:pic>
        <p:nvPicPr>
          <p:cNvPr id="17" name="Picture 16">
            <a:extLst>
              <a:ext uri="{FF2B5EF4-FFF2-40B4-BE49-F238E27FC236}">
                <a16:creationId xmlns:a16="http://schemas.microsoft.com/office/drawing/2014/main" id="{307EC899-D0CA-404B-AD1C-E6E48E9B88E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753600" y="152400"/>
            <a:ext cx="2269485" cy="470244"/>
          </a:xfrm>
          <a:prstGeom prst="rect">
            <a:avLst/>
          </a:prstGeom>
        </p:spPr>
      </p:pic>
      <p:sp>
        <p:nvSpPr>
          <p:cNvPr id="18" name="Title 1">
            <a:extLst>
              <a:ext uri="{FF2B5EF4-FFF2-40B4-BE49-F238E27FC236}">
                <a16:creationId xmlns:a16="http://schemas.microsoft.com/office/drawing/2014/main" id="{F27922CC-4760-455A-86F1-2A574F37B330}"/>
              </a:ext>
            </a:extLst>
          </p:cNvPr>
          <p:cNvSpPr txBox="1">
            <a:spLocks/>
          </p:cNvSpPr>
          <p:nvPr/>
        </p:nvSpPr>
        <p:spPr>
          <a:xfrm>
            <a:off x="-1" y="5715000"/>
            <a:ext cx="12191979" cy="1143000"/>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800" b="1" dirty="0">
                <a:solidFill>
                  <a:srgbClr val="002060"/>
                </a:solidFill>
                <a:latin typeface="Segoe UI" panose="020B0502040204020203" pitchFamily="34" charset="0"/>
                <a:cs typeface="Segoe UI" panose="020B0502040204020203" pitchFamily="34" charset="0"/>
              </a:rPr>
              <a:t>Analysis of Energized Survey Utilizing EMSD’s </a:t>
            </a:r>
          </a:p>
        </p:txBody>
      </p:sp>
    </p:spTree>
    <p:extLst>
      <p:ext uri="{BB962C8B-B14F-4D97-AF65-F5344CB8AC3E}">
        <p14:creationId xmlns:p14="http://schemas.microsoft.com/office/powerpoint/2010/main" val="1072186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picture containing indoor, floor&#10;&#10;Description generated with high confidence">
            <a:extLst>
              <a:ext uri="{FF2B5EF4-FFF2-40B4-BE49-F238E27FC236}">
                <a16:creationId xmlns:a16="http://schemas.microsoft.com/office/drawing/2014/main" id="{4795E6B7-81A6-474C-A09F-C48033A2B670}"/>
              </a:ext>
            </a:extLst>
          </p:cNvPr>
          <p:cNvPicPr>
            <a:picLocks noChangeAspect="1"/>
          </p:cNvPicPr>
          <p:nvPr/>
        </p:nvPicPr>
        <p:blipFill rotWithShape="1">
          <a:blip r:embed="rId2" cstate="screen">
            <a:alphaModFix amt="50000"/>
            <a:duotone>
              <a:prstClr val="black"/>
              <a:schemeClr val="tx2">
                <a:tint val="45000"/>
                <a:satMod val="400000"/>
              </a:schemeClr>
            </a:duotone>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a:ext>
            </a:extLst>
          </a:blip>
          <a:srcRect/>
          <a:stretch/>
        </p:blipFill>
        <p:spPr>
          <a:xfrm>
            <a:off x="21" y="10"/>
            <a:ext cx="12191980" cy="6857989"/>
          </a:xfrm>
          <a:prstGeom prst="rect">
            <a:avLst/>
          </a:prstGeom>
        </p:spPr>
      </p:pic>
      <p:pic>
        <p:nvPicPr>
          <p:cNvPr id="21" name="Picture 20">
            <a:extLst>
              <a:ext uri="{FF2B5EF4-FFF2-40B4-BE49-F238E27FC236}">
                <a16:creationId xmlns:a16="http://schemas.microsoft.com/office/drawing/2014/main" id="{48F5B6C9-31D6-4A2E-9793-8673C51D861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753600" y="152400"/>
            <a:ext cx="2269485" cy="470244"/>
          </a:xfrm>
          <a:prstGeom prst="rect">
            <a:avLst/>
          </a:prstGeom>
        </p:spPr>
      </p:pic>
      <p:sp>
        <p:nvSpPr>
          <p:cNvPr id="6" name="Title 5"/>
          <p:cNvSpPr>
            <a:spLocks noGrp="1"/>
          </p:cNvSpPr>
          <p:nvPr>
            <p:ph type="title" idx="4294967295"/>
          </p:nvPr>
        </p:nvSpPr>
        <p:spPr>
          <a:xfrm>
            <a:off x="0" y="1"/>
            <a:ext cx="10608733" cy="1200151"/>
          </a:xfrm>
        </p:spPr>
        <p:txBody>
          <a:bodyPr>
            <a:normAutofit/>
          </a:bodyPr>
          <a:lstStyle/>
          <a:p>
            <a:pPr algn="l"/>
            <a:r>
              <a:rPr lang="en-US" sz="4267" b="1" dirty="0">
                <a:solidFill>
                  <a:srgbClr val="002060"/>
                </a:solidFill>
                <a:latin typeface="Segoe UI" panose="020B0502040204020203" pitchFamily="34" charset="0"/>
                <a:cs typeface="Segoe UI" panose="020B0502040204020203" pitchFamily="34" charset="0"/>
              </a:rPr>
              <a:t>Man-hour Savings</a:t>
            </a:r>
          </a:p>
        </p:txBody>
      </p:sp>
      <p:sp>
        <p:nvSpPr>
          <p:cNvPr id="3" name="Slide Number Placeholder 2"/>
          <p:cNvSpPr>
            <a:spLocks noGrp="1"/>
          </p:cNvSpPr>
          <p:nvPr>
            <p:ph type="sldNum" sz="quarter" idx="4294967295"/>
          </p:nvPr>
        </p:nvSpPr>
        <p:spPr>
          <a:xfrm>
            <a:off x="10991851" y="6182785"/>
            <a:ext cx="1200149" cy="366183"/>
          </a:xfrm>
        </p:spPr>
        <p:txBody>
          <a:bodyPr/>
          <a:lstStyle/>
          <a:p>
            <a:pPr algn="l"/>
            <a:fld id="{D85FCE21-A6EF-4127-967A-1A0BD3AB2342}" type="slidenum">
              <a:rPr lang="pl-PL" smtClean="0"/>
              <a:pPr algn="l"/>
              <a:t>41</a:t>
            </a:fld>
            <a:endParaRPr lang="pl-PL" dirty="0"/>
          </a:p>
        </p:txBody>
      </p:sp>
      <p:sp>
        <p:nvSpPr>
          <p:cNvPr id="5" name="Content Placeholder 4"/>
          <p:cNvSpPr>
            <a:spLocks noGrp="1"/>
          </p:cNvSpPr>
          <p:nvPr>
            <p:ph sz="quarter" idx="4294967295"/>
          </p:nvPr>
        </p:nvSpPr>
        <p:spPr>
          <a:xfrm>
            <a:off x="446568" y="1397001"/>
            <a:ext cx="5987861" cy="3985684"/>
          </a:xfrm>
        </p:spPr>
        <p:txBody>
          <a:bodyPr>
            <a:noAutofit/>
          </a:bodyPr>
          <a:lstStyle/>
          <a:p>
            <a:pPr marL="0" indent="0">
              <a:buNone/>
            </a:pPr>
            <a:r>
              <a:rPr lang="en-US" sz="3200" b="1" dirty="0">
                <a:solidFill>
                  <a:srgbClr val="002060"/>
                </a:solidFill>
                <a:latin typeface="Segoe UI" panose="020B0502040204020203" pitchFamily="34" charset="0"/>
                <a:cs typeface="Segoe UI" panose="020B0502040204020203" pitchFamily="34" charset="0"/>
              </a:rPr>
              <a:t>Inspections went from taking 951 hours using a 3 person inspection team to 30 hours using one inspector.</a:t>
            </a:r>
          </a:p>
          <a:p>
            <a:pPr marL="0" indent="0">
              <a:buNone/>
            </a:pPr>
            <a:endParaRPr lang="en-US" sz="1400" b="1" dirty="0">
              <a:solidFill>
                <a:srgbClr val="002060"/>
              </a:solidFill>
              <a:latin typeface="Segoe UI" panose="020B0502040204020203" pitchFamily="34" charset="0"/>
              <a:cs typeface="Segoe UI" panose="020B0502040204020203" pitchFamily="34" charset="0"/>
            </a:endParaRPr>
          </a:p>
          <a:p>
            <a:pPr marL="0" indent="0">
              <a:buNone/>
            </a:pPr>
            <a:r>
              <a:rPr lang="en-GB" sz="3200" b="1" dirty="0">
                <a:solidFill>
                  <a:srgbClr val="002060"/>
                </a:solidFill>
                <a:latin typeface="Segoe UI" panose="020B0502040204020203" pitchFamily="34" charset="0"/>
                <a:cs typeface="Segoe UI" panose="020B0502040204020203" pitchFamily="34" charset="0"/>
              </a:rPr>
              <a:t>A real-world saving of over 97.4% on the man-hours needed to complete this task.</a:t>
            </a:r>
            <a:endParaRPr lang="en-US" sz="3200" b="1" dirty="0">
              <a:solidFill>
                <a:srgbClr val="002060"/>
              </a:solidFill>
              <a:latin typeface="Segoe UI" panose="020B0502040204020203" pitchFamily="34" charset="0"/>
              <a:cs typeface="Segoe UI" panose="020B0502040204020203" pitchFamily="34" charset="0"/>
            </a:endParaRPr>
          </a:p>
        </p:txBody>
      </p:sp>
      <p:grpSp>
        <p:nvGrpSpPr>
          <p:cNvPr id="18" name="Group 17"/>
          <p:cNvGrpSpPr/>
          <p:nvPr/>
        </p:nvGrpSpPr>
        <p:grpSpPr>
          <a:xfrm>
            <a:off x="6324600" y="990600"/>
            <a:ext cx="4081169" cy="3332379"/>
            <a:chOff x="3923928" y="1167594"/>
            <a:chExt cx="2713048" cy="2097251"/>
          </a:xfrm>
        </p:grpSpPr>
        <p:sp>
          <p:nvSpPr>
            <p:cNvPr id="9" name="Rectangle 8"/>
            <p:cNvSpPr/>
            <p:nvPr/>
          </p:nvSpPr>
          <p:spPr>
            <a:xfrm>
              <a:off x="3923928" y="1167594"/>
              <a:ext cx="2713048" cy="2000465"/>
            </a:xfrm>
            <a:prstGeom prst="rect">
              <a:avLst/>
            </a:prstGeom>
            <a:blipFill rotWithShape="1">
              <a:blip r:embed="rId5"/>
              <a:stretch>
                <a:fillRect/>
              </a:stretch>
            </a:blip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10" name="Group 9"/>
            <p:cNvGrpSpPr/>
            <p:nvPr/>
          </p:nvGrpSpPr>
          <p:grpSpPr>
            <a:xfrm>
              <a:off x="4020049" y="2890189"/>
              <a:ext cx="1343392" cy="374656"/>
              <a:chOff x="1247729" y="1808955"/>
              <a:chExt cx="1402739" cy="392081"/>
            </a:xfrm>
          </p:grpSpPr>
          <p:sp>
            <p:nvSpPr>
              <p:cNvPr id="16" name="Rectangle 15"/>
              <p:cNvSpPr/>
              <p:nvPr/>
            </p:nvSpPr>
            <p:spPr>
              <a:xfrm>
                <a:off x="1247729" y="1808955"/>
                <a:ext cx="1402739" cy="392081"/>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Rectangle 16"/>
              <p:cNvSpPr/>
              <p:nvPr/>
            </p:nvSpPr>
            <p:spPr>
              <a:xfrm>
                <a:off x="1247729" y="1808955"/>
                <a:ext cx="1402739" cy="392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algn="ctr" defTabSz="1066773">
                  <a:lnSpc>
                    <a:spcPct val="90000"/>
                  </a:lnSpc>
                  <a:spcBef>
                    <a:spcPct val="0"/>
                  </a:spcBef>
                  <a:spcAft>
                    <a:spcPct val="5000"/>
                  </a:spcAft>
                </a:pPr>
                <a:r>
                  <a:rPr lang="en-US" sz="2400" dirty="0"/>
                  <a:t>Before</a:t>
                </a:r>
              </a:p>
            </p:txBody>
          </p:sp>
        </p:grpSp>
      </p:grpSp>
      <p:grpSp>
        <p:nvGrpSpPr>
          <p:cNvPr id="4" name="Group 3"/>
          <p:cNvGrpSpPr/>
          <p:nvPr/>
        </p:nvGrpSpPr>
        <p:grpSpPr>
          <a:xfrm>
            <a:off x="8125916" y="3505200"/>
            <a:ext cx="4218484" cy="3215924"/>
            <a:chOff x="5729082" y="2535786"/>
            <a:chExt cx="2804331" cy="2023960"/>
          </a:xfrm>
        </p:grpSpPr>
        <p:sp>
          <p:nvSpPr>
            <p:cNvPr id="11" name="Rectangle 10"/>
            <p:cNvSpPr/>
            <p:nvPr/>
          </p:nvSpPr>
          <p:spPr>
            <a:xfrm>
              <a:off x="5820365" y="2535786"/>
              <a:ext cx="2713048" cy="2000465"/>
            </a:xfrm>
            <a:prstGeom prst="rect">
              <a:avLst/>
            </a:prstGeom>
            <a:blipFill rotWithShape="1">
              <a:blip r:embed="rId6"/>
              <a:stretch>
                <a:fillRect/>
              </a:stretch>
            </a:blip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grpSp>
          <p:nvGrpSpPr>
            <p:cNvPr id="12" name="Group 11"/>
            <p:cNvGrpSpPr/>
            <p:nvPr/>
          </p:nvGrpSpPr>
          <p:grpSpPr>
            <a:xfrm>
              <a:off x="5729082" y="4185090"/>
              <a:ext cx="1343392" cy="374656"/>
              <a:chOff x="3363440" y="2893033"/>
              <a:chExt cx="1402739" cy="392081"/>
            </a:xfrm>
          </p:grpSpPr>
          <p:sp>
            <p:nvSpPr>
              <p:cNvPr id="14" name="Rectangle 13"/>
              <p:cNvSpPr/>
              <p:nvPr/>
            </p:nvSpPr>
            <p:spPr>
              <a:xfrm>
                <a:off x="3363440" y="2893033"/>
                <a:ext cx="1402739" cy="392081"/>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Rectangle 14"/>
              <p:cNvSpPr/>
              <p:nvPr/>
            </p:nvSpPr>
            <p:spPr>
              <a:xfrm>
                <a:off x="3363440" y="2893033"/>
                <a:ext cx="1402739" cy="392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algn="ctr" defTabSz="1066773">
                  <a:lnSpc>
                    <a:spcPct val="90000"/>
                  </a:lnSpc>
                  <a:spcBef>
                    <a:spcPct val="0"/>
                  </a:spcBef>
                  <a:spcAft>
                    <a:spcPct val="5000"/>
                  </a:spcAft>
                </a:pPr>
                <a:r>
                  <a:rPr lang="en-US" sz="2400" dirty="0"/>
                  <a:t>After</a:t>
                </a:r>
              </a:p>
            </p:txBody>
          </p:sp>
        </p:grpSp>
      </p:grpSp>
    </p:spTree>
    <p:extLst>
      <p:ext uri="{BB962C8B-B14F-4D97-AF65-F5344CB8AC3E}">
        <p14:creationId xmlns:p14="http://schemas.microsoft.com/office/powerpoint/2010/main" val="410662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2000"/>
                                  </p:stCondLst>
                                  <p:childTnLst>
                                    <p:set>
                                      <p:cBhvr>
                                        <p:cTn id="9" dur="1" fill="hold">
                                          <p:stCondLst>
                                            <p:cond delay="0"/>
                                          </p:stCondLst>
                                        </p:cTn>
                                        <p:tgtEl>
                                          <p:spTgt spid="18"/>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10991850" y="6183313"/>
            <a:ext cx="1200150" cy="365125"/>
          </a:xfrm>
        </p:spPr>
        <p:txBody>
          <a:bodyPr/>
          <a:lstStyle/>
          <a:p>
            <a:fld id="{399BE070-0FF3-4D55-9979-013262B19061}" type="slidenum">
              <a:rPr lang="pl-PL" smtClean="0"/>
              <a:pPr/>
              <a:t>42</a:t>
            </a:fld>
            <a:endParaRPr lang="pl-PL"/>
          </a:p>
        </p:txBody>
      </p:sp>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
            <a:ext cx="12223963" cy="6857999"/>
          </a:xfrm>
          <a:prstGeom prst="rect">
            <a:avLst/>
          </a:prstGeom>
        </p:spPr>
      </p:pic>
      <p:pic>
        <p:nvPicPr>
          <p:cNvPr id="4" name="Picture 3">
            <a:extLst>
              <a:ext uri="{FF2B5EF4-FFF2-40B4-BE49-F238E27FC236}">
                <a16:creationId xmlns:a16="http://schemas.microsoft.com/office/drawing/2014/main" id="{44D677B4-8A67-41DF-B4C8-232D0613807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175632" y="136974"/>
            <a:ext cx="2016368" cy="417799"/>
          </a:xfrm>
          <a:prstGeom prst="rect">
            <a:avLst/>
          </a:prstGeom>
        </p:spPr>
      </p:pic>
    </p:spTree>
    <p:extLst>
      <p:ext uri="{BB962C8B-B14F-4D97-AF65-F5344CB8AC3E}">
        <p14:creationId xmlns:p14="http://schemas.microsoft.com/office/powerpoint/2010/main" val="3290745980"/>
      </p:ext>
    </p:extLst>
  </p:cSld>
  <p:clrMapOvr>
    <a:masterClrMapping/>
  </p:clrMapOvr>
  <mc:AlternateContent xmlns:mc="http://schemas.openxmlformats.org/markup-compatibility/2006" xmlns:p14="http://schemas.microsoft.com/office/powerpoint/2010/main">
    <mc:Choice Requires="p14">
      <p:transition spd="slow" p14:dur="2000" advTm="22239"/>
    </mc:Choice>
    <mc:Fallback xmlns="">
      <p:transition spd="slow" advTm="22239"/>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515667C-63C7-49CD-9383-CEAAC6C2A0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Slide Number Placeholder 2"/>
          <p:cNvSpPr>
            <a:spLocks noGrp="1"/>
          </p:cNvSpPr>
          <p:nvPr>
            <p:ph type="sldNum" sz="quarter" idx="4294967295"/>
          </p:nvPr>
        </p:nvSpPr>
        <p:spPr>
          <a:xfrm>
            <a:off x="10991850" y="6183313"/>
            <a:ext cx="1200150" cy="365125"/>
          </a:xfrm>
        </p:spPr>
        <p:txBody>
          <a:bodyPr/>
          <a:lstStyle/>
          <a:p>
            <a:fld id="{399BE070-0FF3-4D55-9979-013262B19061}" type="slidenum">
              <a:rPr lang="pl-PL" smtClean="0"/>
              <a:pPr/>
              <a:t>43</a:t>
            </a:fld>
            <a:endParaRPr lang="pl-PL"/>
          </a:p>
        </p:txBody>
      </p:sp>
      <p:pic>
        <p:nvPicPr>
          <p:cNvPr id="4" name="Picture 3"/>
          <p:cNvPicPr>
            <a:picLocks noChangeAspect="1"/>
          </p:cNvPicPr>
          <p:nvPr/>
        </p:nvPicPr>
        <p:blipFill rotWithShape="1">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9906000" y="158753"/>
            <a:ext cx="1950664" cy="404183"/>
          </a:xfrm>
          <a:prstGeom prst="rect">
            <a:avLst/>
          </a:prstGeom>
        </p:spPr>
      </p:pic>
    </p:spTree>
    <p:extLst>
      <p:ext uri="{BB962C8B-B14F-4D97-AF65-F5344CB8AC3E}">
        <p14:creationId xmlns:p14="http://schemas.microsoft.com/office/powerpoint/2010/main" val="19709584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991">
        <p15:prstTrans prst="pageCurlDouble"/>
      </p:transition>
    </mc:Choice>
    <mc:Fallback xmlns="">
      <p:transition spd="slow" advTm="6991">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6"/>
          <p:cNvSpPr txBox="1">
            <a:spLocks/>
          </p:cNvSpPr>
          <p:nvPr/>
        </p:nvSpPr>
        <p:spPr>
          <a:xfrm>
            <a:off x="4497970" y="713298"/>
            <a:ext cx="7086600" cy="1819231"/>
          </a:xfrm>
          <a:prstGeom prst="rect">
            <a:avLst/>
          </a:prstGeom>
        </p:spPr>
        <p:txBody>
          <a:bodyPr anchor="ctr">
            <a:normAutofit/>
          </a:bodyPr>
          <a:lstStyle>
            <a:lvl1pPr algn="l" defTabSz="914400" rtl="0" eaLnBrk="1" latinLnBrk="0" hangingPunct="1">
              <a:lnSpc>
                <a:spcPct val="90000"/>
              </a:lnSpc>
              <a:spcBef>
                <a:spcPct val="0"/>
              </a:spcBef>
              <a:buNone/>
              <a:defRPr sz="3500" b="1" kern="1200">
                <a:solidFill>
                  <a:schemeClr val="tx1"/>
                </a:solidFill>
                <a:latin typeface="+mj-lt"/>
                <a:ea typeface="+mj-ea"/>
                <a:cs typeface="+mj-cs"/>
              </a:defRPr>
            </a:lvl1pPr>
          </a:lstStyle>
          <a:p>
            <a:r>
              <a:rPr lang="en-US" sz="4400" dirty="0">
                <a:solidFill>
                  <a:srgbClr val="002060"/>
                </a:solidFill>
                <a:latin typeface="+mn-lt"/>
              </a:rPr>
              <a:t>Infant Mortality and Planned Time-Directed Tasking</a:t>
            </a:r>
            <a:endParaRPr lang="en-US" sz="4000" dirty="0">
              <a:solidFill>
                <a:srgbClr val="002060"/>
              </a:solidFill>
              <a:latin typeface="+mn-lt"/>
            </a:endParaRPr>
          </a:p>
        </p:txBody>
      </p:sp>
      <p:sp>
        <p:nvSpPr>
          <p:cNvPr id="3" name="Rectangle 2">
            <a:extLst>
              <a:ext uri="{FF2B5EF4-FFF2-40B4-BE49-F238E27FC236}">
                <a16:creationId xmlns:a16="http://schemas.microsoft.com/office/drawing/2014/main" id="{0E0B6575-86FB-4834-B559-3AC8147B4630}"/>
              </a:ext>
            </a:extLst>
          </p:cNvPr>
          <p:cNvSpPr/>
          <p:nvPr/>
        </p:nvSpPr>
        <p:spPr>
          <a:xfrm>
            <a:off x="4114800" y="2667000"/>
            <a:ext cx="7469770" cy="4007251"/>
          </a:xfrm>
          <a:prstGeom prst="rect">
            <a:avLst/>
          </a:prstGeom>
        </p:spPr>
        <p:txBody>
          <a:bodyPr wrap="square">
            <a:spAutoFit/>
          </a:bodyPr>
          <a:lstStyle/>
          <a:p>
            <a:pPr marL="228600" lvl="0" indent="-228600" algn="ctr">
              <a:lnSpc>
                <a:spcPct val="90000"/>
              </a:lnSpc>
              <a:spcBef>
                <a:spcPts val="1000"/>
              </a:spcBef>
            </a:pPr>
            <a:r>
              <a:rPr lang="en-US" sz="8000" b="1" dirty="0">
                <a:solidFill>
                  <a:srgbClr val="FF0000"/>
                </a:solidFill>
              </a:rPr>
              <a:t>It Wasn’t Broke, </a:t>
            </a:r>
            <a:br>
              <a:rPr lang="en-US" sz="8000" b="1" dirty="0">
                <a:solidFill>
                  <a:srgbClr val="FF0000"/>
                </a:solidFill>
              </a:rPr>
            </a:br>
            <a:r>
              <a:rPr lang="en-US" sz="8000" b="1" dirty="0">
                <a:solidFill>
                  <a:srgbClr val="FF0000"/>
                </a:solidFill>
              </a:rPr>
              <a:t>But We Fixed It Anyway!</a:t>
            </a:r>
          </a:p>
          <a:p>
            <a:pPr marL="457189" lvl="0" indent="-457189" algn="ctr" eaLnBrk="0" fontAlgn="base" hangingPunct="0">
              <a:spcBef>
                <a:spcPct val="20000"/>
              </a:spcBef>
              <a:spcAft>
                <a:spcPct val="0"/>
              </a:spcAft>
              <a:buFont typeface="Arial" charset="0"/>
              <a:buChar char="•"/>
            </a:pPr>
            <a:endParaRPr lang="en-US" sz="3200" dirty="0">
              <a:solidFill>
                <a:srgbClr val="FF0000"/>
              </a:solidFill>
              <a:latin typeface="Arial" panose="020B0604020202020204" pitchFamily="34" charset="0"/>
              <a:cs typeface="Arial" panose="020B0604020202020204" pitchFamily="34" charset="0"/>
            </a:endParaRPr>
          </a:p>
        </p:txBody>
      </p:sp>
      <p:pic>
        <p:nvPicPr>
          <p:cNvPr id="9" name="Picture Placeholder 8" descr="A picture containing person, wall, indoor, man&#10;&#10;Description generated with very high confidence">
            <a:extLst>
              <a:ext uri="{FF2B5EF4-FFF2-40B4-BE49-F238E27FC236}">
                <a16:creationId xmlns:a16="http://schemas.microsoft.com/office/drawing/2014/main" id="{9D4E03CE-448E-4D69-89CA-C02DA33546C6}"/>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0" y="-76200"/>
            <a:ext cx="4446588" cy="6964680"/>
          </a:xfrm>
        </p:spPr>
      </p:pic>
      <p:pic>
        <p:nvPicPr>
          <p:cNvPr id="6" name="Picture 5">
            <a:extLst>
              <a:ext uri="{FF2B5EF4-FFF2-40B4-BE49-F238E27FC236}">
                <a16:creationId xmlns:a16="http://schemas.microsoft.com/office/drawing/2014/main" id="{6B50091B-03AF-4906-B8F7-D82E291F47A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extLst>
      <p:ext uri="{BB962C8B-B14F-4D97-AF65-F5344CB8AC3E}">
        <p14:creationId xmlns:p14="http://schemas.microsoft.com/office/powerpoint/2010/main" val="3103871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3A6A0170-B9B5-46AA-AD6A-3752CC64C3B4}"/>
              </a:ext>
            </a:extLst>
          </p:cNvPr>
          <p:cNvSpPr txBox="1"/>
          <p:nvPr/>
        </p:nvSpPr>
        <p:spPr>
          <a:xfrm>
            <a:off x="-4732" y="0"/>
            <a:ext cx="12201463" cy="7017306"/>
          </a:xfrm>
          <a:prstGeom prst="rect">
            <a:avLst/>
          </a:prstGeom>
          <a:solidFill>
            <a:srgbClr val="004B81"/>
          </a:solidFill>
        </p:spPr>
        <p:txBody>
          <a:bodyPr wrap="square" lIns="182880" tIns="182880" rIns="182880" bIns="182880" rtlCol="0">
            <a:spAutoFit/>
          </a:bodyPr>
          <a:lstStyle/>
          <a:p>
            <a:pPr algn="ctr"/>
            <a:r>
              <a:rPr lang="en-US" sz="3600" dirty="0">
                <a:solidFill>
                  <a:schemeClr val="bg1"/>
                </a:solidFill>
                <a:cs typeface="Segoe UI" panose="020B0502040204020203" pitchFamily="34" charset="0"/>
              </a:rPr>
              <a:t>Equipment Failure Pattern Distribution from 3 Major Studies</a:t>
            </a: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endParaRPr lang="en-US" sz="3600" dirty="0">
              <a:solidFill>
                <a:schemeClr val="bg1"/>
              </a:solidFill>
              <a:cs typeface="Segoe UI" panose="020B0502040204020203" pitchFamily="34" charset="0"/>
            </a:endParaRPr>
          </a:p>
          <a:p>
            <a:pPr algn="ctr"/>
            <a:r>
              <a:rPr lang="en-US" sz="3600" dirty="0">
                <a:solidFill>
                  <a:schemeClr val="bg1"/>
                </a:solidFill>
                <a:cs typeface="Segoe UI" panose="020B0502040204020203" pitchFamily="34" charset="0"/>
              </a:rPr>
              <a:t> </a:t>
            </a:r>
          </a:p>
        </p:txBody>
      </p:sp>
      <p:grpSp>
        <p:nvGrpSpPr>
          <p:cNvPr id="2" name="Group 1">
            <a:extLst>
              <a:ext uri="{FF2B5EF4-FFF2-40B4-BE49-F238E27FC236}">
                <a16:creationId xmlns:a16="http://schemas.microsoft.com/office/drawing/2014/main" id="{080F2F11-6875-4E6D-BC66-FE1147715AB6}"/>
              </a:ext>
            </a:extLst>
          </p:cNvPr>
          <p:cNvGrpSpPr/>
          <p:nvPr/>
        </p:nvGrpSpPr>
        <p:grpSpPr>
          <a:xfrm>
            <a:off x="-381000" y="923330"/>
            <a:ext cx="12573000" cy="5325070"/>
            <a:chOff x="-260076" y="923330"/>
            <a:chExt cx="12452076" cy="5325070"/>
          </a:xfrm>
        </p:grpSpPr>
        <p:grpSp>
          <p:nvGrpSpPr>
            <p:cNvPr id="25" name="Group 24">
              <a:extLst>
                <a:ext uri="{FF2B5EF4-FFF2-40B4-BE49-F238E27FC236}">
                  <a16:creationId xmlns:a16="http://schemas.microsoft.com/office/drawing/2014/main" id="{FB8B1234-56DF-483F-9CCC-51DE48FDEDA5}"/>
                </a:ext>
              </a:extLst>
            </p:cNvPr>
            <p:cNvGrpSpPr/>
            <p:nvPr/>
          </p:nvGrpSpPr>
          <p:grpSpPr>
            <a:xfrm>
              <a:off x="-260076" y="923330"/>
              <a:ext cx="12452076" cy="5325070"/>
              <a:chOff x="2439636" y="1762682"/>
              <a:chExt cx="9714383" cy="5178316"/>
            </a:xfrm>
          </p:grpSpPr>
          <p:grpSp>
            <p:nvGrpSpPr>
              <p:cNvPr id="7" name="Group 6">
                <a:extLst>
                  <a:ext uri="{FF2B5EF4-FFF2-40B4-BE49-F238E27FC236}">
                    <a16:creationId xmlns:a16="http://schemas.microsoft.com/office/drawing/2014/main" id="{8379A14C-7F60-466D-B13A-8CC07B613719}"/>
                  </a:ext>
                </a:extLst>
              </p:cNvPr>
              <p:cNvGrpSpPr/>
              <p:nvPr/>
            </p:nvGrpSpPr>
            <p:grpSpPr>
              <a:xfrm>
                <a:off x="2439636" y="1762682"/>
                <a:ext cx="9714383" cy="5178316"/>
                <a:chOff x="1040359" y="2989143"/>
                <a:chExt cx="9714383" cy="5178316"/>
              </a:xfrm>
            </p:grpSpPr>
            <p:grpSp>
              <p:nvGrpSpPr>
                <p:cNvPr id="6" name="Group 5">
                  <a:extLst>
                    <a:ext uri="{FF2B5EF4-FFF2-40B4-BE49-F238E27FC236}">
                      <a16:creationId xmlns:a16="http://schemas.microsoft.com/office/drawing/2014/main" id="{76C6E0FD-F360-415B-AB7A-5B52A4CDFBBE}"/>
                    </a:ext>
                  </a:extLst>
                </p:cNvPr>
                <p:cNvGrpSpPr/>
                <p:nvPr/>
              </p:nvGrpSpPr>
              <p:grpSpPr>
                <a:xfrm>
                  <a:off x="1040359" y="2989143"/>
                  <a:ext cx="9714383" cy="5178316"/>
                  <a:chOff x="4405524" y="2708260"/>
                  <a:chExt cx="9714383" cy="5178316"/>
                </a:xfrm>
              </p:grpSpPr>
              <p:sp>
                <p:nvSpPr>
                  <p:cNvPr id="17" name="TextBox 16">
                    <a:extLst>
                      <a:ext uri="{FF2B5EF4-FFF2-40B4-BE49-F238E27FC236}">
                        <a16:creationId xmlns:a16="http://schemas.microsoft.com/office/drawing/2014/main" id="{840639C1-0AA2-4EB7-8E22-1DCDF30FBA05}"/>
                      </a:ext>
                    </a:extLst>
                  </p:cNvPr>
                  <p:cNvSpPr txBox="1"/>
                  <p:nvPr/>
                </p:nvSpPr>
                <p:spPr>
                  <a:xfrm>
                    <a:off x="8839200" y="5867400"/>
                    <a:ext cx="879529" cy="292388"/>
                  </a:xfrm>
                  <a:prstGeom prst="rect">
                    <a:avLst/>
                  </a:prstGeom>
                  <a:solidFill>
                    <a:schemeClr val="bg1"/>
                  </a:solidFill>
                </p:spPr>
                <p:txBody>
                  <a:bodyPr wrap="square" lIns="0" tIns="0" rIns="0" bIns="0" rtlCol="0">
                    <a:spAutoFit/>
                  </a:bodyPr>
                  <a:lstStyle/>
                  <a:p>
                    <a:r>
                      <a:rPr lang="en-US" sz="1900" b="1" dirty="0"/>
                      <a:t> 77-92%</a:t>
                    </a:r>
                  </a:p>
                </p:txBody>
              </p:sp>
              <p:pic>
                <p:nvPicPr>
                  <p:cNvPr id="9" name="Picture 2">
                    <a:extLst>
                      <a:ext uri="{FF2B5EF4-FFF2-40B4-BE49-F238E27FC236}">
                        <a16:creationId xmlns:a16="http://schemas.microsoft.com/office/drawing/2014/main" id="{524B7179-F02D-4BF9-969E-C0F3832A12A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2651" r="1" b="1422"/>
                  <a:stretch/>
                </p:blipFill>
                <p:spPr bwMode="auto">
                  <a:xfrm>
                    <a:off x="4405524" y="2708260"/>
                    <a:ext cx="9714383" cy="517831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F8F030D6-8BA7-4616-9013-69E771481AC1}"/>
                      </a:ext>
                    </a:extLst>
                  </p:cNvPr>
                  <p:cNvSpPr txBox="1"/>
                  <p:nvPr/>
                </p:nvSpPr>
                <p:spPr>
                  <a:xfrm>
                    <a:off x="7500382" y="7248153"/>
                    <a:ext cx="879529" cy="292388"/>
                  </a:xfrm>
                  <a:prstGeom prst="rect">
                    <a:avLst/>
                  </a:prstGeom>
                  <a:solidFill>
                    <a:schemeClr val="bg1"/>
                  </a:solidFill>
                </p:spPr>
                <p:txBody>
                  <a:bodyPr wrap="square" lIns="0" tIns="0" rIns="0" bIns="0" rtlCol="0">
                    <a:spAutoFit/>
                  </a:bodyPr>
                  <a:lstStyle/>
                  <a:p>
                    <a:r>
                      <a:rPr lang="en-US" sz="2000" b="1" dirty="0"/>
                      <a:t> 8-23%</a:t>
                    </a:r>
                  </a:p>
                </p:txBody>
              </p:sp>
            </p:grpSp>
            <p:sp>
              <p:nvSpPr>
                <p:cNvPr id="18" name="TextBox 17">
                  <a:extLst>
                    <a:ext uri="{FF2B5EF4-FFF2-40B4-BE49-F238E27FC236}">
                      <a16:creationId xmlns:a16="http://schemas.microsoft.com/office/drawing/2014/main" id="{7BA8C50E-190C-4949-85DC-455AC5E88707}"/>
                    </a:ext>
                  </a:extLst>
                </p:cNvPr>
                <p:cNvSpPr txBox="1"/>
                <p:nvPr/>
              </p:nvSpPr>
              <p:spPr>
                <a:xfrm>
                  <a:off x="8719533" y="3461659"/>
                  <a:ext cx="873203" cy="286515"/>
                </a:xfrm>
                <a:prstGeom prst="rect">
                  <a:avLst/>
                </a:prstGeom>
                <a:solidFill>
                  <a:srgbClr val="004B81"/>
                </a:solidFill>
              </p:spPr>
              <p:txBody>
                <a:bodyPr wrap="square" lIns="0" tIns="0" rIns="0" bIns="0" rtlCol="0">
                  <a:spAutoFit/>
                </a:bodyPr>
                <a:lstStyle/>
                <a:p>
                  <a:r>
                    <a:rPr lang="en-US" sz="2000" dirty="0">
                      <a:solidFill>
                        <a:schemeClr val="bg1"/>
                      </a:solidFill>
                    </a:rPr>
                    <a:t> 6-11%</a:t>
                  </a:r>
                </a:p>
              </p:txBody>
            </p:sp>
            <p:sp>
              <p:nvSpPr>
                <p:cNvPr id="19" name="TextBox 18">
                  <a:extLst>
                    <a:ext uri="{FF2B5EF4-FFF2-40B4-BE49-F238E27FC236}">
                      <a16:creationId xmlns:a16="http://schemas.microsoft.com/office/drawing/2014/main" id="{CD846FCB-CF3E-4217-A55C-8165641D701C}"/>
                    </a:ext>
                  </a:extLst>
                </p:cNvPr>
                <p:cNvSpPr txBox="1"/>
                <p:nvPr/>
              </p:nvSpPr>
              <p:spPr>
                <a:xfrm>
                  <a:off x="8672832" y="4691602"/>
                  <a:ext cx="838200" cy="286515"/>
                </a:xfrm>
                <a:prstGeom prst="rect">
                  <a:avLst/>
                </a:prstGeom>
                <a:solidFill>
                  <a:srgbClr val="004B81"/>
                </a:solidFill>
              </p:spPr>
              <p:txBody>
                <a:bodyPr wrap="square" lIns="0" tIns="0" rIns="0" bIns="0" rtlCol="0">
                  <a:spAutoFit/>
                </a:bodyPr>
                <a:lstStyle/>
                <a:p>
                  <a:r>
                    <a:rPr lang="en-US" sz="2000" dirty="0">
                      <a:solidFill>
                        <a:schemeClr val="bg1"/>
                      </a:solidFill>
                    </a:rPr>
                    <a:t> 14-22%</a:t>
                  </a:r>
                </a:p>
              </p:txBody>
            </p:sp>
            <p:sp>
              <p:nvSpPr>
                <p:cNvPr id="20" name="TextBox 19">
                  <a:extLst>
                    <a:ext uri="{FF2B5EF4-FFF2-40B4-BE49-F238E27FC236}">
                      <a16:creationId xmlns:a16="http://schemas.microsoft.com/office/drawing/2014/main" id="{5C4678FA-2F01-432A-A2B0-0615DB9A07D7}"/>
                    </a:ext>
                  </a:extLst>
                </p:cNvPr>
                <p:cNvSpPr txBox="1"/>
                <p:nvPr/>
              </p:nvSpPr>
              <p:spPr>
                <a:xfrm>
                  <a:off x="8609001" y="6086285"/>
                  <a:ext cx="838200" cy="307777"/>
                </a:xfrm>
                <a:prstGeom prst="rect">
                  <a:avLst/>
                </a:prstGeom>
                <a:solidFill>
                  <a:srgbClr val="004B81"/>
                </a:solidFill>
              </p:spPr>
              <p:txBody>
                <a:bodyPr wrap="square" lIns="0" tIns="0" rIns="0" bIns="0" rtlCol="0">
                  <a:spAutoFit/>
                </a:bodyPr>
                <a:lstStyle/>
                <a:p>
                  <a:r>
                    <a:rPr lang="en-US" sz="2000" dirty="0">
                      <a:solidFill>
                        <a:schemeClr val="bg1"/>
                      </a:solidFill>
                    </a:rPr>
                    <a:t> 29-68%</a:t>
                  </a:r>
                </a:p>
              </p:txBody>
            </p:sp>
          </p:grpSp>
          <p:sp>
            <p:nvSpPr>
              <p:cNvPr id="26" name="TextBox 25">
                <a:extLst>
                  <a:ext uri="{FF2B5EF4-FFF2-40B4-BE49-F238E27FC236}">
                    <a16:creationId xmlns:a16="http://schemas.microsoft.com/office/drawing/2014/main" id="{7555A426-4437-4B0E-BB1E-8CF20EA8652E}"/>
                  </a:ext>
                </a:extLst>
              </p:cNvPr>
              <p:cNvSpPr txBox="1"/>
              <p:nvPr/>
            </p:nvSpPr>
            <p:spPr>
              <a:xfrm>
                <a:off x="5680028" y="2224611"/>
                <a:ext cx="914400" cy="400110"/>
              </a:xfrm>
              <a:prstGeom prst="rect">
                <a:avLst/>
              </a:prstGeom>
              <a:solidFill>
                <a:srgbClr val="004B81"/>
              </a:solidFill>
            </p:spPr>
            <p:txBody>
              <a:bodyPr wrap="square" rtlCol="0">
                <a:spAutoFit/>
              </a:bodyPr>
              <a:lstStyle/>
              <a:p>
                <a:r>
                  <a:rPr lang="en-US" sz="2000" dirty="0">
                    <a:solidFill>
                      <a:schemeClr val="bg1"/>
                    </a:solidFill>
                  </a:rPr>
                  <a:t>3-4%</a:t>
                </a:r>
              </a:p>
            </p:txBody>
          </p:sp>
          <p:sp>
            <p:nvSpPr>
              <p:cNvPr id="27" name="TextBox 26">
                <a:extLst>
                  <a:ext uri="{FF2B5EF4-FFF2-40B4-BE49-F238E27FC236}">
                    <a16:creationId xmlns:a16="http://schemas.microsoft.com/office/drawing/2014/main" id="{1998F190-307E-4DEA-AC95-922B59AFDDB6}"/>
                  </a:ext>
                </a:extLst>
              </p:cNvPr>
              <p:cNvSpPr txBox="1"/>
              <p:nvPr/>
            </p:nvSpPr>
            <p:spPr>
              <a:xfrm>
                <a:off x="5658307" y="3537899"/>
                <a:ext cx="914400" cy="400110"/>
              </a:xfrm>
              <a:prstGeom prst="rect">
                <a:avLst/>
              </a:prstGeom>
              <a:solidFill>
                <a:srgbClr val="004B81"/>
              </a:solidFill>
            </p:spPr>
            <p:txBody>
              <a:bodyPr wrap="square" rtlCol="0">
                <a:spAutoFit/>
              </a:bodyPr>
              <a:lstStyle/>
              <a:p>
                <a:r>
                  <a:rPr lang="en-US" sz="2000" dirty="0">
                    <a:solidFill>
                      <a:schemeClr val="bg1"/>
                    </a:solidFill>
                  </a:rPr>
                  <a:t>1-17%</a:t>
                </a:r>
              </a:p>
            </p:txBody>
          </p:sp>
          <p:sp>
            <p:nvSpPr>
              <p:cNvPr id="28" name="TextBox 27">
                <a:extLst>
                  <a:ext uri="{FF2B5EF4-FFF2-40B4-BE49-F238E27FC236}">
                    <a16:creationId xmlns:a16="http://schemas.microsoft.com/office/drawing/2014/main" id="{0F988668-BB1A-494D-A320-F44420312AD8}"/>
                  </a:ext>
                </a:extLst>
              </p:cNvPr>
              <p:cNvSpPr txBox="1"/>
              <p:nvPr/>
            </p:nvSpPr>
            <p:spPr>
              <a:xfrm>
                <a:off x="5730374" y="4741986"/>
                <a:ext cx="914400" cy="400110"/>
              </a:xfrm>
              <a:prstGeom prst="rect">
                <a:avLst/>
              </a:prstGeom>
              <a:solidFill>
                <a:srgbClr val="004B81"/>
              </a:solidFill>
            </p:spPr>
            <p:txBody>
              <a:bodyPr wrap="square" rtlCol="0">
                <a:spAutoFit/>
              </a:bodyPr>
              <a:lstStyle/>
              <a:p>
                <a:r>
                  <a:rPr lang="en-US" sz="2000" dirty="0">
                    <a:solidFill>
                      <a:schemeClr val="bg1"/>
                    </a:solidFill>
                  </a:rPr>
                  <a:t>3-5%</a:t>
                </a:r>
              </a:p>
            </p:txBody>
          </p:sp>
        </p:grpSp>
        <p:sp>
          <p:nvSpPr>
            <p:cNvPr id="30" name="TextBox 29">
              <a:extLst>
                <a:ext uri="{FF2B5EF4-FFF2-40B4-BE49-F238E27FC236}">
                  <a16:creationId xmlns:a16="http://schemas.microsoft.com/office/drawing/2014/main" id="{179EA276-E75A-463C-8013-74B452EB7EA4}"/>
                </a:ext>
              </a:extLst>
            </p:cNvPr>
            <p:cNvSpPr txBox="1"/>
            <p:nvPr/>
          </p:nvSpPr>
          <p:spPr>
            <a:xfrm>
              <a:off x="9600067" y="5591884"/>
              <a:ext cx="921024" cy="314086"/>
            </a:xfrm>
            <a:prstGeom prst="rect">
              <a:avLst/>
            </a:prstGeom>
            <a:solidFill>
              <a:schemeClr val="bg1"/>
            </a:solidFill>
          </p:spPr>
          <p:txBody>
            <a:bodyPr wrap="square" lIns="0" tIns="0" rIns="0" bIns="0" rtlCol="0">
              <a:spAutoFit/>
            </a:bodyPr>
            <a:lstStyle/>
            <a:p>
              <a:r>
                <a:rPr lang="en-US" sz="2000" b="1" dirty="0"/>
                <a:t> 77-92%</a:t>
              </a:r>
            </a:p>
          </p:txBody>
        </p:sp>
      </p:grpSp>
      <p:sp>
        <p:nvSpPr>
          <p:cNvPr id="35" name="Rectangle 34">
            <a:extLst>
              <a:ext uri="{FF2B5EF4-FFF2-40B4-BE49-F238E27FC236}">
                <a16:creationId xmlns:a16="http://schemas.microsoft.com/office/drawing/2014/main" id="{A9EE0EFA-D749-4BB9-8995-EBAA7F7BA5FA}"/>
              </a:ext>
            </a:extLst>
          </p:cNvPr>
          <p:cNvSpPr/>
          <p:nvPr/>
        </p:nvSpPr>
        <p:spPr>
          <a:xfrm>
            <a:off x="1250105" y="5122703"/>
            <a:ext cx="4083895" cy="897097"/>
          </a:xfrm>
          <a:prstGeom prst="rect">
            <a:avLst/>
          </a:prstGeom>
          <a:solidFill>
            <a:srgbClr val="004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E7C04F5-79C4-44A6-A255-6589937EDF9F}"/>
              </a:ext>
            </a:extLst>
          </p:cNvPr>
          <p:cNvSpPr/>
          <p:nvPr/>
        </p:nvSpPr>
        <p:spPr>
          <a:xfrm>
            <a:off x="7162801" y="5176739"/>
            <a:ext cx="4221904" cy="843061"/>
          </a:xfrm>
          <a:prstGeom prst="rect">
            <a:avLst/>
          </a:prstGeom>
          <a:solidFill>
            <a:srgbClr val="004B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loud 22">
            <a:extLst>
              <a:ext uri="{FF2B5EF4-FFF2-40B4-BE49-F238E27FC236}">
                <a16:creationId xmlns:a16="http://schemas.microsoft.com/office/drawing/2014/main" id="{3F109F39-8FA7-4322-A4C5-EFC0E9F01469}"/>
              </a:ext>
            </a:extLst>
          </p:cNvPr>
          <p:cNvSpPr/>
          <p:nvPr/>
        </p:nvSpPr>
        <p:spPr>
          <a:xfrm>
            <a:off x="392615" y="762000"/>
            <a:ext cx="11426257" cy="6096000"/>
          </a:xfrm>
          <a:prstGeom prst="cloud">
            <a:avLst/>
          </a:prstGeom>
          <a:solidFill>
            <a:srgbClr val="004B8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If you believe that that the majority of failures in your equipment are </a:t>
            </a:r>
            <a:r>
              <a:rPr lang="en-US" sz="3600" b="1" u="sng" dirty="0"/>
              <a:t>other than random</a:t>
            </a:r>
            <a:r>
              <a:rPr lang="en-US" sz="3600" dirty="0"/>
              <a:t> (i.e., wear out) and base your program on wear out, you are making the wrong bet at least 70% and perhaps as much as 90% of the time</a:t>
            </a:r>
            <a:endParaRPr lang="en-US" sz="3600" b="1" dirty="0">
              <a:solidFill>
                <a:schemeClr val="bg1"/>
              </a:solidFill>
              <a:latin typeface="Berlin Sans FB Demi" panose="020B0604020202020204" pitchFamily="34" charset="0"/>
            </a:endParaRPr>
          </a:p>
        </p:txBody>
      </p:sp>
    </p:spTree>
    <p:extLst>
      <p:ext uri="{BB962C8B-B14F-4D97-AF65-F5344CB8AC3E}">
        <p14:creationId xmlns:p14="http://schemas.microsoft.com/office/powerpoint/2010/main" val="1577160742"/>
      </p:ext>
    </p:extLst>
  </p:cSld>
  <p:clrMapOvr>
    <a:masterClrMapping/>
  </p:clrMapOvr>
  <mc:AlternateContent xmlns:mc="http://schemas.openxmlformats.org/markup-compatibility/2006" xmlns:p14="http://schemas.microsoft.com/office/powerpoint/2010/main">
    <mc:Choice Requires="p14">
      <p:transition spd="slow" p14:dur="2000" advTm="46443"/>
    </mc:Choice>
    <mc:Fallback xmlns="">
      <p:transition spd="slow" advTm="4644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9AFF31B-D247-4E58-A0CA-36AA86FFCDD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1330" y="1"/>
            <a:ext cx="12293330" cy="6858000"/>
          </a:xfrm>
          <a:prstGeom prst="rect">
            <a:avLst/>
          </a:prstGeom>
        </p:spPr>
      </p:pic>
      <p:sp>
        <p:nvSpPr>
          <p:cNvPr id="5" name="TextBox 4"/>
          <p:cNvSpPr txBox="1"/>
          <p:nvPr/>
        </p:nvSpPr>
        <p:spPr>
          <a:xfrm>
            <a:off x="6852218" y="2284380"/>
            <a:ext cx="5161444" cy="1200329"/>
          </a:xfrm>
          <a:prstGeom prst="rect">
            <a:avLst/>
          </a:prstGeom>
          <a:noFill/>
        </p:spPr>
        <p:txBody>
          <a:bodyPr wrap="square" rtlCol="0">
            <a:spAutoFit/>
          </a:bodyPr>
          <a:lstStyle/>
          <a:p>
            <a:r>
              <a:rPr lang="en-US" sz="3600" b="1" dirty="0">
                <a:solidFill>
                  <a:schemeClr val="bg1"/>
                </a:solidFill>
                <a:latin typeface="Segoe UI" panose="020B0502040204020203" pitchFamily="34" charset="0"/>
                <a:cs typeface="Segoe UI" panose="020B0502040204020203" pitchFamily="34" charset="0"/>
              </a:rPr>
              <a:t>Reducing Maintenance Induced Failures</a:t>
            </a:r>
          </a:p>
        </p:txBody>
      </p:sp>
      <p:sp>
        <p:nvSpPr>
          <p:cNvPr id="6" name="Slide Number Placeholder 5"/>
          <p:cNvSpPr>
            <a:spLocks noGrp="1"/>
          </p:cNvSpPr>
          <p:nvPr>
            <p:ph type="sldNum" sz="quarter" idx="4294967295"/>
          </p:nvPr>
        </p:nvSpPr>
        <p:spPr>
          <a:xfrm>
            <a:off x="94488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58F0C37-8291-4C41-A6B0-6B4E3727BC67}" type="slidenum">
              <a:rPr lang="en-US" smtClean="0"/>
              <a:pPr/>
              <a:t>7</a:t>
            </a:fld>
            <a:endParaRPr lang="en-US">
              <a:solidFill>
                <a:schemeClr val="tx2"/>
              </a:solidFill>
            </a:endParaRPr>
          </a:p>
        </p:txBody>
      </p:sp>
      <p:pic>
        <p:nvPicPr>
          <p:cNvPr id="7" name="Picture 6">
            <a:extLst>
              <a:ext uri="{FF2B5EF4-FFF2-40B4-BE49-F238E27FC236}">
                <a16:creationId xmlns:a16="http://schemas.microsoft.com/office/drawing/2014/main" id="{7077ADB4-C9C5-4E6B-AFC8-F69EC11325A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extLst>
      <p:ext uri="{BB962C8B-B14F-4D97-AF65-F5344CB8AC3E}">
        <p14:creationId xmlns:p14="http://schemas.microsoft.com/office/powerpoint/2010/main" val="345257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6"/>
          <p:cNvSpPr txBox="1">
            <a:spLocks/>
          </p:cNvSpPr>
          <p:nvPr/>
        </p:nvSpPr>
        <p:spPr>
          <a:xfrm>
            <a:off x="4800600" y="643700"/>
            <a:ext cx="7010400" cy="1819231"/>
          </a:xfrm>
          <a:prstGeom prst="rect">
            <a:avLst/>
          </a:prstGeom>
        </p:spPr>
        <p:txBody>
          <a:bodyPr anchor="ctr">
            <a:normAutofit/>
          </a:bodyPr>
          <a:lstStyle>
            <a:lvl1pPr algn="l" defTabSz="914400" rtl="0" eaLnBrk="1" latinLnBrk="0" hangingPunct="1">
              <a:lnSpc>
                <a:spcPct val="90000"/>
              </a:lnSpc>
              <a:spcBef>
                <a:spcPct val="0"/>
              </a:spcBef>
              <a:buNone/>
              <a:defRPr sz="3500" b="1" kern="1200">
                <a:solidFill>
                  <a:schemeClr val="tx1"/>
                </a:solidFill>
                <a:latin typeface="+mj-lt"/>
                <a:ea typeface="+mj-ea"/>
                <a:cs typeface="+mj-cs"/>
              </a:defRPr>
            </a:lvl1pPr>
          </a:lstStyle>
          <a:p>
            <a:r>
              <a:rPr lang="en-US" sz="4400" dirty="0">
                <a:solidFill>
                  <a:srgbClr val="002060"/>
                </a:solidFill>
                <a:latin typeface="+mn-lt"/>
              </a:rPr>
              <a:t>Condition-Directed Maintenance and Reliability</a:t>
            </a:r>
            <a:endParaRPr lang="en-US" sz="4000" dirty="0">
              <a:solidFill>
                <a:srgbClr val="002060"/>
              </a:solidFill>
              <a:latin typeface="+mn-lt"/>
            </a:endParaRPr>
          </a:p>
        </p:txBody>
      </p:sp>
      <p:sp>
        <p:nvSpPr>
          <p:cNvPr id="3" name="Rectangle 2">
            <a:extLst>
              <a:ext uri="{FF2B5EF4-FFF2-40B4-BE49-F238E27FC236}">
                <a16:creationId xmlns:a16="http://schemas.microsoft.com/office/drawing/2014/main" id="{0E0B6575-86FB-4834-B559-3AC8147B4630}"/>
              </a:ext>
            </a:extLst>
          </p:cNvPr>
          <p:cNvSpPr/>
          <p:nvPr/>
        </p:nvSpPr>
        <p:spPr>
          <a:xfrm>
            <a:off x="4114800" y="2667000"/>
            <a:ext cx="7469770" cy="3145476"/>
          </a:xfrm>
          <a:prstGeom prst="rect">
            <a:avLst/>
          </a:prstGeom>
        </p:spPr>
        <p:txBody>
          <a:bodyPr wrap="square">
            <a:spAutoFit/>
          </a:bodyPr>
          <a:lstStyle/>
          <a:p>
            <a:pPr algn="ctr"/>
            <a:r>
              <a:rPr lang="en-US" sz="8000" b="1" dirty="0">
                <a:solidFill>
                  <a:srgbClr val="003399"/>
                </a:solidFill>
              </a:rPr>
              <a:t>If It </a:t>
            </a:r>
            <a:r>
              <a:rPr lang="en-US" sz="8000" b="1" dirty="0" err="1">
                <a:solidFill>
                  <a:srgbClr val="003399"/>
                </a:solidFill>
              </a:rPr>
              <a:t>Ain’t</a:t>
            </a:r>
            <a:r>
              <a:rPr lang="en-US" sz="8000" b="1" dirty="0">
                <a:solidFill>
                  <a:srgbClr val="003399"/>
                </a:solidFill>
              </a:rPr>
              <a:t> Broke, </a:t>
            </a:r>
            <a:br>
              <a:rPr lang="en-US" sz="8000" b="1" dirty="0">
                <a:solidFill>
                  <a:srgbClr val="003399"/>
                </a:solidFill>
              </a:rPr>
            </a:br>
            <a:r>
              <a:rPr lang="en-US" sz="8000" b="1" dirty="0">
                <a:solidFill>
                  <a:srgbClr val="003399"/>
                </a:solidFill>
              </a:rPr>
              <a:t>Don’t Fix It!</a:t>
            </a:r>
          </a:p>
          <a:p>
            <a:pPr marL="457189" lvl="0" indent="-457189" algn="ctr" eaLnBrk="0" fontAlgn="base" hangingPunct="0">
              <a:spcBef>
                <a:spcPct val="20000"/>
              </a:spcBef>
              <a:spcAft>
                <a:spcPct val="0"/>
              </a:spcAft>
              <a:buFont typeface="Arial" charset="0"/>
              <a:buChar char="•"/>
            </a:pPr>
            <a:endParaRPr lang="en-US" sz="3200" dirty="0">
              <a:solidFill>
                <a:srgbClr val="FF0000"/>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6B50091B-03AF-4906-B8F7-D82E291F47A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pic>
        <p:nvPicPr>
          <p:cNvPr id="7" name="Picture Placeholder 13" descr="A picture containing wall, indoor, person, man&#10;&#10;Description generated with very high confidence">
            <a:extLst>
              <a:ext uri="{FF2B5EF4-FFF2-40B4-BE49-F238E27FC236}">
                <a16:creationId xmlns:a16="http://schemas.microsoft.com/office/drawing/2014/main" id="{26DD336D-3388-464C-BFD6-5B4D2F9BDFD7}"/>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542" y="13625"/>
            <a:ext cx="4446588" cy="6858000"/>
          </a:xfrm>
          <a:custGeom>
            <a:avLst/>
            <a:gdLst>
              <a:gd name="connsiteX0" fmla="*/ 0 w 4446588"/>
              <a:gd name="connsiteY0" fmla="*/ 0 h 6858000"/>
              <a:gd name="connsiteX1" fmla="*/ 4446588 w 4446588"/>
              <a:gd name="connsiteY1" fmla="*/ 0 h 6858000"/>
              <a:gd name="connsiteX2" fmla="*/ 3049588 w 4446588"/>
              <a:gd name="connsiteY2" fmla="*/ 6858000 h 6858000"/>
              <a:gd name="connsiteX3" fmla="*/ 0 w 44465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46588" h="6858000">
                <a:moveTo>
                  <a:pt x="0" y="0"/>
                </a:moveTo>
                <a:lnTo>
                  <a:pt x="4446588" y="0"/>
                </a:lnTo>
                <a:lnTo>
                  <a:pt x="3049588" y="6858000"/>
                </a:lnTo>
                <a:lnTo>
                  <a:pt x="0" y="6858000"/>
                </a:lnTo>
                <a:close/>
              </a:path>
            </a:pathLst>
          </a:custGeom>
        </p:spPr>
      </p:pic>
      <p:sp>
        <p:nvSpPr>
          <p:cNvPr id="4" name="Picture Placeholder 3">
            <a:extLst>
              <a:ext uri="{FF2B5EF4-FFF2-40B4-BE49-F238E27FC236}">
                <a16:creationId xmlns:a16="http://schemas.microsoft.com/office/drawing/2014/main" id="{CCF653F7-8057-4E56-9741-A7DCEA00706B}"/>
              </a:ext>
            </a:extLst>
          </p:cNvPr>
          <p:cNvSpPr>
            <a:spLocks noGrp="1"/>
          </p:cNvSpPr>
          <p:nvPr>
            <p:ph type="pic" sz="quarter" idx="10"/>
          </p:nvPr>
        </p:nvSpPr>
        <p:spPr/>
      </p:sp>
    </p:spTree>
    <p:extLst>
      <p:ext uri="{BB962C8B-B14F-4D97-AF65-F5344CB8AC3E}">
        <p14:creationId xmlns:p14="http://schemas.microsoft.com/office/powerpoint/2010/main" val="193694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food, beverage, coffee&#10;&#10;Description generated with high confidence">
            <a:extLst>
              <a:ext uri="{FF2B5EF4-FFF2-40B4-BE49-F238E27FC236}">
                <a16:creationId xmlns:a16="http://schemas.microsoft.com/office/drawing/2014/main" id="{F1EB0A09-06C1-46A1-864B-7EED8720B8B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 y="10"/>
            <a:ext cx="12191980" cy="6857991"/>
          </a:xfrm>
          <a:prstGeom prst="rect">
            <a:avLst/>
          </a:prstGeom>
        </p:spPr>
      </p:pic>
      <p:sp>
        <p:nvSpPr>
          <p:cNvPr id="5" name="Slide Number Placeholder 4">
            <a:extLst>
              <a:ext uri="{FF2B5EF4-FFF2-40B4-BE49-F238E27FC236}">
                <a16:creationId xmlns:a16="http://schemas.microsoft.com/office/drawing/2014/main" id="{C7AAA38D-AE3A-49FD-A5A8-AE4A1C8B93B8}"/>
              </a:ext>
            </a:extLst>
          </p:cNvPr>
          <p:cNvSpPr>
            <a:spLocks noGrp="1"/>
          </p:cNvSpPr>
          <p:nvPr>
            <p:ph type="sldNum" sz="quarter" idx="4294967295"/>
          </p:nvPr>
        </p:nvSpPr>
        <p:spPr>
          <a:xfrm>
            <a:off x="9448800" y="6597650"/>
            <a:ext cx="2743200" cy="244475"/>
          </a:xfrm>
        </p:spPr>
        <p:txBody>
          <a:bodyPr/>
          <a:lstStyle/>
          <a:p>
            <a:r>
              <a:rPr lang="en-US">
                <a:solidFill>
                  <a:schemeClr val="tx2">
                    <a:lumMod val="60000"/>
                    <a:lumOff val="40000"/>
                  </a:schemeClr>
                </a:solidFill>
              </a:rPr>
              <a:t>CAST 1-</a:t>
            </a:r>
            <a:fld id="{E743E11D-E0F1-4370-9D70-52CAB9357432}" type="slidenum">
              <a:rPr lang="en-US" smtClean="0">
                <a:solidFill>
                  <a:schemeClr val="tx2">
                    <a:lumMod val="60000"/>
                    <a:lumOff val="40000"/>
                  </a:schemeClr>
                </a:solidFill>
              </a:rPr>
              <a:pPr/>
              <a:t>9</a:t>
            </a:fld>
            <a:endParaRPr lang="en-US" dirty="0">
              <a:solidFill>
                <a:schemeClr val="tx2">
                  <a:lumMod val="60000"/>
                  <a:lumOff val="40000"/>
                </a:schemeClr>
              </a:solidFill>
            </a:endParaRPr>
          </a:p>
        </p:txBody>
      </p:sp>
      <p:pic>
        <p:nvPicPr>
          <p:cNvPr id="4" name="Picture 3">
            <a:extLst>
              <a:ext uri="{FF2B5EF4-FFF2-40B4-BE49-F238E27FC236}">
                <a16:creationId xmlns:a16="http://schemas.microsoft.com/office/drawing/2014/main" id="{47A27FC8-91F9-438F-A5E5-7E794981D3D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749468" y="124371"/>
            <a:ext cx="2193285" cy="454456"/>
          </a:xfrm>
          <a:prstGeom prst="rect">
            <a:avLst/>
          </a:prstGeom>
        </p:spPr>
      </p:pic>
    </p:spTree>
    <p:extLst>
      <p:ext uri="{BB962C8B-B14F-4D97-AF65-F5344CB8AC3E}">
        <p14:creationId xmlns:p14="http://schemas.microsoft.com/office/powerpoint/2010/main" val="403991366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VSHAPEID" val="fyHxi4wwx5UpvzAxDfhDRf"/>
</p:tagLst>
</file>

<file path=ppt/tags/tag10.xml><?xml version="1.0" encoding="utf-8"?>
<p:tagLst xmlns:a="http://schemas.openxmlformats.org/drawingml/2006/main" xmlns:r="http://schemas.openxmlformats.org/officeDocument/2006/relationships" xmlns:p="http://schemas.openxmlformats.org/presentationml/2006/main">
  <p:tag name="TIMING" val="|1.1|1.2|1"/>
</p:tagLst>
</file>

<file path=ppt/tags/tag11.xml><?xml version="1.0" encoding="utf-8"?>
<p:tagLst xmlns:a="http://schemas.openxmlformats.org/drawingml/2006/main" xmlns:r="http://schemas.openxmlformats.org/officeDocument/2006/relationships" xmlns:p="http://schemas.openxmlformats.org/presentationml/2006/main">
  <p:tag name="DVSHAPEID" val="sBuTq6oblzjGgcchBoXpwg"/>
</p:tagLst>
</file>

<file path=ppt/tags/tag12.xml><?xml version="1.0" encoding="utf-8"?>
<p:tagLst xmlns:a="http://schemas.openxmlformats.org/drawingml/2006/main" xmlns:r="http://schemas.openxmlformats.org/officeDocument/2006/relationships" xmlns:p="http://schemas.openxmlformats.org/presentationml/2006/main">
  <p:tag name="DVSHAPEID" val="6u0aoYkLmms6x0Mj1vhDpk"/>
</p:tagLst>
</file>

<file path=ppt/tags/tag13.xml><?xml version="1.0" encoding="utf-8"?>
<p:tagLst xmlns:a="http://schemas.openxmlformats.org/drawingml/2006/main" xmlns:r="http://schemas.openxmlformats.org/officeDocument/2006/relationships" xmlns:p="http://schemas.openxmlformats.org/presentationml/2006/main">
  <p:tag name="DVSHAPEID" val="OKDIPzuErr7cu0SgIpRAcX"/>
</p:tagLst>
</file>

<file path=ppt/tags/tag14.xml><?xml version="1.0" encoding="utf-8"?>
<p:tagLst xmlns:a="http://schemas.openxmlformats.org/drawingml/2006/main" xmlns:r="http://schemas.openxmlformats.org/officeDocument/2006/relationships" xmlns:p="http://schemas.openxmlformats.org/presentationml/2006/main">
  <p:tag name="DVSHAPEID" val="kIlBJ3g6iu1dbjGIRBFg62"/>
</p:tagLst>
</file>

<file path=ppt/tags/tag15.xml><?xml version="1.0" encoding="utf-8"?>
<p:tagLst xmlns:a="http://schemas.openxmlformats.org/drawingml/2006/main" xmlns:r="http://schemas.openxmlformats.org/officeDocument/2006/relationships" xmlns:p="http://schemas.openxmlformats.org/presentationml/2006/main">
  <p:tag name="TIMING" val="|6.8|14.9"/>
</p:tagLst>
</file>

<file path=ppt/tags/tag2.xml><?xml version="1.0" encoding="utf-8"?>
<p:tagLst xmlns:a="http://schemas.openxmlformats.org/drawingml/2006/main" xmlns:r="http://schemas.openxmlformats.org/officeDocument/2006/relationships" xmlns:p="http://schemas.openxmlformats.org/presentationml/2006/main">
  <p:tag name="DVSHAPEID" val="6Ij19mr7r8W1lLNJ56k8cG"/>
</p:tagLst>
</file>

<file path=ppt/tags/tag3.xml><?xml version="1.0" encoding="utf-8"?>
<p:tagLst xmlns:a="http://schemas.openxmlformats.org/drawingml/2006/main" xmlns:r="http://schemas.openxmlformats.org/officeDocument/2006/relationships" xmlns:p="http://schemas.openxmlformats.org/presentationml/2006/main">
  <p:tag name="DVSHAPEID" val="fyHxi4wwx5UpvzAxDfhDRf"/>
</p:tagLst>
</file>

<file path=ppt/tags/tag4.xml><?xml version="1.0" encoding="utf-8"?>
<p:tagLst xmlns:a="http://schemas.openxmlformats.org/drawingml/2006/main" xmlns:r="http://schemas.openxmlformats.org/officeDocument/2006/relationships" xmlns:p="http://schemas.openxmlformats.org/presentationml/2006/main">
  <p:tag name="DVSHAPEID" val="6Ij19mr7r8W1lLNJ56k8cG"/>
</p:tagLst>
</file>

<file path=ppt/tags/tag5.xml><?xml version="1.0" encoding="utf-8"?>
<p:tagLst xmlns:a="http://schemas.openxmlformats.org/drawingml/2006/main" xmlns:r="http://schemas.openxmlformats.org/officeDocument/2006/relationships" xmlns:p="http://schemas.openxmlformats.org/presentationml/2006/main">
  <p:tag name="DVSHAPEID" val="fyHxi4wwx5UpvzAxDfhDRf"/>
</p:tagLst>
</file>

<file path=ppt/tags/tag6.xml><?xml version="1.0" encoding="utf-8"?>
<p:tagLst xmlns:a="http://schemas.openxmlformats.org/drawingml/2006/main" xmlns:r="http://schemas.openxmlformats.org/officeDocument/2006/relationships" xmlns:p="http://schemas.openxmlformats.org/presentationml/2006/main">
  <p:tag name="DVSHAPEID" val="6Ij19mr7r8W1lLNJ56k8cG"/>
</p:tagLst>
</file>

<file path=ppt/tags/tag7.xml><?xml version="1.0" encoding="utf-8"?>
<p:tagLst xmlns:a="http://schemas.openxmlformats.org/drawingml/2006/main" xmlns:r="http://schemas.openxmlformats.org/officeDocument/2006/relationships" xmlns:p="http://schemas.openxmlformats.org/presentationml/2006/main">
  <p:tag name="DVSHAPEID" val="6Ij19mr7r8W1lLNJ56k8cG"/>
</p:tagLst>
</file>

<file path=ppt/tags/tag8.xml><?xml version="1.0" encoding="utf-8"?>
<p:tagLst xmlns:a="http://schemas.openxmlformats.org/drawingml/2006/main" xmlns:r="http://schemas.openxmlformats.org/officeDocument/2006/relationships" xmlns:p="http://schemas.openxmlformats.org/presentationml/2006/main">
  <p:tag name="TIMING" val="|2.6|13|1.8|1.6"/>
</p:tagLst>
</file>

<file path=ppt/tags/tag9.xml><?xml version="1.0" encoding="utf-8"?>
<p:tagLst xmlns:a="http://schemas.openxmlformats.org/drawingml/2006/main" xmlns:r="http://schemas.openxmlformats.org/officeDocument/2006/relationships" xmlns:p="http://schemas.openxmlformats.org/presentationml/2006/main">
  <p:tag name="DVSHAPEID" val="6Ij19mr7r8W1lLNJ56k8cG"/>
</p:tagLst>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1131</TotalTime>
  <Words>4058</Words>
  <Application>Microsoft Office PowerPoint</Application>
  <PresentationFormat>Widescreen</PresentationFormat>
  <Paragraphs>572</Paragraphs>
  <Slides>43</Slides>
  <Notes>36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43</vt:i4>
      </vt:variant>
    </vt:vector>
  </HeadingPairs>
  <TitlesOfParts>
    <vt:vector size="52" baseType="lpstr">
      <vt:lpstr>Arial</vt:lpstr>
      <vt:lpstr>Arial Black</vt:lpstr>
      <vt:lpstr>Berlin Sans FB Demi</vt:lpstr>
      <vt:lpstr>Calibri</vt:lpstr>
      <vt:lpstr>Calibri Light</vt:lpstr>
      <vt:lpstr>Segoe UI</vt:lpstr>
      <vt:lpstr>Wingdings</vt:lpstr>
      <vt:lpstr>Custom Design</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Manhour Analysis for Data Center</vt:lpstr>
      <vt:lpstr>Analysis of Energized Survey Removing Panels</vt:lpstr>
      <vt:lpstr>PowerPoint Presentation</vt:lpstr>
      <vt:lpstr>PowerPoint Presentation</vt:lpstr>
      <vt:lpstr>PowerPoint Presentation</vt:lpstr>
      <vt:lpstr>Man-hour Savings</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 Robinson</dc:creator>
  <cp:lastModifiedBy>Guy, Bruce J. (MSFC-IS90)[EAST2]</cp:lastModifiedBy>
  <cp:revision>76</cp:revision>
  <dcterms:created xsi:type="dcterms:W3CDTF">2018-04-26T23:46:40Z</dcterms:created>
  <dcterms:modified xsi:type="dcterms:W3CDTF">2022-01-21T18:36:31Z</dcterms:modified>
</cp:coreProperties>
</file>