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1" r:id="rId1"/>
    <p:sldMasterId id="2147483660" r:id="rId2"/>
  </p:sldMasterIdLst>
  <p:notesMasterIdLst>
    <p:notesMasterId r:id="rId28"/>
  </p:notesMasterIdLst>
  <p:handoutMasterIdLst>
    <p:handoutMasterId r:id="rId29"/>
  </p:handoutMasterIdLst>
  <p:sldIdLst>
    <p:sldId id="256" r:id="rId3"/>
    <p:sldId id="3206" r:id="rId4"/>
    <p:sldId id="3205" r:id="rId5"/>
    <p:sldId id="3207" r:id="rId6"/>
    <p:sldId id="407" r:id="rId7"/>
    <p:sldId id="3209" r:id="rId8"/>
    <p:sldId id="3210" r:id="rId9"/>
    <p:sldId id="3212" r:id="rId10"/>
    <p:sldId id="453" r:id="rId11"/>
    <p:sldId id="450" r:id="rId12"/>
    <p:sldId id="3211" r:id="rId13"/>
    <p:sldId id="3208" r:id="rId14"/>
    <p:sldId id="512" r:id="rId15"/>
    <p:sldId id="540" r:id="rId16"/>
    <p:sldId id="3218" r:id="rId17"/>
    <p:sldId id="3215" r:id="rId18"/>
    <p:sldId id="3214" r:id="rId19"/>
    <p:sldId id="3213" r:id="rId20"/>
    <p:sldId id="3225" r:id="rId21"/>
    <p:sldId id="3219" r:id="rId22"/>
    <p:sldId id="3223" r:id="rId23"/>
    <p:sldId id="3224" r:id="rId24"/>
    <p:sldId id="3222" r:id="rId25"/>
    <p:sldId id="3216" r:id="rId26"/>
    <p:sldId id="2314" r:id="rId2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44546A"/>
    <a:srgbClr val="FF0000"/>
    <a:srgbClr val="78A0CC"/>
    <a:srgbClr val="528ACC"/>
    <a:srgbClr val="527EBB"/>
    <a:srgbClr val="386AB0"/>
    <a:srgbClr val="245190"/>
    <a:srgbClr val="1B42BF"/>
    <a:srgbClr val="2066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89307" autoAdjust="0"/>
  </p:normalViewPr>
  <p:slideViewPr>
    <p:cSldViewPr>
      <p:cViewPr varScale="1">
        <p:scale>
          <a:sx n="56" d="100"/>
          <a:sy n="56" d="100"/>
        </p:scale>
        <p:origin x="66" y="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5" d="100"/>
          <a:sy n="105" d="100"/>
        </p:scale>
        <p:origin x="2502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sf\Home\Documents\ReliaSoft\Survey\2015%20Survey\BPR%20Survey%20Analysis%2019Nov1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r>
              <a:rPr lang="en-US" dirty="0"/>
              <a:t>Best in Class: Reliability Competency Deployment</a:t>
            </a:r>
          </a:p>
        </c:rich>
      </c:tx>
      <c:layout>
        <c:manualLayout>
          <c:xMode val="edge"/>
          <c:yMode val="edge"/>
          <c:x val="0.12684456611598249"/>
          <c:y val="2.11320754716981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'RE Competency'!$A$79</c:f>
              <c:strCache>
                <c:ptCount val="1"/>
                <c:pt idx="0">
                  <c:v>VeryGood&amp;Good Execution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'RE Competency'!$B$78:$F$78</c:f>
              <c:strCache>
                <c:ptCount val="5"/>
                <c:pt idx="0">
                  <c:v>Ad hoc or Individual (only applied by some that have expertise or experience)</c:v>
                </c:pt>
                <c:pt idx="1">
                  <c:v>Isolated Projects (application driven by customer or special needs only)</c:v>
                </c:pt>
                <c:pt idx="2">
                  <c:v>Multiple Projects (used informally but somewhat frequent)</c:v>
                </c:pt>
                <c:pt idx="3">
                  <c:v>Organizational Standards (reliability work is in our business procedures, but we do not have a reliability function)</c:v>
                </c:pt>
                <c:pt idx="4">
                  <c:v>Organizational Competency (we have formal reliability functions and reliability business procedures)</c:v>
                </c:pt>
              </c:strCache>
            </c:strRef>
          </c:cat>
          <c:val>
            <c:numRef>
              <c:f>'RE Competency'!$B$79:$F$79</c:f>
              <c:numCache>
                <c:formatCode>0%</c:formatCode>
                <c:ptCount val="5"/>
                <c:pt idx="0">
                  <c:v>7.7380952380952384E-2</c:v>
                </c:pt>
                <c:pt idx="1">
                  <c:v>0.10714285714285714</c:v>
                </c:pt>
                <c:pt idx="2">
                  <c:v>0.13095238095238096</c:v>
                </c:pt>
                <c:pt idx="3">
                  <c:v>8.3333333333333329E-2</c:v>
                </c:pt>
                <c:pt idx="4">
                  <c:v>0.60119047619047616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9F-422C-ADB4-6AF7541EFB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208957664"/>
        <c:axId val="1208953744"/>
      </c:barChart>
      <c:catAx>
        <c:axId val="1208957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/>
          </a:p>
        </c:txPr>
        <c:crossAx val="1208953744"/>
        <c:crosses val="autoZero"/>
        <c:auto val="1"/>
        <c:lblAlgn val="ctr"/>
        <c:lblOffset val="100"/>
        <c:noMultiLvlLbl val="0"/>
      </c:catAx>
      <c:valAx>
        <c:axId val="1208953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/>
          </a:p>
        </c:txPr>
        <c:crossAx val="1208957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 b="1"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4F1C2-A7CB-48ED-B06F-8257C963CA8E}" type="datetimeFigureOut">
              <a:rPr lang="en-US" smtClean="0"/>
              <a:t>9/9/2019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7F16B-0B1E-44C4-9715-FF7D2CF585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l" descr="HBM Prenscia: Business Document    "/>
          <p:cNvSpPr txBox="1"/>
          <p:nvPr/>
        </p:nvSpPr>
        <p:spPr>
          <a:xfrm>
            <a:off x="0" y="8931910"/>
            <a:ext cx="6858000" cy="2423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75">
                <a:solidFill>
                  <a:srgbClr val="000000"/>
                </a:solidFill>
                <a:latin typeface="arial" panose="020B0604020202020204" pitchFamily="34" charset="0"/>
              </a:rPr>
              <a:t>HBM Prenscia: Business Document    </a:t>
            </a:r>
          </a:p>
        </p:txBody>
      </p:sp>
    </p:spTree>
    <p:extLst>
      <p:ext uri="{BB962C8B-B14F-4D97-AF65-F5344CB8AC3E}">
        <p14:creationId xmlns:p14="http://schemas.microsoft.com/office/powerpoint/2010/main" val="88669142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3F0C5-BAE3-4150-B7F9-337A359778B5}" type="datetimeFigureOut">
              <a:rPr lang="en-US" smtClean="0"/>
              <a:t>9/9/2019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EED65-F1B2-4EE2-83C5-5CF8CCB350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l" descr="HBM Prenscia: Business Document    "/>
          <p:cNvSpPr txBox="1"/>
          <p:nvPr/>
        </p:nvSpPr>
        <p:spPr>
          <a:xfrm>
            <a:off x="0" y="8931910"/>
            <a:ext cx="6858000" cy="2423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975" b="0" i="0" u="none" baseline="0">
                <a:solidFill>
                  <a:srgbClr val="000000"/>
                </a:solidFill>
                <a:latin typeface="arial" panose="020B0604020202020204" pitchFamily="34" charset="0"/>
              </a:rPr>
              <a:t>HBM Prenscia: Business Document    </a:t>
            </a:r>
          </a:p>
        </p:txBody>
      </p:sp>
    </p:spTree>
    <p:extLst>
      <p:ext uri="{BB962C8B-B14F-4D97-AF65-F5344CB8AC3E}">
        <p14:creationId xmlns:p14="http://schemas.microsoft.com/office/powerpoint/2010/main" val="15136814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032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Predictive maintenance:</a:t>
            </a:r>
          </a:p>
          <a:p>
            <a:r>
              <a:rPr lang="en-US" dirty="0"/>
              <a:t>Increase asset availability</a:t>
            </a:r>
          </a:p>
          <a:p>
            <a:r>
              <a:rPr lang="en-US" dirty="0"/>
              <a:t>Reduce maintenance cost – over-maintenance</a:t>
            </a:r>
          </a:p>
          <a:p>
            <a:r>
              <a:rPr lang="en-US" dirty="0"/>
              <a:t>Improve personnel safety</a:t>
            </a:r>
          </a:p>
          <a:p>
            <a:r>
              <a:rPr lang="en-US" dirty="0"/>
              <a:t>Offset the added costs</a:t>
            </a:r>
          </a:p>
          <a:p>
            <a:endParaRPr lang="en-US" dirty="0"/>
          </a:p>
          <a:p>
            <a:r>
              <a:rPr lang="en-US" dirty="0"/>
              <a:t>AI – attempt to understand and replicate human cognitive functions </a:t>
            </a:r>
          </a:p>
          <a:p>
            <a:r>
              <a:rPr lang="en-US" dirty="0"/>
              <a:t>ML – machine learning  - ability of a computer program to perform tasks for which it has not be explicitly programmed (subset of AI)</a:t>
            </a:r>
          </a:p>
          <a:p>
            <a:r>
              <a:rPr lang="en-US" dirty="0"/>
              <a:t>Huge increase in computer power have made some theoretical approaches practical, but only recently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89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Lean out Text. Divide into t20-three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2F4B98-10A4-48F5-B190-AEAA61512D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1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s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0" y="2590800"/>
            <a:ext cx="9144000" cy="1371600"/>
            <a:chOff x="0" y="2438400"/>
            <a:chExt cx="9144000" cy="13716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2438400"/>
              <a:ext cx="9144000" cy="1371600"/>
            </a:xfrm>
            <a:prstGeom prst="rect">
              <a:avLst/>
            </a:prstGeom>
            <a:solidFill>
              <a:srgbClr val="ECF1F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9" name="Straight Connector 18"/>
            <p:cNvCxnSpPr/>
            <p:nvPr userDrawn="1"/>
          </p:nvCxnSpPr>
          <p:spPr>
            <a:xfrm>
              <a:off x="0" y="2438400"/>
              <a:ext cx="9144000" cy="0"/>
            </a:xfrm>
            <a:prstGeom prst="line">
              <a:avLst/>
            </a:prstGeom>
            <a:noFill/>
            <a:ln w="50800" cap="flat" cmpd="sng" algn="ctr">
              <a:solidFill>
                <a:srgbClr val="FFFFFF"/>
              </a:solidFill>
              <a:prstDash val="solid"/>
            </a:ln>
            <a:effectLst/>
          </p:spPr>
        </p:cxnSp>
        <p:cxnSp>
          <p:nvCxnSpPr>
            <p:cNvPr id="20" name="Straight Connector 19"/>
            <p:cNvCxnSpPr/>
            <p:nvPr userDrawn="1"/>
          </p:nvCxnSpPr>
          <p:spPr>
            <a:xfrm>
              <a:off x="0" y="3810000"/>
              <a:ext cx="9144000" cy="0"/>
            </a:xfrm>
            <a:prstGeom prst="line">
              <a:avLst/>
            </a:prstGeom>
            <a:noFill/>
            <a:ln w="508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sp>
        <p:nvSpPr>
          <p:cNvPr id="32" name="Titel 1"/>
          <p:cNvSpPr>
            <a:spLocks noGrp="1"/>
          </p:cNvSpPr>
          <p:nvPr>
            <p:ph type="ctrTitle" hasCustomPrompt="1"/>
          </p:nvPr>
        </p:nvSpPr>
        <p:spPr>
          <a:xfrm>
            <a:off x="457200" y="2662064"/>
            <a:ext cx="8229600" cy="1224136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l">
              <a:defRPr sz="2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Title (required) [28pt, bold]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8" y="4648200"/>
            <a:ext cx="1663720" cy="8229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8" y="5541293"/>
            <a:ext cx="1188720" cy="40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20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5B897-6B41-3F43-82FA-80D71D9F7E66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B3C6-245C-644B-9074-60488D830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4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- NO Cours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/>
          <p:cNvSpPr>
            <a:spLocks noGrp="1"/>
          </p:cNvSpPr>
          <p:nvPr>
            <p:ph type="title"/>
          </p:nvPr>
        </p:nvSpPr>
        <p:spPr>
          <a:xfrm>
            <a:off x="76200" y="34290"/>
            <a:ext cx="8229600" cy="422910"/>
          </a:xfrm>
          <a:prstGeom prst="rect">
            <a:avLst/>
          </a:prstGeom>
        </p:spPr>
        <p:txBody>
          <a:bodyPr vert="horz" lIns="43950" tIns="43950" rIns="43950" bIns="43950" anchor="ctr" anchorCtr="0">
            <a:noAutofit/>
          </a:bodyPr>
          <a:lstStyle>
            <a:lvl1pPr>
              <a:defRPr/>
            </a:lvl1pPr>
          </a:lstStyle>
          <a:p>
            <a:pPr lvl="0"/>
            <a:r>
              <a:rPr kumimoji="0"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457200"/>
            <a:ext cx="8305800" cy="1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08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685800"/>
            <a:ext cx="8382000" cy="5405978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defRPr sz="135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557213" indent="-214313">
              <a:spcBef>
                <a:spcPts val="450"/>
              </a:spcBef>
              <a:buSzPct val="100000"/>
              <a:buFont typeface="Arial" pitchFamily="34" charset="0"/>
              <a:buChar char="•"/>
              <a:defRPr sz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450"/>
              </a:spcBef>
              <a:defRPr sz="105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200150" indent="-171450">
              <a:spcBef>
                <a:spcPts val="450"/>
              </a:spcBef>
              <a:buFont typeface="Arial" pitchFamily="34" charset="0"/>
              <a:buChar char="•"/>
              <a:defRPr sz="105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1543050" indent="-171450">
              <a:spcBef>
                <a:spcPts val="450"/>
              </a:spcBef>
              <a:buFont typeface="Arial" pitchFamily="34" charset="0"/>
              <a:buChar char="•"/>
              <a:defRPr sz="105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35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Headline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8458200" y="279486"/>
            <a:ext cx="609600" cy="2539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05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05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19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A907312-FD22-496F-A565-C480531E88F9}"/>
              </a:ext>
            </a:extLst>
          </p:cNvPr>
          <p:cNvSpPr/>
          <p:nvPr userDrawn="1"/>
        </p:nvSpPr>
        <p:spPr>
          <a:xfrm>
            <a:off x="0" y="6470132"/>
            <a:ext cx="9144000" cy="387868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576" tIns="19289" rIns="38576" bIns="192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760"/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1F39408-E69D-42F8-A5B2-FD1E2C2F77C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369113" y="6558387"/>
            <a:ext cx="285656" cy="19620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 sz="1050" i="1"/>
            </a:lvl1pPr>
          </a:lstStyle>
          <a:p>
            <a:pPr lvl="0"/>
            <a:fld id="{9A9DD6EC-C79E-4E47-BDEA-65E9D69A9141}" type="slidenum">
              <a:rPr lang="en-US" altLang="en-US" sz="675" i="0" smtClean="0">
                <a:solidFill>
                  <a:schemeClr val="bg1"/>
                </a:solidFill>
                <a:latin typeface="Ubuntu Light" panose="020B0304030602030204" pitchFamily="34" charset="0"/>
              </a:rPr>
              <a:pPr lvl="0"/>
              <a:t>‹#›</a:t>
            </a:fld>
            <a:endParaRPr lang="en-CA" altLang="en-US" sz="675" i="0">
              <a:solidFill>
                <a:schemeClr val="bg1"/>
              </a:solidFill>
              <a:latin typeface="Ubuntu Light" panose="020B0304030602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4" y="6"/>
            <a:ext cx="5426912" cy="840499"/>
          </a:xfrm>
        </p:spPr>
        <p:txBody>
          <a:bodyPr anchor="ctr">
            <a:noAutofit/>
          </a:bodyPr>
          <a:lstStyle>
            <a:lvl1pPr marL="0" indent="0" algn="l">
              <a:defRPr sz="21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744E789-505C-4B8C-84E3-B907B69BDE27}"/>
              </a:ext>
            </a:extLst>
          </p:cNvPr>
          <p:cNvCxnSpPr>
            <a:cxnSpLocks/>
          </p:cNvCxnSpPr>
          <p:nvPr userDrawn="1"/>
        </p:nvCxnSpPr>
        <p:spPr>
          <a:xfrm>
            <a:off x="0" y="707149"/>
            <a:ext cx="7912519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47"/>
          <p:cNvSpPr txBox="1"/>
          <p:nvPr userDrawn="1"/>
        </p:nvSpPr>
        <p:spPr>
          <a:xfrm>
            <a:off x="2876791" y="6507005"/>
            <a:ext cx="29123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  <a:latin typeface="Ubuntu Light" panose="020B0304030602030204" pitchFamily="34" charset="0"/>
              </a:rPr>
              <a:t>www.spectrisadvance.com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E4A9B2-79B2-4800-9E15-DE96DDFBEB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852" y="877888"/>
            <a:ext cx="8334375" cy="622300"/>
          </a:xfrm>
        </p:spPr>
        <p:txBody>
          <a:bodyPr>
            <a:normAutofit/>
          </a:bodyPr>
          <a:lstStyle>
            <a:lvl1pPr marL="0" indent="0">
              <a:buNone/>
              <a:defRPr sz="1350" b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257175" indent="0">
              <a:buNone/>
              <a:defRPr/>
            </a:lvl2pPr>
            <a:lvl3pPr marL="514350" indent="0">
              <a:buNone/>
              <a:defRPr/>
            </a:lvl3pPr>
            <a:lvl4pPr marL="771525" indent="0">
              <a:buNone/>
              <a:defRPr/>
            </a:lvl4pPr>
            <a:lvl5pPr marL="10287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7F42093-9A8C-4F4D-97BF-E2CB0A5584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53" y="6510178"/>
            <a:ext cx="527390" cy="344743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F7BF937-1643-427D-A811-0D79DD263C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52528" y="92853"/>
            <a:ext cx="1419748" cy="511441"/>
            <a:chOff x="528108" y="1252266"/>
            <a:chExt cx="3920068" cy="105910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264DC6F-DAF3-4F15-91AE-C4EB9CE643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1026" y="1252266"/>
              <a:ext cx="3867150" cy="1059103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7419CC2-3902-49A4-8D9B-F6146CDCC6BD}"/>
                </a:ext>
              </a:extLst>
            </p:cNvPr>
            <p:cNvSpPr/>
            <p:nvPr/>
          </p:nvSpPr>
          <p:spPr>
            <a:xfrm>
              <a:off x="528108" y="1252267"/>
              <a:ext cx="52918" cy="1059102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DF0188-6068-4CF6-BD35-F93C5DDDB61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87511" y="0"/>
            <a:ext cx="1056490" cy="704850"/>
            <a:chOff x="6982838" y="0"/>
            <a:chExt cx="2161161" cy="1081384"/>
          </a:xfrm>
        </p:grpSpPr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F0D438F3-E8B4-493E-8416-8D8048A514C9}"/>
                </a:ext>
              </a:extLst>
            </p:cNvPr>
            <p:cNvSpPr/>
            <p:nvPr userDrawn="1"/>
          </p:nvSpPr>
          <p:spPr>
            <a:xfrm>
              <a:off x="6982838" y="43905"/>
              <a:ext cx="642201" cy="642201"/>
            </a:xfrm>
            <a:prstGeom prst="flowChartConnector">
              <a:avLst/>
            </a:prstGeom>
            <a:solidFill>
              <a:srgbClr val="34B2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ABFE151-D962-4188-87C4-7A3F8CA5948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2792" r="48882"/>
            <a:stretch/>
          </p:blipFill>
          <p:spPr>
            <a:xfrm>
              <a:off x="8178617" y="0"/>
              <a:ext cx="965382" cy="1081384"/>
            </a:xfrm>
            <a:prstGeom prst="rect">
              <a:avLst/>
            </a:prstGeom>
          </p:spPr>
        </p:pic>
        <p:sp>
          <p:nvSpPr>
            <p:cNvPr id="33" name="Flowchart: Connector 32">
              <a:extLst>
                <a:ext uri="{FF2B5EF4-FFF2-40B4-BE49-F238E27FC236}">
                  <a16:creationId xmlns:a16="http://schemas.microsoft.com/office/drawing/2014/main" id="{BA80F342-AB08-4AB3-8461-650C5F1726DF}"/>
                </a:ext>
              </a:extLst>
            </p:cNvPr>
            <p:cNvSpPr/>
            <p:nvPr userDrawn="1"/>
          </p:nvSpPr>
          <p:spPr>
            <a:xfrm>
              <a:off x="7706905" y="555583"/>
              <a:ext cx="190766" cy="190766"/>
            </a:xfrm>
            <a:prstGeom prst="flowChartConnector">
              <a:avLst/>
            </a:prstGeom>
            <a:solidFill>
              <a:srgbClr val="34B2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id="{A9C3DFF3-6984-41C0-854C-F516D4E42EEC}"/>
                </a:ext>
              </a:extLst>
            </p:cNvPr>
            <p:cNvSpPr/>
            <p:nvPr userDrawn="1"/>
          </p:nvSpPr>
          <p:spPr>
            <a:xfrm>
              <a:off x="7983002" y="383714"/>
              <a:ext cx="89273" cy="89273"/>
            </a:xfrm>
            <a:prstGeom prst="flowChartConnector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</p:grpSp>
      <p:sp>
        <p:nvSpPr>
          <p:cNvPr id="18" name="TextBox 47">
            <a:extLst>
              <a:ext uri="{FF2B5EF4-FFF2-40B4-BE49-F238E27FC236}">
                <a16:creationId xmlns:a16="http://schemas.microsoft.com/office/drawing/2014/main" id="{13D92D5E-1A36-4CC2-9214-3C63D80FD07D}"/>
              </a:ext>
            </a:extLst>
          </p:cNvPr>
          <p:cNvSpPr txBox="1"/>
          <p:nvPr userDrawn="1"/>
        </p:nvSpPr>
        <p:spPr>
          <a:xfrm>
            <a:off x="6405574" y="6550358"/>
            <a:ext cx="2912306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75">
                <a:solidFill>
                  <a:schemeClr val="bg1"/>
                </a:solidFill>
                <a:latin typeface="Ubuntu Light" panose="020B0304030602030204" pitchFamily="34" charset="0"/>
              </a:rPr>
              <a:t>Prepared for Vale AI Center    |</a:t>
            </a:r>
          </a:p>
        </p:txBody>
      </p:sp>
    </p:spTree>
    <p:extLst>
      <p:ext uri="{BB962C8B-B14F-4D97-AF65-F5344CB8AC3E}">
        <p14:creationId xmlns:p14="http://schemas.microsoft.com/office/powerpoint/2010/main" val="388001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9144000" cy="14813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457200" y="1581936"/>
            <a:ext cx="8229600" cy="1224136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l">
              <a:defRPr sz="26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Central topic (required) [26pt, bold]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3212455"/>
            <a:ext cx="3600400" cy="18007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Subline (optional) </a:t>
            </a:r>
            <a:br>
              <a:rPr lang="de-DE" dirty="0"/>
            </a:br>
            <a:r>
              <a:rPr lang="de-DE" dirty="0"/>
              <a:t>[22pt bold]</a:t>
            </a:r>
          </a:p>
        </p:txBody>
      </p:sp>
      <p:sp>
        <p:nvSpPr>
          <p:cNvPr id="5" name="Bildplatzhalter 19"/>
          <p:cNvSpPr>
            <a:spLocks noGrp="1"/>
          </p:cNvSpPr>
          <p:nvPr>
            <p:ph type="pic" sz="quarter" idx="15" hasCustomPrompt="1"/>
          </p:nvPr>
        </p:nvSpPr>
        <p:spPr>
          <a:xfrm>
            <a:off x="4126099" y="3212976"/>
            <a:ext cx="4141217" cy="2982049"/>
          </a:xfrm>
          <a:prstGeom prst="rect">
            <a:avLst/>
          </a:prstGeom>
          <a:effectLst/>
        </p:spPr>
        <p:txBody>
          <a:bodyPr/>
          <a:lstStyle>
            <a:lvl1pPr marL="0" indent="0" algn="l">
              <a:buNone/>
              <a:defRPr sz="2000" b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Image (required)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2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685800"/>
            <a:ext cx="8231808" cy="5410200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/>
              <a:defRPr sz="2000" b="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457200" indent="0">
              <a:buFont typeface="Arial" pitchFamily="34" charset="0"/>
              <a:buNone/>
              <a:defRPr sz="1800">
                <a:latin typeface="Arial" pitchFamily="34" charset="0"/>
                <a:cs typeface="Arial" pitchFamily="34" charset="0"/>
              </a:defRPr>
            </a:lvl2pPr>
            <a:lvl3pPr marL="914400" indent="0">
              <a:buNone/>
              <a:defRPr sz="1800">
                <a:solidFill>
                  <a:srgbClr val="21245F"/>
                </a:solidFill>
                <a:latin typeface="Arial" pitchFamily="34" charset="0"/>
                <a:cs typeface="Arial" pitchFamily="34" charset="0"/>
              </a:defRPr>
            </a:lvl3pPr>
          </a:lstStyle>
          <a:p>
            <a:pPr lvl="0"/>
            <a:r>
              <a:rPr lang="de-DE" dirty="0"/>
              <a:t>Chapter 1 (required) [20pt]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2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3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4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5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6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7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8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8458200" y="225624"/>
            <a:ext cx="6096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40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40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4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Agenda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09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9144000" cy="1481328"/>
          </a:xfrm>
          <a:prstGeom prst="rect">
            <a:avLst/>
          </a:prstGeom>
          <a:solidFill>
            <a:srgbClr val="ECF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457200" y="1600200"/>
            <a:ext cx="8229600" cy="1224136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l">
              <a:defRPr sz="26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87019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685800"/>
            <a:ext cx="8382000" cy="540597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18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itchFamily="34" charset="0"/>
              <a:buChar char="•"/>
              <a:defRPr sz="16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600"/>
              </a:spcBef>
              <a:buFont typeface="Arial" pitchFamily="34" charset="0"/>
              <a:buChar char="•"/>
              <a:defRPr sz="14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600"/>
              </a:spcBef>
              <a:buFont typeface="Arial" pitchFamily="34" charset="0"/>
              <a:buChar char="•"/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Headline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8458200" y="225624"/>
            <a:ext cx="6096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40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40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2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686072"/>
            <a:ext cx="3962400" cy="5411031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18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itchFamily="34" charset="0"/>
              <a:buChar char="•"/>
              <a:defRPr sz="16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600"/>
              </a:spcBef>
              <a:buFont typeface="Arial" pitchFamily="34" charset="0"/>
              <a:buChar char="•"/>
              <a:defRPr sz="14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600"/>
              </a:spcBef>
              <a:buFont typeface="Arial" pitchFamily="34" charset="0"/>
              <a:buChar char="•"/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724400" y="685800"/>
            <a:ext cx="4038600" cy="541130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18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itchFamily="34" charset="0"/>
              <a:buChar char="•"/>
              <a:defRPr sz="16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600"/>
              </a:spcBef>
              <a:buFont typeface="Arial" pitchFamily="34" charset="0"/>
              <a:buChar char="•"/>
              <a:defRPr sz="14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600"/>
              </a:spcBef>
              <a:buFont typeface="Arial" pitchFamily="34" charset="0"/>
              <a:buChar char="•"/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Headline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8458200" y="225624"/>
            <a:ext cx="6096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40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40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21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Social Medi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447800"/>
            <a:ext cx="9144000" cy="1481328"/>
          </a:xfrm>
          <a:prstGeom prst="rect">
            <a:avLst/>
          </a:prstGeom>
          <a:solidFill>
            <a:srgbClr val="ECF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484493" y="1974625"/>
            <a:ext cx="3782707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600" b="1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www.hbmprenscia.com</a:t>
            </a:r>
            <a:endParaRPr lang="en-US" sz="2600" b="1" dirty="0">
              <a:solidFill>
                <a:srgbClr val="002E6E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0" name="Textplatzhalt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1" y="5867400"/>
            <a:ext cx="6553199" cy="338381"/>
          </a:xfrm>
          <a:prstGeom prst="rect">
            <a:avLst/>
          </a:prstGeom>
        </p:spPr>
        <p:txBody>
          <a:bodyPr anchor="ctr"/>
          <a:lstStyle>
            <a:lvl1pPr marL="401638" marR="0" indent="-401638" algn="l" defTabSz="107156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5000"/>
              <a:buFont typeface="Arial" charset="0"/>
              <a:buNone/>
              <a:tabLst/>
              <a:defRPr sz="900" b="0" baseline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>
              <a:defRPr sz="1900"/>
            </a:lvl2pPr>
          </a:lstStyle>
          <a:p>
            <a:pPr marL="401638" indent="-401638" defTabSz="1071563" fontAlgn="base">
              <a:spcAft>
                <a:spcPct val="0"/>
              </a:spcAft>
              <a:buFont typeface="Arial" charset="0"/>
              <a:buNone/>
            </a:pPr>
            <a:r>
              <a:rPr lang="de-DE" dirty="0"/>
              <a:t>File name (required) [8pt]</a:t>
            </a:r>
          </a:p>
        </p:txBody>
      </p:sp>
      <p:sp>
        <p:nvSpPr>
          <p:cNvPr id="23" name="Text Placeholder 22" descr="Name&#10;Department, Company&#10;Tel. +49 6151 803-0&#10;info@hbmncode.com&#10;"/>
          <p:cNvSpPr>
            <a:spLocks noGrp="1"/>
          </p:cNvSpPr>
          <p:nvPr>
            <p:ph type="body" sz="quarter" idx="20" hasCustomPrompt="1"/>
          </p:nvPr>
        </p:nvSpPr>
        <p:spPr>
          <a:xfrm>
            <a:off x="4953000" y="1524000"/>
            <a:ext cx="3505200" cy="1351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200" b="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457200" indent="0">
              <a:buNone/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  <a:br>
              <a:rPr lang="en-US" dirty="0"/>
            </a:br>
            <a:r>
              <a:rPr lang="en-US" dirty="0"/>
              <a:t>Department, Company</a:t>
            </a:r>
            <a:br>
              <a:rPr lang="en-US" dirty="0"/>
            </a:br>
            <a:r>
              <a:rPr lang="en-US" dirty="0"/>
              <a:t>Tel. +49 6151 803-0</a:t>
            </a:r>
            <a:br>
              <a:rPr lang="en-US" dirty="0"/>
            </a:br>
            <a:r>
              <a:rPr lang="en-US" dirty="0"/>
              <a:t>info@hbmncode.com</a:t>
            </a:r>
          </a:p>
        </p:txBody>
      </p:sp>
    </p:spTree>
    <p:extLst>
      <p:ext uri="{BB962C8B-B14F-4D97-AF65-F5344CB8AC3E}">
        <p14:creationId xmlns:p14="http://schemas.microsoft.com/office/powerpoint/2010/main" val="267338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400800"/>
            <a:ext cx="16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2E6E"/>
                </a:solidFill>
                <a:latin typeface="+mn-lt"/>
                <a:ea typeface="Roboto" panose="02000000000000000000" pitchFamily="2" charset="0"/>
                <a:cs typeface="Calibri" panose="020F0502020204030204" pitchFamily="34" charset="0"/>
              </a:rPr>
              <a:t>© 2019 HBM Prenscia</a:t>
            </a:r>
            <a:r>
              <a:rPr lang="en-US" sz="900" baseline="0" dirty="0">
                <a:solidFill>
                  <a:srgbClr val="002E6E"/>
                </a:solidFill>
                <a:latin typeface="+mn-lt"/>
                <a:ea typeface="Roboto" panose="02000000000000000000" pitchFamily="2" charset="0"/>
                <a:cs typeface="Calibri" panose="020F0502020204030204" pitchFamily="34" charset="0"/>
              </a:rPr>
              <a:t> Inc.</a:t>
            </a:r>
            <a:endParaRPr lang="en-US" sz="900" dirty="0">
              <a:solidFill>
                <a:srgbClr val="002E6E"/>
              </a:solidFill>
              <a:latin typeface="+mn-lt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61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55" r:id="rId3"/>
  </p:sldLayoutIdLst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3265"/>
            <a:ext cx="9144000" cy="5547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80" y="6406896"/>
            <a:ext cx="1955320" cy="34747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 userDrawn="1"/>
        </p:nvSpPr>
        <p:spPr>
          <a:xfrm>
            <a:off x="0" y="6398568"/>
            <a:ext cx="16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© 2019 HBM Prenscia</a:t>
            </a:r>
            <a:r>
              <a:rPr lang="en-US" sz="900" baseline="0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 Inc.</a:t>
            </a:r>
            <a:endParaRPr lang="en-US" sz="900" dirty="0">
              <a:solidFill>
                <a:srgbClr val="002E6E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89BDD7-7782-40A9-903E-F7FF820BDA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b="37274"/>
          <a:stretch/>
        </p:blipFill>
        <p:spPr>
          <a:xfrm>
            <a:off x="0" y="-4813"/>
            <a:ext cx="9182504" cy="75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1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30" r:id="rId3"/>
    <p:sldLayoutId id="2147483702" r:id="rId4"/>
    <p:sldLayoutId id="2147483731" r:id="rId5"/>
    <p:sldLayoutId id="2147483732" r:id="rId6"/>
    <p:sldLayoutId id="2147483756" r:id="rId7"/>
    <p:sldLayoutId id="2147483760" r:id="rId8"/>
  </p:sldLayoutIdLst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svg"/><Relationship Id="rId5" Type="http://schemas.openxmlformats.org/officeDocument/2006/relationships/image" Target="../media/image44.sv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9B18A-0DC2-4E81-848B-BE29455FC7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RAMS Analysis</a:t>
            </a:r>
          </a:p>
        </p:txBody>
      </p:sp>
    </p:spTree>
    <p:extLst>
      <p:ext uri="{BB962C8B-B14F-4D97-AF65-F5344CB8AC3E}">
        <p14:creationId xmlns:p14="http://schemas.microsoft.com/office/powerpoint/2010/main" val="370607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b="1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</a:rPr>
              <a:t>DFR Process (cont’d)</a:t>
            </a:r>
            <a:endParaRPr lang="en-US" sz="240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28" y="674146"/>
            <a:ext cx="7825689" cy="550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470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875F86-2FE8-49AA-A539-3B08B759E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RAM Introduction</a:t>
            </a: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BCB121A3-E61A-48C9-806E-B61182ABB85D}"/>
              </a:ext>
            </a:extLst>
          </p:cNvPr>
          <p:cNvSpPr/>
          <p:nvPr/>
        </p:nvSpPr>
        <p:spPr>
          <a:xfrm>
            <a:off x="152400" y="914401"/>
            <a:ext cx="2044338" cy="51816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latin typeface="Calibri" panose="020F0502020204030204" pitchFamily="34" charset="0"/>
              </a:rPr>
              <a:t>Objectives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FAF350-5D98-48EF-8931-B3A749D74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800635"/>
            <a:ext cx="6553201" cy="3311551"/>
          </a:xfrm>
          <a:prstGeom prst="rect">
            <a:avLst/>
          </a:prstGeom>
        </p:spPr>
      </p:pic>
      <p:sp>
        <p:nvSpPr>
          <p:cNvPr id="7" name="AutoShape 16">
            <a:extLst>
              <a:ext uri="{FF2B5EF4-FFF2-40B4-BE49-F238E27FC236}">
                <a16:creationId xmlns:a16="http://schemas.microsoft.com/office/drawing/2014/main" id="{DF122EAA-9AFD-472D-9935-A1DB4BB3E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1722" y="2669168"/>
            <a:ext cx="930678" cy="551383"/>
          </a:xfrm>
          <a:prstGeom prst="wedgeRoundRectCallout">
            <a:avLst>
              <a:gd name="adj1" fmla="val 19262"/>
              <a:gd name="adj2" fmla="val 99541"/>
              <a:gd name="adj3" fmla="val 16667"/>
            </a:avLst>
          </a:prstGeom>
          <a:solidFill>
            <a:srgbClr val="FFFFDD"/>
          </a:solidFill>
          <a:ln w="9525" algn="ctr">
            <a:solidFill>
              <a:srgbClr val="CC3300"/>
            </a:solidFill>
            <a:miter lim="800000"/>
            <a:headEnd/>
            <a:tailEnd/>
          </a:ln>
        </p:spPr>
        <p:txBody>
          <a:bodyPr lIns="78198" tIns="39099" rIns="78198" bIns="39099" anchor="ctr"/>
          <a:lstStyle/>
          <a:p>
            <a:pPr algn="ctr" eaLnBrk="0" hangingPunct="0"/>
            <a:r>
              <a:rPr lang="en-US" sz="1400" dirty="0">
                <a:latin typeface="Calibri" panose="020F0502020204030204" pitchFamily="34" charset="0"/>
              </a:rPr>
              <a:t>Increase Safety</a:t>
            </a:r>
          </a:p>
        </p:txBody>
      </p:sp>
      <p:sp>
        <p:nvSpPr>
          <p:cNvPr id="8" name="AutoShape 17">
            <a:extLst>
              <a:ext uri="{FF2B5EF4-FFF2-40B4-BE49-F238E27FC236}">
                <a16:creationId xmlns:a16="http://schemas.microsoft.com/office/drawing/2014/main" id="{145F82CA-E394-4FFA-8FCA-AD2D6F32A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4331" y="2027323"/>
            <a:ext cx="1069221" cy="551383"/>
          </a:xfrm>
          <a:prstGeom prst="wedgeRoundRectCallout">
            <a:avLst>
              <a:gd name="adj1" fmla="val -10394"/>
              <a:gd name="adj2" fmla="val 126497"/>
              <a:gd name="adj3" fmla="val 16667"/>
            </a:avLst>
          </a:prstGeom>
          <a:solidFill>
            <a:srgbClr val="FFFFDD"/>
          </a:solidFill>
          <a:ln w="9525" algn="ctr">
            <a:solidFill>
              <a:srgbClr val="CC3300"/>
            </a:solidFill>
            <a:miter lim="800000"/>
            <a:headEnd/>
            <a:tailEnd/>
          </a:ln>
        </p:spPr>
        <p:txBody>
          <a:bodyPr lIns="78198" tIns="39099" rIns="78198" bIns="39099" anchor="ctr"/>
          <a:lstStyle/>
          <a:p>
            <a:pPr algn="ctr" eaLnBrk="0" hangingPunct="0"/>
            <a:r>
              <a:rPr lang="en-US" sz="1400" dirty="0">
                <a:latin typeface="Calibri" panose="020F0502020204030204" pitchFamily="34" charset="0"/>
              </a:rPr>
              <a:t>Compute Reliability</a:t>
            </a:r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A492D3C9-560B-4509-A4D3-9258B143D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2542" y="1610757"/>
            <a:ext cx="1234503" cy="551383"/>
          </a:xfrm>
          <a:prstGeom prst="wedgeRoundRectCallout">
            <a:avLst>
              <a:gd name="adj1" fmla="val 13741"/>
              <a:gd name="adj2" fmla="val 369793"/>
              <a:gd name="adj3" fmla="val 16667"/>
            </a:avLst>
          </a:prstGeom>
          <a:solidFill>
            <a:srgbClr val="FFFFDD"/>
          </a:solidFill>
          <a:ln w="9525" algn="ctr">
            <a:solidFill>
              <a:srgbClr val="CC3300"/>
            </a:solidFill>
            <a:miter lim="800000"/>
            <a:headEnd/>
            <a:tailEnd/>
          </a:ln>
        </p:spPr>
        <p:txBody>
          <a:bodyPr lIns="78198" tIns="39099" rIns="78198" bIns="39099" anchor="ctr"/>
          <a:lstStyle/>
          <a:p>
            <a:pPr algn="ctr" eaLnBrk="0" hangingPunct="0"/>
            <a:r>
              <a:rPr lang="en-US" sz="1400" dirty="0">
                <a:latin typeface="Calibri" panose="020F0502020204030204" pitchFamily="34" charset="0"/>
              </a:rPr>
              <a:t>Spare Parts Forecasting</a:t>
            </a:r>
          </a:p>
        </p:txBody>
      </p:sp>
      <p:sp>
        <p:nvSpPr>
          <p:cNvPr id="10" name="AutoShape 22">
            <a:extLst>
              <a:ext uri="{FF2B5EF4-FFF2-40B4-BE49-F238E27FC236}">
                <a16:creationId xmlns:a16="http://schemas.microsoft.com/office/drawing/2014/main" id="{B3493EA4-59DF-4EA1-8F8C-C2B2C803F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5301" y="2877617"/>
            <a:ext cx="1234503" cy="551383"/>
          </a:xfrm>
          <a:prstGeom prst="wedgeRoundRectCallout">
            <a:avLst>
              <a:gd name="adj1" fmla="val 32248"/>
              <a:gd name="adj2" fmla="val 113214"/>
              <a:gd name="adj3" fmla="val 16667"/>
            </a:avLst>
          </a:prstGeom>
          <a:solidFill>
            <a:srgbClr val="FFFFDD"/>
          </a:solidFill>
          <a:ln w="9525" algn="ctr">
            <a:solidFill>
              <a:srgbClr val="CC3300"/>
            </a:solidFill>
            <a:miter lim="800000"/>
            <a:headEnd/>
            <a:tailEnd/>
          </a:ln>
        </p:spPr>
        <p:txBody>
          <a:bodyPr lIns="78198" tIns="39099" rIns="78198" bIns="39099" anchor="ctr"/>
          <a:lstStyle/>
          <a:p>
            <a:pPr algn="ctr" eaLnBrk="0" hangingPunct="0"/>
            <a:r>
              <a:rPr lang="en-US" sz="1400" dirty="0">
                <a:latin typeface="Calibri" panose="020F0502020204030204" pitchFamily="34" charset="0"/>
              </a:rPr>
              <a:t>Life Cycle Cost Analysis</a:t>
            </a:r>
          </a:p>
        </p:txBody>
      </p:sp>
      <p:sp>
        <p:nvSpPr>
          <p:cNvPr id="11" name="AutoShape 23">
            <a:extLst>
              <a:ext uri="{FF2B5EF4-FFF2-40B4-BE49-F238E27FC236}">
                <a16:creationId xmlns:a16="http://schemas.microsoft.com/office/drawing/2014/main" id="{02DF1135-8ADA-4BC0-AB24-EFC98CBB5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8194" y="1795278"/>
            <a:ext cx="1335206" cy="551383"/>
          </a:xfrm>
          <a:prstGeom prst="wedgeRoundRectCallout">
            <a:avLst>
              <a:gd name="adj1" fmla="val 10345"/>
              <a:gd name="adj2" fmla="val 195974"/>
              <a:gd name="adj3" fmla="val 16667"/>
            </a:avLst>
          </a:prstGeom>
          <a:solidFill>
            <a:srgbClr val="FFFFDD"/>
          </a:solidFill>
          <a:ln w="9525" algn="ctr">
            <a:solidFill>
              <a:srgbClr val="CC3300"/>
            </a:solidFill>
            <a:miter lim="800000"/>
            <a:headEnd/>
            <a:tailEnd/>
          </a:ln>
        </p:spPr>
        <p:txBody>
          <a:bodyPr lIns="78198" tIns="39099" rIns="78198" bIns="39099" anchor="ctr"/>
          <a:lstStyle/>
          <a:p>
            <a:pPr algn="ctr" eaLnBrk="0" hangingPunct="0"/>
            <a:r>
              <a:rPr lang="en-US" sz="1400" dirty="0">
                <a:latin typeface="Calibri" panose="020F0502020204030204" pitchFamily="34" charset="0"/>
              </a:rPr>
              <a:t>Identify Design Weaknesses</a:t>
            </a:r>
          </a:p>
        </p:txBody>
      </p:sp>
      <p:sp>
        <p:nvSpPr>
          <p:cNvPr id="12" name="AutoShape 24">
            <a:extLst>
              <a:ext uri="{FF2B5EF4-FFF2-40B4-BE49-F238E27FC236}">
                <a16:creationId xmlns:a16="http://schemas.microsoft.com/office/drawing/2014/main" id="{F8536C64-A7DD-4ACA-8D7D-FAD297FC0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2203" y="914400"/>
            <a:ext cx="2218254" cy="551383"/>
          </a:xfrm>
          <a:prstGeom prst="wedgeRoundRectCallout">
            <a:avLst>
              <a:gd name="adj1" fmla="val 16527"/>
              <a:gd name="adj2" fmla="val 326701"/>
              <a:gd name="adj3" fmla="val 16667"/>
            </a:avLst>
          </a:prstGeom>
          <a:solidFill>
            <a:srgbClr val="FFFFDD"/>
          </a:solidFill>
          <a:ln w="9525" algn="ctr">
            <a:solidFill>
              <a:srgbClr val="CC3300"/>
            </a:solidFill>
            <a:miter lim="800000"/>
            <a:headEnd/>
            <a:tailEnd/>
          </a:ln>
        </p:spPr>
        <p:txBody>
          <a:bodyPr lIns="78198" tIns="39099" rIns="78198" bIns="39099" anchor="ctr"/>
          <a:lstStyle/>
          <a:p>
            <a:pPr algn="ctr" eaLnBrk="0" hangingPunct="0"/>
            <a:r>
              <a:rPr lang="en-US" sz="1400" dirty="0">
                <a:latin typeface="Calibri" panose="020F0502020204030204" pitchFamily="34" charset="0"/>
              </a:rPr>
              <a:t>Optimize Maintenance Strategy &amp; Plans</a:t>
            </a:r>
          </a:p>
        </p:txBody>
      </p:sp>
      <p:sp>
        <p:nvSpPr>
          <p:cNvPr id="13" name="AutoShape 25">
            <a:extLst>
              <a:ext uri="{FF2B5EF4-FFF2-40B4-BE49-F238E27FC236}">
                <a16:creationId xmlns:a16="http://schemas.microsoft.com/office/drawing/2014/main" id="{26AF49AE-5716-44BC-BF7A-A045C6220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506" y="832302"/>
            <a:ext cx="1710832" cy="630152"/>
          </a:xfrm>
          <a:prstGeom prst="wedgeRoundRectCallout">
            <a:avLst>
              <a:gd name="adj1" fmla="val -7499"/>
              <a:gd name="adj2" fmla="val 376370"/>
              <a:gd name="adj3" fmla="val 16667"/>
            </a:avLst>
          </a:prstGeom>
          <a:solidFill>
            <a:srgbClr val="FFFFDD"/>
          </a:solidFill>
          <a:ln w="9525" algn="ctr">
            <a:solidFill>
              <a:srgbClr val="CC3300"/>
            </a:solidFill>
            <a:miter lim="800000"/>
            <a:headEnd/>
            <a:tailEnd/>
          </a:ln>
        </p:spPr>
        <p:txBody>
          <a:bodyPr lIns="78198" tIns="39099" rIns="78198" bIns="39099" anchor="ctr"/>
          <a:lstStyle/>
          <a:p>
            <a:pPr algn="ctr" eaLnBrk="0" hangingPunct="0"/>
            <a:r>
              <a:rPr lang="en-US" sz="1400" dirty="0">
                <a:latin typeface="Calibri" panose="020F0502020204030204" pitchFamily="34" charset="0"/>
              </a:rPr>
              <a:t>Reduce Downtime &amp; Maintenance Costs</a:t>
            </a:r>
          </a:p>
        </p:txBody>
      </p:sp>
      <p:sp>
        <p:nvSpPr>
          <p:cNvPr id="14" name="AutoShape 26">
            <a:extLst>
              <a:ext uri="{FF2B5EF4-FFF2-40B4-BE49-F238E27FC236}">
                <a16:creationId xmlns:a16="http://schemas.microsoft.com/office/drawing/2014/main" id="{CD5F1157-B249-4F31-BF49-26F22CDF4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2004" y="2057400"/>
            <a:ext cx="1258796" cy="923997"/>
          </a:xfrm>
          <a:prstGeom prst="wedgeRoundRectCallout">
            <a:avLst>
              <a:gd name="adj1" fmla="val 40323"/>
              <a:gd name="adj2" fmla="val 67797"/>
              <a:gd name="adj3" fmla="val 16667"/>
            </a:avLst>
          </a:prstGeom>
          <a:solidFill>
            <a:srgbClr val="FFFFDD"/>
          </a:solidFill>
          <a:ln w="9525" algn="ctr">
            <a:solidFill>
              <a:srgbClr val="CC3300"/>
            </a:solidFill>
            <a:miter lim="800000"/>
            <a:headEnd/>
            <a:tailEnd/>
          </a:ln>
        </p:spPr>
        <p:txBody>
          <a:bodyPr lIns="78198" tIns="39099" rIns="78198" bIns="39099" anchor="ctr"/>
          <a:lstStyle/>
          <a:p>
            <a:pPr algn="ctr" eaLnBrk="0" hangingPunct="0"/>
            <a:r>
              <a:rPr lang="en-US" sz="1400" dirty="0">
                <a:latin typeface="Calibri" panose="020F0502020204030204" pitchFamily="34" charset="0"/>
              </a:rPr>
              <a:t>Optimize production &amp; Quality</a:t>
            </a:r>
          </a:p>
        </p:txBody>
      </p:sp>
    </p:spTree>
    <p:extLst>
      <p:ext uri="{BB962C8B-B14F-4D97-AF65-F5344CB8AC3E}">
        <p14:creationId xmlns:p14="http://schemas.microsoft.com/office/powerpoint/2010/main" val="400436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4F57E-47F9-4BDF-96D5-75C925328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RAM Analysis – What is RAM?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1437A95-F22E-4C56-90F1-AB5F1D1A96B9}"/>
              </a:ext>
            </a:extLst>
          </p:cNvPr>
          <p:cNvGrpSpPr/>
          <p:nvPr/>
        </p:nvGrpSpPr>
        <p:grpSpPr>
          <a:xfrm>
            <a:off x="381000" y="1066800"/>
            <a:ext cx="1600200" cy="2172623"/>
            <a:chOff x="381000" y="1066800"/>
            <a:chExt cx="1600200" cy="2172623"/>
          </a:xfrm>
        </p:grpSpPr>
        <p:sp>
          <p:nvSpPr>
            <p:cNvPr id="6" name="Rectangle 5" descr="Monitor">
              <a:extLst>
                <a:ext uri="{FF2B5EF4-FFF2-40B4-BE49-F238E27FC236}">
                  <a16:creationId xmlns:a16="http://schemas.microsoft.com/office/drawing/2014/main" id="{466875E7-7519-4BF4-9BE0-AECD85AEC272}"/>
                </a:ext>
              </a:extLst>
            </p:cNvPr>
            <p:cNvSpPr/>
            <p:nvPr/>
          </p:nvSpPr>
          <p:spPr>
            <a:xfrm>
              <a:off x="681328" y="1066800"/>
              <a:ext cx="999545" cy="811164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6CDE34C-265D-4C16-9014-C70B93AAC60F}"/>
                </a:ext>
              </a:extLst>
            </p:cNvPr>
            <p:cNvSpPr/>
            <p:nvPr/>
          </p:nvSpPr>
          <p:spPr>
            <a:xfrm>
              <a:off x="381000" y="2082748"/>
              <a:ext cx="1600200" cy="1156675"/>
            </a:xfrm>
            <a:custGeom>
              <a:avLst/>
              <a:gdLst>
                <a:gd name="connsiteX0" fmla="*/ 0 w 1684205"/>
                <a:gd name="connsiteY0" fmla="*/ 0 h 1156675"/>
                <a:gd name="connsiteX1" fmla="*/ 1684205 w 1684205"/>
                <a:gd name="connsiteY1" fmla="*/ 0 h 1156675"/>
                <a:gd name="connsiteX2" fmla="*/ 1684205 w 1684205"/>
                <a:gd name="connsiteY2" fmla="*/ 1156675 h 1156675"/>
                <a:gd name="connsiteX3" fmla="*/ 0 w 1684205"/>
                <a:gd name="connsiteY3" fmla="*/ 1156675 h 1156675"/>
                <a:gd name="connsiteX4" fmla="*/ 0 w 1684205"/>
                <a:gd name="connsiteY4" fmla="*/ 0 h 115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205" h="1156675">
                  <a:moveTo>
                    <a:pt x="0" y="0"/>
                  </a:moveTo>
                  <a:lnTo>
                    <a:pt x="1684205" y="0"/>
                  </a:lnTo>
                  <a:lnTo>
                    <a:pt x="1684205" y="1156675"/>
                  </a:lnTo>
                  <a:lnTo>
                    <a:pt x="0" y="11566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b="1" kern="1200" dirty="0">
                  <a:latin typeface="Calibri" panose="020F0502020204030204" pitchFamily="34" charset="0"/>
                </a:rPr>
                <a:t>RAM</a:t>
              </a:r>
              <a:r>
                <a:rPr lang="en-US" kern="1200" dirty="0">
                  <a:latin typeface="Calibri" panose="020F0502020204030204" pitchFamily="34" charset="0"/>
                </a:rPr>
                <a:t> refers to Reliability, Availability and Maintainability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CBEC727-01D8-4EA1-8C40-64A51C026317}"/>
              </a:ext>
            </a:extLst>
          </p:cNvPr>
          <p:cNvGrpSpPr/>
          <p:nvPr/>
        </p:nvGrpSpPr>
        <p:grpSpPr>
          <a:xfrm>
            <a:off x="2209800" y="1066800"/>
            <a:ext cx="2053345" cy="5105400"/>
            <a:chOff x="2209800" y="1066800"/>
            <a:chExt cx="2053345" cy="5105400"/>
          </a:xfrm>
        </p:grpSpPr>
        <p:sp>
          <p:nvSpPr>
            <p:cNvPr id="9" name="Rectangle 8" descr="Scales of Justice">
              <a:extLst>
                <a:ext uri="{FF2B5EF4-FFF2-40B4-BE49-F238E27FC236}">
                  <a16:creationId xmlns:a16="http://schemas.microsoft.com/office/drawing/2014/main" id="{93A890C0-CD45-4E19-9646-1BA7E77E59FE}"/>
                </a:ext>
              </a:extLst>
            </p:cNvPr>
            <p:cNvSpPr/>
            <p:nvPr/>
          </p:nvSpPr>
          <p:spPr>
            <a:xfrm>
              <a:off x="2736700" y="1066800"/>
              <a:ext cx="999545" cy="811164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905FA8D-3D10-4705-A870-8BF0BE483017}"/>
                </a:ext>
              </a:extLst>
            </p:cNvPr>
            <p:cNvSpPr/>
            <p:nvPr/>
          </p:nvSpPr>
          <p:spPr>
            <a:xfrm>
              <a:off x="2209800" y="2082748"/>
              <a:ext cx="2053345" cy="4089452"/>
            </a:xfrm>
            <a:custGeom>
              <a:avLst/>
              <a:gdLst>
                <a:gd name="connsiteX0" fmla="*/ 0 w 1684205"/>
                <a:gd name="connsiteY0" fmla="*/ 0 h 1156675"/>
                <a:gd name="connsiteX1" fmla="*/ 1684205 w 1684205"/>
                <a:gd name="connsiteY1" fmla="*/ 0 h 1156675"/>
                <a:gd name="connsiteX2" fmla="*/ 1684205 w 1684205"/>
                <a:gd name="connsiteY2" fmla="*/ 1156675 h 1156675"/>
                <a:gd name="connsiteX3" fmla="*/ 0 w 1684205"/>
                <a:gd name="connsiteY3" fmla="*/ 1156675 h 1156675"/>
                <a:gd name="connsiteX4" fmla="*/ 0 w 1684205"/>
                <a:gd name="connsiteY4" fmla="*/ 0 h 115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205" h="1156675">
                  <a:moveTo>
                    <a:pt x="0" y="0"/>
                  </a:moveTo>
                  <a:lnTo>
                    <a:pt x="1684205" y="0"/>
                  </a:lnTo>
                  <a:lnTo>
                    <a:pt x="1684205" y="1156675"/>
                  </a:lnTo>
                  <a:lnTo>
                    <a:pt x="0" y="11566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b="1" kern="1200" dirty="0">
                  <a:latin typeface="Calibri" panose="020F0502020204030204" pitchFamily="34" charset="0"/>
                </a:rPr>
                <a:t>Reliability</a:t>
              </a:r>
              <a:r>
                <a:rPr lang="en-US" kern="1200" dirty="0">
                  <a:latin typeface="Calibri" panose="020F0502020204030204" pitchFamily="34" charset="0"/>
                </a:rPr>
                <a:t> defines the failure frequency and determines the uptime patterns</a:t>
              </a:r>
            </a:p>
            <a:p>
              <a:pPr lvl="0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latin typeface="Calibri" panose="020F0502020204030204" pitchFamily="34" charset="0"/>
                </a:rPr>
                <a:t>Reliability is the probability of the equipment performing its intended function for a specified period of time </a:t>
              </a:r>
            </a:p>
            <a:p>
              <a:pPr lvl="0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latin typeface="Calibri" panose="020F0502020204030204" pitchFamily="34" charset="0"/>
                </a:rPr>
                <a:t>Example: the pump has a 95% probability of running after 8760 hours of use.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6F88F72-F85E-441F-9CF1-B149FDD210E2}"/>
              </a:ext>
            </a:extLst>
          </p:cNvPr>
          <p:cNvGrpSpPr/>
          <p:nvPr/>
        </p:nvGrpSpPr>
        <p:grpSpPr>
          <a:xfrm>
            <a:off x="6785854" y="1066800"/>
            <a:ext cx="2053346" cy="3686932"/>
            <a:chOff x="6785854" y="1066800"/>
            <a:chExt cx="2053346" cy="3686932"/>
          </a:xfrm>
        </p:grpSpPr>
        <p:sp>
          <p:nvSpPr>
            <p:cNvPr id="15" name="Rectangle 14" descr="Tools">
              <a:extLst>
                <a:ext uri="{FF2B5EF4-FFF2-40B4-BE49-F238E27FC236}">
                  <a16:creationId xmlns:a16="http://schemas.microsoft.com/office/drawing/2014/main" id="{E1FEC4FB-C147-4F3F-9C3B-CCDD9D693485}"/>
                </a:ext>
              </a:extLst>
            </p:cNvPr>
            <p:cNvSpPr/>
            <p:nvPr/>
          </p:nvSpPr>
          <p:spPr>
            <a:xfrm>
              <a:off x="7312755" y="1066800"/>
              <a:ext cx="999545" cy="811164"/>
            </a:xfrm>
            <a:prstGeom prst="rect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6DB3812-0D8B-4F59-A5FD-CB9FFD471432}"/>
                </a:ext>
              </a:extLst>
            </p:cNvPr>
            <p:cNvSpPr/>
            <p:nvPr/>
          </p:nvSpPr>
          <p:spPr>
            <a:xfrm>
              <a:off x="6785854" y="2082748"/>
              <a:ext cx="2053346" cy="2670984"/>
            </a:xfrm>
            <a:custGeom>
              <a:avLst/>
              <a:gdLst>
                <a:gd name="connsiteX0" fmla="*/ 0 w 1684205"/>
                <a:gd name="connsiteY0" fmla="*/ 0 h 1156675"/>
                <a:gd name="connsiteX1" fmla="*/ 1684205 w 1684205"/>
                <a:gd name="connsiteY1" fmla="*/ 0 h 1156675"/>
                <a:gd name="connsiteX2" fmla="*/ 1684205 w 1684205"/>
                <a:gd name="connsiteY2" fmla="*/ 1156675 h 1156675"/>
                <a:gd name="connsiteX3" fmla="*/ 0 w 1684205"/>
                <a:gd name="connsiteY3" fmla="*/ 1156675 h 1156675"/>
                <a:gd name="connsiteX4" fmla="*/ 0 w 1684205"/>
                <a:gd name="connsiteY4" fmla="*/ 0 h 115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205" h="1156675">
                  <a:moveTo>
                    <a:pt x="0" y="0"/>
                  </a:moveTo>
                  <a:lnTo>
                    <a:pt x="1684205" y="0"/>
                  </a:lnTo>
                  <a:lnTo>
                    <a:pt x="1684205" y="1156675"/>
                  </a:lnTo>
                  <a:lnTo>
                    <a:pt x="0" y="11566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b="1" kern="1200" dirty="0">
                  <a:latin typeface="Calibri" panose="020F0502020204030204" pitchFamily="34" charset="0"/>
                </a:rPr>
                <a:t>Maintainability</a:t>
              </a:r>
              <a:r>
                <a:rPr lang="en-US" kern="1200" dirty="0">
                  <a:latin typeface="Calibri" panose="020F0502020204030204" pitchFamily="34" charset="0"/>
                </a:rPr>
                <a:t> describes how soon an item or system can be repaired, which determines the downtime distributions based on failure mode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A0A384F-7F16-4986-85CB-51EB539C55EF}"/>
              </a:ext>
            </a:extLst>
          </p:cNvPr>
          <p:cNvSpPr/>
          <p:nvPr/>
        </p:nvSpPr>
        <p:spPr>
          <a:xfrm>
            <a:off x="6785854" y="3171153"/>
            <a:ext cx="1684205" cy="18385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0B95CB8-171A-4BE8-AE8B-8BA24B9D4352}"/>
              </a:ext>
            </a:extLst>
          </p:cNvPr>
          <p:cNvGrpSpPr/>
          <p:nvPr/>
        </p:nvGrpSpPr>
        <p:grpSpPr>
          <a:xfrm>
            <a:off x="4495800" y="1066800"/>
            <a:ext cx="2053346" cy="4135423"/>
            <a:chOff x="4495800" y="1066800"/>
            <a:chExt cx="2053346" cy="4135423"/>
          </a:xfrm>
        </p:grpSpPr>
        <p:sp>
          <p:nvSpPr>
            <p:cNvPr id="12" name="Rectangle 11" descr="Clock">
              <a:extLst>
                <a:ext uri="{FF2B5EF4-FFF2-40B4-BE49-F238E27FC236}">
                  <a16:creationId xmlns:a16="http://schemas.microsoft.com/office/drawing/2014/main" id="{15162E60-5851-477B-A465-016AFE213007}"/>
                </a:ext>
              </a:extLst>
            </p:cNvPr>
            <p:cNvSpPr/>
            <p:nvPr/>
          </p:nvSpPr>
          <p:spPr>
            <a:xfrm>
              <a:off x="5022701" y="1066800"/>
              <a:ext cx="999545" cy="811164"/>
            </a:xfrm>
            <a:prstGeom prst="rect">
              <a:avLst/>
            </a:prstGeom>
            <a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3C221A8-3C37-4C62-B624-FFB465947E46}"/>
                </a:ext>
              </a:extLst>
            </p:cNvPr>
            <p:cNvSpPr/>
            <p:nvPr/>
          </p:nvSpPr>
          <p:spPr>
            <a:xfrm>
              <a:off x="4495800" y="2082748"/>
              <a:ext cx="2053346" cy="3119475"/>
            </a:xfrm>
            <a:custGeom>
              <a:avLst/>
              <a:gdLst>
                <a:gd name="connsiteX0" fmla="*/ 0 w 1684205"/>
                <a:gd name="connsiteY0" fmla="*/ 0 h 1156675"/>
                <a:gd name="connsiteX1" fmla="*/ 1684205 w 1684205"/>
                <a:gd name="connsiteY1" fmla="*/ 0 h 1156675"/>
                <a:gd name="connsiteX2" fmla="*/ 1684205 w 1684205"/>
                <a:gd name="connsiteY2" fmla="*/ 1156675 h 1156675"/>
                <a:gd name="connsiteX3" fmla="*/ 0 w 1684205"/>
                <a:gd name="connsiteY3" fmla="*/ 1156675 h 1156675"/>
                <a:gd name="connsiteX4" fmla="*/ 0 w 1684205"/>
                <a:gd name="connsiteY4" fmla="*/ 0 h 115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4205" h="1156675">
                  <a:moveTo>
                    <a:pt x="0" y="0"/>
                  </a:moveTo>
                  <a:lnTo>
                    <a:pt x="1684205" y="0"/>
                  </a:lnTo>
                  <a:lnTo>
                    <a:pt x="1684205" y="1156675"/>
                  </a:lnTo>
                  <a:lnTo>
                    <a:pt x="0" y="11566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b="1" kern="1200" dirty="0">
                  <a:latin typeface="Calibri" panose="020F0502020204030204" pitchFamily="34" charset="0"/>
                </a:rPr>
                <a:t>Availability is the percentage of uptime over a given operating time</a:t>
              </a:r>
              <a:endParaRPr lang="en-US" kern="1200" dirty="0">
                <a:latin typeface="Calibri" panose="020F0502020204030204" pitchFamily="34" charset="0"/>
              </a:endParaRPr>
            </a:p>
            <a:p>
              <a:pPr lvl="0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latin typeface="Calibri" panose="020F0502020204030204" pitchFamily="34" charset="0"/>
                </a:rPr>
                <a:t>It is determined by operational performance, equipment reliability and maintainability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988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69EF4C-D0E3-41F0-AF09-254554CFE78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main objectives of RAM are to increase system productivity, increase the overall availability as well as reduce the total life cycle costs</a:t>
            </a:r>
          </a:p>
          <a:p>
            <a:pPr lvl="1"/>
            <a:r>
              <a:rPr lang="en-US" sz="2000" dirty="0"/>
              <a:t>Design optimization</a:t>
            </a:r>
          </a:p>
          <a:p>
            <a:pPr lvl="1"/>
            <a:r>
              <a:rPr lang="en-US" sz="2000" dirty="0"/>
              <a:t>Identify the weakest link in the existing system with statistical proof</a:t>
            </a:r>
          </a:p>
          <a:p>
            <a:pPr lvl="1"/>
            <a:r>
              <a:rPr lang="en-US" sz="2000" dirty="0"/>
              <a:t>Verification of reliability / availability requirements</a:t>
            </a:r>
          </a:p>
          <a:p>
            <a:pPr lvl="1"/>
            <a:r>
              <a:rPr lang="en-US" sz="2000" dirty="0"/>
              <a:t>Forecasting production / availability</a:t>
            </a:r>
          </a:p>
          <a:p>
            <a:pPr lvl="1"/>
            <a:r>
              <a:rPr lang="en-US" sz="2000" dirty="0"/>
              <a:t>Maintenance optimization</a:t>
            </a:r>
          </a:p>
          <a:p>
            <a:pPr marL="1200150" lvl="2" indent="-285750"/>
            <a:r>
              <a:rPr lang="en-US" sz="2000" dirty="0"/>
              <a:t>Resource utilization</a:t>
            </a:r>
          </a:p>
          <a:p>
            <a:pPr marL="1200150" lvl="2" indent="-285750"/>
            <a:r>
              <a:rPr lang="en-US" sz="2000" dirty="0"/>
              <a:t>Scheduling</a:t>
            </a:r>
          </a:p>
          <a:p>
            <a:pPr marL="1200150" lvl="2" indent="-285750"/>
            <a:r>
              <a:rPr lang="en-US" sz="2000" dirty="0"/>
              <a:t>Spare part strategy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4A266A-F90D-418C-BF64-8550990D2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RAM Analysis Goals</a:t>
            </a:r>
          </a:p>
        </p:txBody>
      </p:sp>
    </p:spTree>
    <p:extLst>
      <p:ext uri="{BB962C8B-B14F-4D97-AF65-F5344CB8AC3E}">
        <p14:creationId xmlns:p14="http://schemas.microsoft.com/office/powerpoint/2010/main" val="123198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B3CF73-9AE5-40E2-A868-CAEBF50A397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altLang="en-US" sz="2000" dirty="0"/>
              <a:t>Consider a pipeline made up of 4 pipes</a:t>
            </a:r>
          </a:p>
          <a:p>
            <a:r>
              <a:rPr lang="en-US" altLang="en-US" sz="2000" dirty="0"/>
              <a:t>Pumping station A uses 3 pumps to pump oil (through the 4 pipes) to pumping station B</a:t>
            </a:r>
          </a:p>
          <a:p>
            <a:r>
              <a:rPr lang="en-US" altLang="en-US" sz="2000" dirty="0"/>
              <a:t>Pumping station B has 4 assisting pumps to raise the oil over a mountain and deliver it to a holding tank at station C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D4DAF3-64E8-4C17-89B4-390504A76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 – Pipeline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B05824-4CEB-4BB0-BB1D-9576E224BC13}"/>
              </a:ext>
            </a:extLst>
          </p:cNvPr>
          <p:cNvGrpSpPr/>
          <p:nvPr/>
        </p:nvGrpSpPr>
        <p:grpSpPr>
          <a:xfrm>
            <a:off x="533400" y="2514600"/>
            <a:ext cx="7189788" cy="3232150"/>
            <a:chOff x="1371600" y="3473450"/>
            <a:chExt cx="7189788" cy="3232150"/>
          </a:xfrm>
        </p:grpSpPr>
        <p:sp>
          <p:nvSpPr>
            <p:cNvPr id="5" name="Rectangle 25">
              <a:extLst>
                <a:ext uri="{FF2B5EF4-FFF2-40B4-BE49-F238E27FC236}">
                  <a16:creationId xmlns:a16="http://schemas.microsoft.com/office/drawing/2014/main" id="{7B7B4ED2-39A2-4D68-91D2-F4FCA61F87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150207">
              <a:off x="3581400" y="4927601"/>
              <a:ext cx="2486025" cy="9525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26">
              <a:extLst>
                <a:ext uri="{FF2B5EF4-FFF2-40B4-BE49-F238E27FC236}">
                  <a16:creationId xmlns:a16="http://schemas.microsoft.com/office/drawing/2014/main" id="{ADADC6B5-BBAA-446B-A684-12014E5F23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150207">
              <a:off x="3733006" y="5007770"/>
              <a:ext cx="2441575" cy="80962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27">
              <a:extLst>
                <a:ext uri="{FF2B5EF4-FFF2-40B4-BE49-F238E27FC236}">
                  <a16:creationId xmlns:a16="http://schemas.microsoft.com/office/drawing/2014/main" id="{FEC52B07-5936-4414-A3A4-6D448F2FCA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150207">
              <a:off x="3875881" y="5141120"/>
              <a:ext cx="2441575" cy="80962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28">
              <a:extLst>
                <a:ext uri="{FF2B5EF4-FFF2-40B4-BE49-F238E27FC236}">
                  <a16:creationId xmlns:a16="http://schemas.microsoft.com/office/drawing/2014/main" id="{4B2FF51C-5528-4E13-930E-FB98A938BA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150207">
              <a:off x="3873500" y="5295900"/>
              <a:ext cx="2540000" cy="10160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29">
              <a:extLst>
                <a:ext uri="{FF2B5EF4-FFF2-40B4-BE49-F238E27FC236}">
                  <a16:creationId xmlns:a16="http://schemas.microsoft.com/office/drawing/2014/main" id="{B9D7CE5D-D8C6-4355-B6B5-F1FE4CEA1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6725" y="6413500"/>
              <a:ext cx="2441575" cy="9525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30">
              <a:extLst>
                <a:ext uri="{FF2B5EF4-FFF2-40B4-BE49-F238E27FC236}">
                  <a16:creationId xmlns:a16="http://schemas.microsoft.com/office/drawing/2014/main" id="{D37D8750-27C1-43B9-B8DF-43DE8D45C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9900" y="6235700"/>
              <a:ext cx="2441575" cy="9525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31">
              <a:extLst>
                <a:ext uri="{FF2B5EF4-FFF2-40B4-BE49-F238E27FC236}">
                  <a16:creationId xmlns:a16="http://schemas.microsoft.com/office/drawing/2014/main" id="{06E96198-122E-4E8B-9967-E2E0442EC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2600" y="6057900"/>
              <a:ext cx="2441575" cy="9525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32">
              <a:extLst>
                <a:ext uri="{FF2B5EF4-FFF2-40B4-BE49-F238E27FC236}">
                  <a16:creationId xmlns:a16="http://schemas.microsoft.com/office/drawing/2014/main" id="{2C616C89-0ACB-4812-A23C-ED78A81F3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2600" y="5880100"/>
              <a:ext cx="2441575" cy="9525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33">
              <a:extLst>
                <a:ext uri="{FF2B5EF4-FFF2-40B4-BE49-F238E27FC236}">
                  <a16:creationId xmlns:a16="http://schemas.microsoft.com/office/drawing/2014/main" id="{43C6C75D-8328-4E6F-B045-87A3ECD17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9625" y="4316413"/>
              <a:ext cx="2441575" cy="9525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34">
              <a:extLst>
                <a:ext uri="{FF2B5EF4-FFF2-40B4-BE49-F238E27FC236}">
                  <a16:creationId xmlns:a16="http://schemas.microsoft.com/office/drawing/2014/main" id="{47F3B572-87FD-40F1-9D18-703AB44BE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8025" y="4183063"/>
              <a:ext cx="2441575" cy="9525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35">
              <a:extLst>
                <a:ext uri="{FF2B5EF4-FFF2-40B4-BE49-F238E27FC236}">
                  <a16:creationId xmlns:a16="http://schemas.microsoft.com/office/drawing/2014/main" id="{A682BE66-E856-4821-A093-CF68A073F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8325" y="4048125"/>
              <a:ext cx="2441575" cy="9525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36">
              <a:extLst>
                <a:ext uri="{FF2B5EF4-FFF2-40B4-BE49-F238E27FC236}">
                  <a16:creationId xmlns:a16="http://schemas.microsoft.com/office/drawing/2014/main" id="{5B62346D-8847-4908-B22E-A64E036A3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3075" y="3946525"/>
              <a:ext cx="2441575" cy="95250"/>
            </a:xfrm>
            <a:prstGeom prst="rect">
              <a:avLst/>
            </a:prstGeom>
            <a:gradFill rotWithShape="0">
              <a:gsLst>
                <a:gs pos="0">
                  <a:srgbClr val="76765E"/>
                </a:gs>
                <a:gs pos="50000">
                  <a:srgbClr val="FFFFCC"/>
                </a:gs>
                <a:gs pos="100000">
                  <a:srgbClr val="76765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SG" altLang="en-US" sz="1800" b="0" dirty="0">
                <a:solidFill>
                  <a:schemeClr val="tx1"/>
                </a:solidFill>
              </a:endParaRPr>
            </a:p>
          </p:txBody>
        </p:sp>
        <p:sp>
          <p:nvSpPr>
            <p:cNvPr id="17" name="AutoShape 37">
              <a:extLst>
                <a:ext uri="{FF2B5EF4-FFF2-40B4-BE49-F238E27FC236}">
                  <a16:creationId xmlns:a16="http://schemas.microsoft.com/office/drawing/2014/main" id="{4BCB00F0-2ABF-45C2-8045-8FA0DA9BA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1600" y="5376863"/>
              <a:ext cx="912813" cy="1328737"/>
            </a:xfrm>
            <a:prstGeom prst="can">
              <a:avLst>
                <a:gd name="adj" fmla="val 36391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0" dirty="0">
                  <a:solidFill>
                    <a:schemeClr val="tx1"/>
                  </a:solidFill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18" name="AutoShape 38">
              <a:extLst>
                <a:ext uri="{FF2B5EF4-FFF2-40B4-BE49-F238E27FC236}">
                  <a16:creationId xmlns:a16="http://schemas.microsoft.com/office/drawing/2014/main" id="{E3F726F0-C647-4C3F-80B6-B609A6BD8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6988" y="3473450"/>
              <a:ext cx="914400" cy="1257300"/>
            </a:xfrm>
            <a:prstGeom prst="can">
              <a:avLst>
                <a:gd name="adj" fmla="val 34375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0" dirty="0">
                  <a:solidFill>
                    <a:schemeClr val="tx1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19" name="AutoShape 39">
              <a:extLst>
                <a:ext uri="{FF2B5EF4-FFF2-40B4-BE49-F238E27FC236}">
                  <a16:creationId xmlns:a16="http://schemas.microsoft.com/office/drawing/2014/main" id="{C3860C3C-FC9F-4BF8-BBCE-CE3FAAC4F7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098925" y="5492750"/>
              <a:ext cx="285750" cy="485775"/>
            </a:xfrm>
            <a:prstGeom prst="can">
              <a:avLst>
                <a:gd name="adj" fmla="val 42500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0" dirty="0">
                  <a:solidFill>
                    <a:schemeClr val="tx1"/>
                  </a:solidFill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20" name="AutoShape 40">
              <a:extLst>
                <a:ext uri="{FF2B5EF4-FFF2-40B4-BE49-F238E27FC236}">
                  <a16:creationId xmlns:a16="http://schemas.microsoft.com/office/drawing/2014/main" id="{15E1AF29-0839-4A4A-A35E-F41B3FB649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08450" y="5692775"/>
              <a:ext cx="285750" cy="485775"/>
            </a:xfrm>
            <a:prstGeom prst="can">
              <a:avLst>
                <a:gd name="adj" fmla="val 42500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0" dirty="0">
                  <a:solidFill>
                    <a:schemeClr val="tx1"/>
                  </a:solidFill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21" name="Rectangle 41">
              <a:extLst>
                <a:ext uri="{FF2B5EF4-FFF2-40B4-BE49-F238E27FC236}">
                  <a16:creationId xmlns:a16="http://schemas.microsoft.com/office/drawing/2014/main" id="{06E5D8F0-0704-4317-8026-F4A4DF76F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3288" y="5318125"/>
              <a:ext cx="1465262" cy="12382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76765E"/>
                      </a:gs>
                      <a:gs pos="50000">
                        <a:srgbClr val="FFFFCC"/>
                      </a:gs>
                      <a:gs pos="100000">
                        <a:srgbClr val="76765E"/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0" dirty="0">
                  <a:solidFill>
                    <a:schemeClr val="tx1"/>
                  </a:solidFill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22" name="AutoShape 42">
              <a:extLst>
                <a:ext uri="{FF2B5EF4-FFF2-40B4-BE49-F238E27FC236}">
                  <a16:creationId xmlns:a16="http://schemas.microsoft.com/office/drawing/2014/main" id="{DB4D8A31-0054-4D50-8AEF-FACA11B7CB3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08450" y="5835650"/>
              <a:ext cx="285750" cy="485775"/>
            </a:xfrm>
            <a:prstGeom prst="can">
              <a:avLst>
                <a:gd name="adj" fmla="val 42500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0" dirty="0">
                  <a:solidFill>
                    <a:schemeClr val="tx1"/>
                  </a:solidFill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23" name="AutoShape 43">
              <a:extLst>
                <a:ext uri="{FF2B5EF4-FFF2-40B4-BE49-F238E27FC236}">
                  <a16:creationId xmlns:a16="http://schemas.microsoft.com/office/drawing/2014/main" id="{D8D4CBD9-323A-45CC-9D26-D32F63AC99E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08450" y="6035675"/>
              <a:ext cx="285750" cy="485775"/>
            </a:xfrm>
            <a:prstGeom prst="can">
              <a:avLst>
                <a:gd name="adj" fmla="val 42500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7777"/>
                </a:buClr>
                <a:buSzPct val="75000"/>
                <a:buFont typeface="Wingdings" pitchFamily="2" charset="2"/>
                <a:buChar char="¦"/>
                <a:defRPr sz="28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600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400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Char char="•"/>
                <a:defRPr sz="2000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7777"/>
                </a:buClr>
                <a:buSzPct val="100000"/>
                <a:buFont typeface="Times New Roman" pitchFamily="18" charset="0"/>
                <a:buChar char="–"/>
                <a:defRPr sz="2000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b="0" dirty="0">
                  <a:solidFill>
                    <a:schemeClr val="tx1"/>
                  </a:solidFill>
                  <a:latin typeface="Times New Roman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359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D4DAF3-64E8-4C17-89B4-390504A76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 – Pipeline (cont’d)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241D7EF-A75C-43E3-91F4-0032E2EE93BE}"/>
              </a:ext>
            </a:extLst>
          </p:cNvPr>
          <p:cNvGrpSpPr/>
          <p:nvPr/>
        </p:nvGrpSpPr>
        <p:grpSpPr>
          <a:xfrm>
            <a:off x="174171" y="696258"/>
            <a:ext cx="2577107" cy="3418542"/>
            <a:chOff x="174171" y="696258"/>
            <a:chExt cx="2577107" cy="341854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146F3F2-0561-41CB-962B-C0E4B0AB96F0}"/>
                </a:ext>
              </a:extLst>
            </p:cNvPr>
            <p:cNvGrpSpPr/>
            <p:nvPr/>
          </p:nvGrpSpPr>
          <p:grpSpPr>
            <a:xfrm>
              <a:off x="174171" y="696258"/>
              <a:ext cx="2577107" cy="460800"/>
              <a:chOff x="2643" y="40560"/>
              <a:chExt cx="2577107" cy="46080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22551C4-42F6-45CE-BE18-058C8FF7CF91}"/>
                  </a:ext>
                </a:extLst>
              </p:cNvPr>
              <p:cNvSpPr/>
              <p:nvPr/>
            </p:nvSpPr>
            <p:spPr>
              <a:xfrm>
                <a:off x="2643" y="40560"/>
                <a:ext cx="2577107" cy="460800"/>
              </a:xfrm>
              <a:prstGeom prst="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B137EB6-3A11-46CC-AF83-BEE3E636B688}"/>
                  </a:ext>
                </a:extLst>
              </p:cNvPr>
              <p:cNvSpPr/>
              <p:nvPr/>
            </p:nvSpPr>
            <p:spPr>
              <a:xfrm>
                <a:off x="2643" y="40560"/>
                <a:ext cx="2577107" cy="4608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3792" tIns="65024" rIns="113792" bIns="65024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kern="1200" dirty="0">
                    <a:solidFill>
                      <a:schemeClr val="bg2"/>
                    </a:solidFill>
                    <a:latin typeface="Calibri" panose="020F0502020204030204" pitchFamily="34" charset="0"/>
                  </a:rPr>
                  <a:t>Problem</a:t>
                </a: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B9E5F67-1D8F-4F54-84BA-4378C88281AC}"/>
                </a:ext>
              </a:extLst>
            </p:cNvPr>
            <p:cNvSpPr/>
            <p:nvPr/>
          </p:nvSpPr>
          <p:spPr>
            <a:xfrm>
              <a:off x="174171" y="1167945"/>
              <a:ext cx="2577107" cy="2946855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High maintenance cost due to Pump Life.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Station opened 2 years ago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Pumps Replaced as needed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Pipes Repaired, not replaced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Management needs justification for purchasing pricier pumps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A4A94F0-60FE-4830-864B-ECEBA95C934A}"/>
              </a:ext>
            </a:extLst>
          </p:cNvPr>
          <p:cNvGrpSpPr/>
          <p:nvPr/>
        </p:nvGrpSpPr>
        <p:grpSpPr>
          <a:xfrm>
            <a:off x="2939553" y="696258"/>
            <a:ext cx="2891972" cy="3418542"/>
            <a:chOff x="2895601" y="696258"/>
            <a:chExt cx="2891972" cy="3418542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B47EE9-7E77-4C53-B07F-9ABF534D885F}"/>
                </a:ext>
              </a:extLst>
            </p:cNvPr>
            <p:cNvSpPr/>
            <p:nvPr/>
          </p:nvSpPr>
          <p:spPr>
            <a:xfrm>
              <a:off x="2895601" y="1157058"/>
              <a:ext cx="2891972" cy="2957742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Implemented an asset reliability monitoring system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Implemented a root cause analysis process and system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Trained engineers in methods and software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Connected to CMMS</a:t>
              </a:r>
            </a:p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Modelled process including reliability and maintainability of equipment; based on historical data </a:t>
              </a:r>
              <a:r>
                <a:rPr lang="en-US" sz="1600" i="1" dirty="0">
                  <a:latin typeface="Calibri" panose="020F0502020204030204" pitchFamily="34" charset="0"/>
                </a:rPr>
                <a:t>(observed failures)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B9871CF-5C9F-4FA4-9C19-07D8D73E6411}"/>
                </a:ext>
              </a:extLst>
            </p:cNvPr>
            <p:cNvGrpSpPr/>
            <p:nvPr/>
          </p:nvGrpSpPr>
          <p:grpSpPr>
            <a:xfrm>
              <a:off x="2895601" y="696258"/>
              <a:ext cx="2891972" cy="460800"/>
              <a:chOff x="2940546" y="40560"/>
              <a:chExt cx="2577107" cy="4608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F865AB93-3EEC-4803-8DB7-927A4D3CA418}"/>
                  </a:ext>
                </a:extLst>
              </p:cNvPr>
              <p:cNvSpPr/>
              <p:nvPr/>
            </p:nvSpPr>
            <p:spPr>
              <a:xfrm>
                <a:off x="2940546" y="40560"/>
                <a:ext cx="2577107" cy="460800"/>
              </a:xfrm>
              <a:prstGeom prst="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 dirty="0">
                  <a:solidFill>
                    <a:schemeClr val="bg2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135BD30-4FA8-459D-861C-85F41176176D}"/>
                  </a:ext>
                </a:extLst>
              </p:cNvPr>
              <p:cNvSpPr/>
              <p:nvPr/>
            </p:nvSpPr>
            <p:spPr>
              <a:xfrm>
                <a:off x="2940546" y="40560"/>
                <a:ext cx="2577107" cy="4608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3792" tIns="65024" rIns="113792" bIns="65024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kern="1200" dirty="0">
                    <a:solidFill>
                      <a:schemeClr val="bg2"/>
                    </a:solidFill>
                    <a:latin typeface="Calibri" panose="020F0502020204030204" pitchFamily="34" charset="0"/>
                  </a:rPr>
                  <a:t>Solution</a:t>
                </a:r>
              </a:p>
            </p:txBody>
          </p:sp>
        </p:grpSp>
      </p:grpSp>
      <p:pic>
        <p:nvPicPr>
          <p:cNvPr id="37" name="Content Placeholder 3">
            <a:extLst>
              <a:ext uri="{FF2B5EF4-FFF2-40B4-BE49-F238E27FC236}">
                <a16:creationId xmlns:a16="http://schemas.microsoft.com/office/drawing/2014/main" id="{CA677AAE-7257-4B07-A07A-7A18347D9F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267200"/>
            <a:ext cx="2340429" cy="1583872"/>
          </a:xfrm>
          <a:prstGeom prst="rect">
            <a:avLst/>
          </a:prstGeom>
        </p:spPr>
      </p:pic>
      <p:pic>
        <p:nvPicPr>
          <p:cNvPr id="38" name="Picture 3">
            <a:extLst>
              <a:ext uri="{FF2B5EF4-FFF2-40B4-BE49-F238E27FC236}">
                <a16:creationId xmlns:a16="http://schemas.microsoft.com/office/drawing/2014/main" id="{441520FD-DF2D-4E99-A909-A956F48DC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328" y="5174467"/>
            <a:ext cx="1799411" cy="1073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EAC0C70-60FB-4FF9-8D1B-2EDAAF592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7020" y="3725573"/>
            <a:ext cx="2757531" cy="200386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0B5E3C8-D593-4D85-8359-4537FF7C6A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9639" y="4332183"/>
            <a:ext cx="2131801" cy="1629699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6854A002-D251-42DA-8CDA-F60B13984F5E}"/>
              </a:ext>
            </a:extLst>
          </p:cNvPr>
          <p:cNvGrpSpPr/>
          <p:nvPr/>
        </p:nvGrpSpPr>
        <p:grpSpPr>
          <a:xfrm>
            <a:off x="6019800" y="762000"/>
            <a:ext cx="2891971" cy="2808513"/>
            <a:chOff x="6019800" y="762000"/>
            <a:chExt cx="2891971" cy="2808513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5C687BB-1652-4D38-8D18-0F219769A8F8}"/>
                </a:ext>
              </a:extLst>
            </p:cNvPr>
            <p:cNvSpPr/>
            <p:nvPr/>
          </p:nvSpPr>
          <p:spPr>
            <a:xfrm>
              <a:off x="6053547" y="1222800"/>
              <a:ext cx="2858224" cy="2347713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71450" lvl="1" indent="-171450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>
                  <a:latin typeface="Calibri" panose="020F0502020204030204" pitchFamily="34" charset="0"/>
                </a:rPr>
                <a:t>What-if analysis, sensitivity analysis, and large changes in a system without real world costs.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D4E4248-E89E-4E3B-A041-F3B57C8789AF}"/>
                </a:ext>
              </a:extLst>
            </p:cNvPr>
            <p:cNvGrpSpPr/>
            <p:nvPr/>
          </p:nvGrpSpPr>
          <p:grpSpPr>
            <a:xfrm>
              <a:off x="6019800" y="762000"/>
              <a:ext cx="2891971" cy="460800"/>
              <a:chOff x="5878448" y="39187"/>
              <a:chExt cx="2577107" cy="460800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4A65CB2-A3B6-4ED9-B486-0D325C39E406}"/>
                  </a:ext>
                </a:extLst>
              </p:cNvPr>
              <p:cNvSpPr/>
              <p:nvPr/>
            </p:nvSpPr>
            <p:spPr>
              <a:xfrm>
                <a:off x="5878448" y="39187"/>
                <a:ext cx="2577107" cy="460800"/>
              </a:xfrm>
              <a:prstGeom prst="rect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EAB7609-8A22-4D2F-A78F-8095E2AE6122}"/>
                  </a:ext>
                </a:extLst>
              </p:cNvPr>
              <p:cNvSpPr/>
              <p:nvPr/>
            </p:nvSpPr>
            <p:spPr>
              <a:xfrm>
                <a:off x="5878448" y="39187"/>
                <a:ext cx="2577107" cy="4608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13792" tIns="65024" rIns="113792" bIns="65024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kern="1200" dirty="0">
                    <a:solidFill>
                      <a:schemeClr val="bg2"/>
                    </a:solidFill>
                    <a:latin typeface="Calibri" panose="020F0502020204030204" pitchFamily="34" charset="0"/>
                  </a:rPr>
                  <a:t>Value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600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A95D2E-5659-48F4-9DBA-546030F9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 – Pipeline (cont’d)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EC34B0-3156-48F5-B363-E796FE68C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4710261" cy="36008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ED282E-9A05-47F8-8562-DFA69791E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6291" y="1055802"/>
            <a:ext cx="3286107" cy="15445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6A0E5F-8FEC-4EDA-8FA5-E441B3866B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791" y="2690900"/>
            <a:ext cx="3280706" cy="15582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6B97CF-CF81-4480-89CA-407D0AA0EF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6994" y="4347601"/>
            <a:ext cx="3275404" cy="15529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890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A95D2E-5659-48F4-9DBA-546030F9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 – Pipeline (cont’d)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639E79-E2D0-40A2-BB53-480BBE826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62000"/>
            <a:ext cx="2728221" cy="5410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3C6FF-18B2-4607-8B13-58139AB0F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089" y="792637"/>
            <a:ext cx="2751511" cy="5410200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44313CE2-792D-4C12-8FA4-2EE31EE340A3}"/>
              </a:ext>
            </a:extLst>
          </p:cNvPr>
          <p:cNvSpPr/>
          <p:nvPr/>
        </p:nvSpPr>
        <p:spPr>
          <a:xfrm>
            <a:off x="3276600" y="2514600"/>
            <a:ext cx="2056614" cy="1676400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Improved Pump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Last 5x longer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Cost 3x ?</a:t>
            </a:r>
          </a:p>
        </p:txBody>
      </p:sp>
    </p:spTree>
    <p:extLst>
      <p:ext uri="{BB962C8B-B14F-4D97-AF65-F5344CB8AC3E}">
        <p14:creationId xmlns:p14="http://schemas.microsoft.com/office/powerpoint/2010/main" val="119407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14F57E-47F9-4BDF-96D5-75C925328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RAM Analysis – Inputs and Outputs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C6F8FF5-153E-4C96-BC79-45547B1AAB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083739"/>
              </p:ext>
            </p:extLst>
          </p:nvPr>
        </p:nvGraphicFramePr>
        <p:xfrm>
          <a:off x="514364" y="1295400"/>
          <a:ext cx="8115272" cy="2900847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519276">
                  <a:extLst>
                    <a:ext uri="{9D8B030D-6E8A-4147-A177-3AD203B41FA5}">
                      <a16:colId xmlns:a16="http://schemas.microsoft.com/office/drawing/2014/main" val="2257023402"/>
                    </a:ext>
                  </a:extLst>
                </a:gridCol>
                <a:gridCol w="1742095">
                  <a:extLst>
                    <a:ext uri="{9D8B030D-6E8A-4147-A177-3AD203B41FA5}">
                      <a16:colId xmlns:a16="http://schemas.microsoft.com/office/drawing/2014/main" val="810268697"/>
                    </a:ext>
                  </a:extLst>
                </a:gridCol>
                <a:gridCol w="1444735">
                  <a:extLst>
                    <a:ext uri="{9D8B030D-6E8A-4147-A177-3AD203B41FA5}">
                      <a16:colId xmlns:a16="http://schemas.microsoft.com/office/drawing/2014/main" val="1672392184"/>
                    </a:ext>
                  </a:extLst>
                </a:gridCol>
                <a:gridCol w="1630471">
                  <a:extLst>
                    <a:ext uri="{9D8B030D-6E8A-4147-A177-3AD203B41FA5}">
                      <a16:colId xmlns:a16="http://schemas.microsoft.com/office/drawing/2014/main" val="492268976"/>
                    </a:ext>
                  </a:extLst>
                </a:gridCol>
                <a:gridCol w="1778695">
                  <a:extLst>
                    <a:ext uri="{9D8B030D-6E8A-4147-A177-3AD203B41FA5}">
                      <a16:colId xmlns:a16="http://schemas.microsoft.com/office/drawing/2014/main" val="864411521"/>
                    </a:ext>
                  </a:extLst>
                </a:gridCol>
              </a:tblGrid>
              <a:tr h="21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</a:rPr>
                        <a:t>Inputs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81" marR="3581" marT="3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Source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81" marR="3581" marT="3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</a:rPr>
                        <a:t>Outputs</a:t>
                      </a:r>
                      <a:endParaRPr lang="en-US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81" marR="3581" marT="3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</a:rPr>
                        <a:t>Supports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81" marR="3581" marT="35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</a:rPr>
                        <a:t>Benefits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81" marR="3581" marT="3581" marB="0" anchor="b"/>
                </a:tc>
                <a:extLst>
                  <a:ext uri="{0D108BD9-81ED-4DB2-BD59-A6C34878D82A}">
                    <a16:rowId xmlns:a16="http://schemas.microsoft.com/office/drawing/2014/main" val="1935628156"/>
                  </a:ext>
                </a:extLst>
              </a:tr>
              <a:tr h="2127649">
                <a:tc>
                  <a:txBody>
                    <a:bodyPr/>
                    <a:lstStyle/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Failure Distribution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Repair Distribution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Costs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Throughput</a:t>
                      </a:r>
                      <a:b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81" marR="3581" marT="3581" marB="0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OEM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Historical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Expert Opinion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Generic Failure Data (e.g. MIL 217, etc.)</a:t>
                      </a:r>
                      <a:b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</a:b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81" marR="3581" marT="3581" marB="0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Availability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Reliability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MTBF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Downtime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Number of Failures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Throughput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Costs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81" marR="3581" marT="3581" marB="0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Design 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LCC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Safety Analysis</a:t>
                      </a:r>
                    </a:p>
                    <a:p>
                      <a:pPr marL="285750" marR="0" lvl="0" indent="-2857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Scenario investigation</a:t>
                      </a:r>
                    </a:p>
                  </a:txBody>
                  <a:tcPr marL="3581" marR="3581" marT="3581" marB="0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Design capability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Identify Process Bottlenecks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Design Predictions (Availability, Costs, Production, etc.)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LCC</a:t>
                      </a:r>
                    </a:p>
                    <a:p>
                      <a:pPr marL="285750" indent="-285750" algn="l" fontAlgn="t">
                        <a:buFontTx/>
                        <a:buChar char="-"/>
                      </a:pPr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</a:rPr>
                        <a:t>Design Improvement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581" marR="3581" marT="3581" marB="0"/>
                </a:tc>
                <a:extLst>
                  <a:ext uri="{0D108BD9-81ED-4DB2-BD59-A6C34878D82A}">
                    <a16:rowId xmlns:a16="http://schemas.microsoft.com/office/drawing/2014/main" val="2547632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4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A95D2E-5659-48F4-9DBA-546030F9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1 – Navigation Locks Model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37E689-E571-4D90-B6E7-55593C6C5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673" y="797951"/>
            <a:ext cx="5745053" cy="28479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FDD8A7-BC2C-4F43-96EF-4574FB5C6F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422" y="3450566"/>
            <a:ext cx="3114675" cy="262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13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DA53864-3DBE-4ECB-A95E-6A1EF63AD9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400" y="914400"/>
            <a:ext cx="8231808" cy="3505200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Vocabulary</a:t>
            </a:r>
          </a:p>
          <a:p>
            <a:r>
              <a:rPr lang="en-US" dirty="0" err="1"/>
              <a:t>DfR</a:t>
            </a:r>
            <a:r>
              <a:rPr lang="en-US" dirty="0"/>
              <a:t> Introduction</a:t>
            </a:r>
          </a:p>
          <a:p>
            <a:r>
              <a:rPr lang="en-US" dirty="0"/>
              <a:t>RAM Definition</a:t>
            </a:r>
          </a:p>
          <a:p>
            <a:r>
              <a:rPr lang="en-US" dirty="0"/>
              <a:t>Example</a:t>
            </a:r>
          </a:p>
          <a:p>
            <a:r>
              <a:rPr lang="en-US" dirty="0"/>
              <a:t>Case Study</a:t>
            </a:r>
          </a:p>
          <a:p>
            <a:r>
              <a:rPr lang="en-US" dirty="0"/>
              <a:t>Questions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AB7890-E9AF-46F8-A59C-DA1512D40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66421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D9914C-71DF-4504-ABA4-CC9D5768FC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685800"/>
            <a:ext cx="8382000" cy="1143000"/>
          </a:xfrm>
        </p:spPr>
        <p:txBody>
          <a:bodyPr/>
          <a:lstStyle/>
          <a:p>
            <a:r>
              <a:rPr lang="en-US" b="1" dirty="0"/>
              <a:t>Model the whole system with two </a:t>
            </a:r>
            <a:r>
              <a:rPr lang="en-US" b="1" dirty="0" err="1"/>
              <a:t>subdiagrams</a:t>
            </a:r>
            <a:r>
              <a:rPr lang="en-US" b="1" dirty="0"/>
              <a:t> connected in series</a:t>
            </a:r>
          </a:p>
          <a:p>
            <a:pPr marL="746125"/>
            <a:r>
              <a:rPr lang="en-US" dirty="0" err="1"/>
              <a:t>Subdiagram</a:t>
            </a:r>
            <a:r>
              <a:rPr lang="en-US" dirty="0"/>
              <a:t> 1: Represents the full model of Phase 1&amp;2</a:t>
            </a:r>
          </a:p>
          <a:p>
            <a:pPr marL="746125"/>
            <a:r>
              <a:rPr lang="en-US" dirty="0" err="1"/>
              <a:t>Subdiagram</a:t>
            </a:r>
            <a:r>
              <a:rPr lang="en-US" dirty="0"/>
              <a:t> 2: Represents the full model of Phase 3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A95D2E-5659-48F4-9DBA-546030F9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2 – Network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8E1189-4A73-4EF7-9EFD-C990BB016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431" y="2590800"/>
            <a:ext cx="3216535" cy="11887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C91AE7-E2DB-4D63-BA6A-7CAB74342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057400"/>
            <a:ext cx="1752600" cy="28737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F0D3D1-AFFC-4444-9BE0-2CB41CD04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9699" y="4828707"/>
            <a:ext cx="6858000" cy="1343493"/>
          </a:xfrm>
          <a:prstGeom prst="rect">
            <a:avLst/>
          </a:prstGeom>
        </p:spPr>
      </p:pic>
      <p:sp>
        <p:nvSpPr>
          <p:cNvPr id="7" name="Arrow: Down 6">
            <a:extLst>
              <a:ext uri="{FF2B5EF4-FFF2-40B4-BE49-F238E27FC236}">
                <a16:creationId xmlns:a16="http://schemas.microsoft.com/office/drawing/2014/main" id="{F8B129F0-4CF4-4734-B1E4-609818F83F7A}"/>
              </a:ext>
            </a:extLst>
          </p:cNvPr>
          <p:cNvSpPr/>
          <p:nvPr/>
        </p:nvSpPr>
        <p:spPr>
          <a:xfrm>
            <a:off x="6327216" y="3843983"/>
            <a:ext cx="274320" cy="8600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107D3E76-7F69-429A-B42E-0C74928ADA98}"/>
              </a:ext>
            </a:extLst>
          </p:cNvPr>
          <p:cNvSpPr/>
          <p:nvPr/>
        </p:nvSpPr>
        <p:spPr>
          <a:xfrm rot="5400000">
            <a:off x="2943226" y="2029408"/>
            <a:ext cx="274320" cy="20067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3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A95D2E-5659-48F4-9DBA-546030F97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76200"/>
            <a:ext cx="8229600" cy="346050"/>
          </a:xfrm>
        </p:spPr>
        <p:txBody>
          <a:bodyPr/>
          <a:lstStyle/>
          <a:p>
            <a:r>
              <a:rPr lang="en-US" sz="2400" dirty="0"/>
              <a:t>Case Study 2 – Network Model (cont’d)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C91AE7-E2DB-4D63-BA6A-7CAB74342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875007"/>
            <a:ext cx="3115154" cy="510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2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A95D2E-5659-48F4-9DBA-546030F9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2 – Network Model (cont’d)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F0D3D1-AFFC-4444-9BE0-2CB41CD04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35" y="1219200"/>
            <a:ext cx="8946329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3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D9914C-71DF-4504-ABA4-CC9D5768FC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685800"/>
            <a:ext cx="8382000" cy="533400"/>
          </a:xfrm>
        </p:spPr>
        <p:txBody>
          <a:bodyPr/>
          <a:lstStyle/>
          <a:p>
            <a:r>
              <a:rPr lang="en-US" dirty="0"/>
              <a:t>Fresh Water Intake System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A95D2E-5659-48F4-9DBA-546030F9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3 – Asset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B4A70D-581F-4588-A0D2-AF46C3330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1198184"/>
            <a:ext cx="3778447" cy="32078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D53D2E-3B84-49A2-9174-1C4E177F3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219200"/>
            <a:ext cx="3280829" cy="3377865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2EC9556-C2BD-4A50-A9FF-D66CC07AE4C4}"/>
              </a:ext>
            </a:extLst>
          </p:cNvPr>
          <p:cNvGraphicFramePr>
            <a:graphicFrameLocks noGrp="1"/>
          </p:cNvGraphicFramePr>
          <p:nvPr/>
        </p:nvGraphicFramePr>
        <p:xfrm>
          <a:off x="6261198" y="3810000"/>
          <a:ext cx="2813714" cy="2345855"/>
        </p:xfrm>
        <a:graphic>
          <a:graphicData uri="http://schemas.openxmlformats.org/drawingml/2006/table">
            <a:tbl>
              <a:tblPr/>
              <a:tblGrid>
                <a:gridCol w="1406857">
                  <a:extLst>
                    <a:ext uri="{9D8B030D-6E8A-4147-A177-3AD203B41FA5}">
                      <a16:colId xmlns:a16="http://schemas.microsoft.com/office/drawing/2014/main" val="3878741760"/>
                    </a:ext>
                  </a:extLst>
                </a:gridCol>
                <a:gridCol w="1406857">
                  <a:extLst>
                    <a:ext uri="{9D8B030D-6E8A-4147-A177-3AD203B41FA5}">
                      <a16:colId xmlns:a16="http://schemas.microsoft.com/office/drawing/2014/main" val="407420379"/>
                    </a:ext>
                  </a:extLst>
                </a:gridCol>
              </a:tblGrid>
              <a:tr h="170648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3" marR="42783" marT="21391" marB="213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3" marR="42783" marT="21391" marB="213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4171"/>
                  </a:ext>
                </a:extLst>
              </a:tr>
              <a:tr h="1195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1" i="0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System Overview</a:t>
                      </a:r>
                    </a:p>
                  </a:txBody>
                  <a:tcPr marL="76719" marR="76719" marT="38360" marB="38360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533804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fontAlgn="ctr"/>
                      <a:r>
                        <a:rPr lang="en-US" sz="500" b="0" i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</a:rPr>
                        <a:t>General</a:t>
                      </a:r>
                    </a:p>
                  </a:txBody>
                  <a:tcPr marL="3962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b="0" i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2783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928475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Mean Availability (All Events):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0.997784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550668"/>
                  </a:ext>
                </a:extLst>
              </a:tr>
              <a:tr h="162921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Mean Availability (w/o PM, OC &amp; Inspection):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0.997784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427274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Reliability at 43800 Hr: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0.318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057438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Uptime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43702.94023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288930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Total Downtime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97.059774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387533"/>
                  </a:ext>
                </a:extLst>
              </a:tr>
              <a:tr h="1195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1" i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Metrics</a:t>
                      </a:r>
                    </a:p>
                  </a:txBody>
                  <a:tcPr marL="76719" marR="76719" marT="38360" marB="38360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610684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fontAlgn="ctr"/>
                      <a:r>
                        <a:rPr lang="en-US" sz="500" b="0" i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</a:rPr>
                        <a:t>Summary Metrics</a:t>
                      </a:r>
                    </a:p>
                  </a:txBody>
                  <a:tcPr marL="3962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b="0" i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2783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645460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MTTFF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18382.38336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914670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MTBF (Total Time)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37726.09819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67058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1" i="0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Event Count Summary</a:t>
                      </a:r>
                    </a:p>
                  </a:txBody>
                  <a:tcPr marL="76719" marR="76719" marT="38360" marB="38360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487667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fontAlgn="ctr"/>
                      <a:r>
                        <a:rPr lang="en-US" sz="500" b="0" i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</a:rPr>
                        <a:t>System Failures</a:t>
                      </a:r>
                    </a:p>
                  </a:txBody>
                  <a:tcPr marL="3962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b="0" i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2783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386753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Expected Number of Failures: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1.161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565685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fontAlgn="ctr"/>
                      <a:r>
                        <a:rPr lang="en-US" sz="500" b="0" i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</a:rPr>
                        <a:t>CM Actions</a:t>
                      </a:r>
                    </a:p>
                  </a:txBody>
                  <a:tcPr marL="3962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b="0" i="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2783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4337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Number of CMs: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1.161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861203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CM Downtime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97.059774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90786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545C737-A058-47C1-A897-00532CEC2131}"/>
              </a:ext>
            </a:extLst>
          </p:cNvPr>
          <p:cNvGraphicFramePr>
            <a:graphicFrameLocks noGrp="1"/>
          </p:cNvGraphicFramePr>
          <p:nvPr/>
        </p:nvGraphicFramePr>
        <p:xfrm>
          <a:off x="2133600" y="3829050"/>
          <a:ext cx="2885276" cy="2302436"/>
        </p:xfrm>
        <a:graphic>
          <a:graphicData uri="http://schemas.openxmlformats.org/drawingml/2006/table">
            <a:tbl>
              <a:tblPr/>
              <a:tblGrid>
                <a:gridCol w="1442638">
                  <a:extLst>
                    <a:ext uri="{9D8B030D-6E8A-4147-A177-3AD203B41FA5}">
                      <a16:colId xmlns:a16="http://schemas.microsoft.com/office/drawing/2014/main" val="766978983"/>
                    </a:ext>
                  </a:extLst>
                </a:gridCol>
                <a:gridCol w="1442638">
                  <a:extLst>
                    <a:ext uri="{9D8B030D-6E8A-4147-A177-3AD203B41FA5}">
                      <a16:colId xmlns:a16="http://schemas.microsoft.com/office/drawing/2014/main" val="430444277"/>
                    </a:ext>
                  </a:extLst>
                </a:gridCol>
              </a:tblGrid>
              <a:tr h="170648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3" marR="42783" marT="21391" marB="213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42783" marR="42783" marT="21391" marB="2139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108858"/>
                  </a:ext>
                </a:extLst>
              </a:tr>
              <a:tr h="1195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1" i="0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System Overview</a:t>
                      </a:r>
                    </a:p>
                  </a:txBody>
                  <a:tcPr marL="76719" marR="76719" marT="38360" marB="38360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976005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fontAlgn="ctr"/>
                      <a:r>
                        <a:rPr lang="en-US" sz="500" b="0" i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</a:rPr>
                        <a:t>General</a:t>
                      </a:r>
                    </a:p>
                  </a:txBody>
                  <a:tcPr marL="3962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b="0" i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2783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780464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Mean Availability (All Events):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0.995643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127492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Mean Availability (w/o PM, OC &amp; Inspection):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0.995643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8220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Reliability at 43800 Hr: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0.021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245446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Uptime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43609.16347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905088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Total Downtime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190.83653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131415"/>
                  </a:ext>
                </a:extLst>
              </a:tr>
              <a:tr h="1195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1" i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Metrics</a:t>
                      </a:r>
                    </a:p>
                  </a:txBody>
                  <a:tcPr marL="76719" marR="76719" marT="38360" marB="38360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031999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fontAlgn="ctr"/>
                      <a:r>
                        <a:rPr lang="en-US" sz="500" b="0" i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</a:rPr>
                        <a:t>Summary Metrics</a:t>
                      </a:r>
                    </a:p>
                  </a:txBody>
                  <a:tcPr marL="3962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b="0" i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2783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782086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MTTFF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10687.60362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010396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MTBF (Total Time)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11187.73946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946165"/>
                  </a:ext>
                </a:extLst>
              </a:tr>
              <a:tr h="1195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500" b="1" i="0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Event Count Summary</a:t>
                      </a:r>
                    </a:p>
                  </a:txBody>
                  <a:tcPr marL="76719" marR="76719" marT="38360" marB="38360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069977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fontAlgn="ctr"/>
                      <a:r>
                        <a:rPr lang="en-US" sz="500" b="0" i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</a:rPr>
                        <a:t>System Failures</a:t>
                      </a:r>
                    </a:p>
                  </a:txBody>
                  <a:tcPr marL="3962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b="0" i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2783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3302747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Expected Number of Failures: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3.915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777519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fontAlgn="ctr"/>
                      <a:r>
                        <a:rPr lang="en-US" sz="500" b="0" i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</a:rPr>
                        <a:t>CM Actions</a:t>
                      </a:r>
                    </a:p>
                  </a:txBody>
                  <a:tcPr marL="3962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b="0" i="0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2783" marR="4278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3527818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Number of CMs: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3.915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052062"/>
                  </a:ext>
                </a:extLst>
              </a:tr>
              <a:tr h="119502">
                <a:tc>
                  <a:txBody>
                    <a:bodyPr/>
                    <a:lstStyle/>
                    <a:p>
                      <a:pPr algn="r" fontAlgn="ctr"/>
                      <a:r>
                        <a:rPr lang="en-US" sz="500" b="0" i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CM Downtime (Hr):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190.83653</a:t>
                      </a:r>
                    </a:p>
                  </a:txBody>
                  <a:tcPr marL="42783" marR="7923" marT="21391" marB="21391" anchor="ctr">
                    <a:lnL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23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358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03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A95D2E-5659-48F4-9DBA-546030F97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3 – Asset Model (cont’d)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945DC51-0B82-4866-818E-0C2A16EB7F05}"/>
              </a:ext>
            </a:extLst>
          </p:cNvPr>
          <p:cNvGrpSpPr/>
          <p:nvPr/>
        </p:nvGrpSpPr>
        <p:grpSpPr>
          <a:xfrm>
            <a:off x="254063" y="1905000"/>
            <a:ext cx="897246" cy="897246"/>
            <a:chOff x="254063" y="2391309"/>
            <a:chExt cx="897246" cy="89724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E256627-3C67-48ED-91FF-A860F0CCE9C1}"/>
                </a:ext>
              </a:extLst>
            </p:cNvPr>
            <p:cNvSpPr/>
            <p:nvPr/>
          </p:nvSpPr>
          <p:spPr>
            <a:xfrm>
              <a:off x="254063" y="2391309"/>
              <a:ext cx="897246" cy="897246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1" name="Rectangle 10" descr="Checkmark">
              <a:extLst>
                <a:ext uri="{FF2B5EF4-FFF2-40B4-BE49-F238E27FC236}">
                  <a16:creationId xmlns:a16="http://schemas.microsoft.com/office/drawing/2014/main" id="{C2323780-675D-471B-B658-F79C6E6589BA}"/>
                </a:ext>
              </a:extLst>
            </p:cNvPr>
            <p:cNvSpPr/>
            <p:nvPr/>
          </p:nvSpPr>
          <p:spPr>
            <a:xfrm>
              <a:off x="442484" y="2579730"/>
              <a:ext cx="520402" cy="520402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32D5588-EB21-4BFA-8526-8ABEB54381DF}"/>
              </a:ext>
            </a:extLst>
          </p:cNvPr>
          <p:cNvSpPr/>
          <p:nvPr/>
        </p:nvSpPr>
        <p:spPr>
          <a:xfrm>
            <a:off x="1343576" y="1905000"/>
            <a:ext cx="1577487" cy="897246"/>
          </a:xfrm>
          <a:custGeom>
            <a:avLst/>
            <a:gdLst>
              <a:gd name="connsiteX0" fmla="*/ 0 w 2114937"/>
              <a:gd name="connsiteY0" fmla="*/ 0 h 897246"/>
              <a:gd name="connsiteX1" fmla="*/ 2114937 w 2114937"/>
              <a:gd name="connsiteY1" fmla="*/ 0 h 897246"/>
              <a:gd name="connsiteX2" fmla="*/ 2114937 w 2114937"/>
              <a:gd name="connsiteY2" fmla="*/ 897246 h 897246"/>
              <a:gd name="connsiteX3" fmla="*/ 0 w 2114937"/>
              <a:gd name="connsiteY3" fmla="*/ 897246 h 897246"/>
              <a:gd name="connsiteX4" fmla="*/ 0 w 2114937"/>
              <a:gd name="connsiteY4" fmla="*/ 0 h 89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937" h="897246">
                <a:moveTo>
                  <a:pt x="0" y="0"/>
                </a:moveTo>
                <a:lnTo>
                  <a:pt x="2114937" y="0"/>
                </a:lnTo>
                <a:lnTo>
                  <a:pt x="2114937" y="897246"/>
                </a:lnTo>
                <a:lnTo>
                  <a:pt x="0" y="89724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FMEA identified lack of nearby fresh water supply as cause of unnecessary downtime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3B5DF1E-A219-4C05-82B8-05260A38D050}"/>
              </a:ext>
            </a:extLst>
          </p:cNvPr>
          <p:cNvGrpSpPr/>
          <p:nvPr/>
        </p:nvGrpSpPr>
        <p:grpSpPr>
          <a:xfrm>
            <a:off x="3237147" y="1906896"/>
            <a:ext cx="897246" cy="897246"/>
            <a:chOff x="3827025" y="2391309"/>
            <a:chExt cx="897246" cy="89724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A154F3C-BBE3-4DDD-8D77-A8E5B36866C4}"/>
                </a:ext>
              </a:extLst>
            </p:cNvPr>
            <p:cNvSpPr/>
            <p:nvPr/>
          </p:nvSpPr>
          <p:spPr>
            <a:xfrm>
              <a:off x="3827025" y="2391309"/>
              <a:ext cx="897246" cy="897246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4" name="Rectangle 13" descr="Gears">
              <a:extLst>
                <a:ext uri="{FF2B5EF4-FFF2-40B4-BE49-F238E27FC236}">
                  <a16:creationId xmlns:a16="http://schemas.microsoft.com/office/drawing/2014/main" id="{3C99CB56-8006-424A-A010-92AFEB7F89A4}"/>
                </a:ext>
              </a:extLst>
            </p:cNvPr>
            <p:cNvSpPr/>
            <p:nvPr/>
          </p:nvSpPr>
          <p:spPr>
            <a:xfrm>
              <a:off x="4015446" y="2579730"/>
              <a:ext cx="520402" cy="520402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5FB28BB-7EE3-4C92-BBF0-A50DBB348488}"/>
              </a:ext>
            </a:extLst>
          </p:cNvPr>
          <p:cNvSpPr/>
          <p:nvPr/>
        </p:nvSpPr>
        <p:spPr>
          <a:xfrm>
            <a:off x="4326660" y="1906896"/>
            <a:ext cx="1577487" cy="897246"/>
          </a:xfrm>
          <a:custGeom>
            <a:avLst/>
            <a:gdLst>
              <a:gd name="connsiteX0" fmla="*/ 0 w 2114937"/>
              <a:gd name="connsiteY0" fmla="*/ 0 h 897246"/>
              <a:gd name="connsiteX1" fmla="*/ 2114937 w 2114937"/>
              <a:gd name="connsiteY1" fmla="*/ 0 h 897246"/>
              <a:gd name="connsiteX2" fmla="*/ 2114937 w 2114937"/>
              <a:gd name="connsiteY2" fmla="*/ 897246 h 897246"/>
              <a:gd name="connsiteX3" fmla="*/ 0 w 2114937"/>
              <a:gd name="connsiteY3" fmla="*/ 897246 h 897246"/>
              <a:gd name="connsiteX4" fmla="*/ 0 w 2114937"/>
              <a:gd name="connsiteY4" fmla="*/ 0 h 89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937" h="897246">
                <a:moveTo>
                  <a:pt x="0" y="0"/>
                </a:moveTo>
                <a:lnTo>
                  <a:pt x="2114937" y="0"/>
                </a:lnTo>
                <a:lnTo>
                  <a:pt x="2114937" y="897246"/>
                </a:lnTo>
                <a:lnTo>
                  <a:pt x="0" y="89724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Added a standby pump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BEEDDF0-E6B9-4661-BF7E-8C5FFA291B6B}"/>
              </a:ext>
            </a:extLst>
          </p:cNvPr>
          <p:cNvGrpSpPr/>
          <p:nvPr/>
        </p:nvGrpSpPr>
        <p:grpSpPr>
          <a:xfrm>
            <a:off x="6222937" y="1905000"/>
            <a:ext cx="897246" cy="897246"/>
            <a:chOff x="7399986" y="2391309"/>
            <a:chExt cx="897246" cy="89724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FC8C28F-D7B8-4D62-9EA6-7148483A7957}"/>
                </a:ext>
              </a:extLst>
            </p:cNvPr>
            <p:cNvSpPr/>
            <p:nvPr/>
          </p:nvSpPr>
          <p:spPr>
            <a:xfrm>
              <a:off x="7399986" y="2391309"/>
              <a:ext cx="897246" cy="897246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17" name="Rectangle 16" descr="Repeat">
              <a:extLst>
                <a:ext uri="{FF2B5EF4-FFF2-40B4-BE49-F238E27FC236}">
                  <a16:creationId xmlns:a16="http://schemas.microsoft.com/office/drawing/2014/main" id="{F3932F36-47FB-44B9-AA0B-81A57ADF7B2D}"/>
                </a:ext>
              </a:extLst>
            </p:cNvPr>
            <p:cNvSpPr/>
            <p:nvPr/>
          </p:nvSpPr>
          <p:spPr>
            <a:xfrm>
              <a:off x="7588408" y="2579730"/>
              <a:ext cx="520402" cy="520402"/>
            </a:xfrm>
            <a:prstGeom prst="rect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6C98E80-2DF0-4145-A25F-0A6675E4A9A2}"/>
              </a:ext>
            </a:extLst>
          </p:cNvPr>
          <p:cNvSpPr/>
          <p:nvPr/>
        </p:nvSpPr>
        <p:spPr>
          <a:xfrm>
            <a:off x="7312450" y="1905000"/>
            <a:ext cx="1577487" cy="897246"/>
          </a:xfrm>
          <a:custGeom>
            <a:avLst/>
            <a:gdLst>
              <a:gd name="connsiteX0" fmla="*/ 0 w 2114937"/>
              <a:gd name="connsiteY0" fmla="*/ 0 h 897246"/>
              <a:gd name="connsiteX1" fmla="*/ 2114937 w 2114937"/>
              <a:gd name="connsiteY1" fmla="*/ 0 h 897246"/>
              <a:gd name="connsiteX2" fmla="*/ 2114937 w 2114937"/>
              <a:gd name="connsiteY2" fmla="*/ 897246 h 897246"/>
              <a:gd name="connsiteX3" fmla="*/ 0 w 2114937"/>
              <a:gd name="connsiteY3" fmla="*/ 897246 h 897246"/>
              <a:gd name="connsiteX4" fmla="*/ 0 w 2114937"/>
              <a:gd name="connsiteY4" fmla="*/ 0 h 89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937" h="897246">
                <a:moveTo>
                  <a:pt x="0" y="0"/>
                </a:moveTo>
                <a:lnTo>
                  <a:pt x="2114937" y="0"/>
                </a:lnTo>
                <a:lnTo>
                  <a:pt x="2114937" y="897246"/>
                </a:lnTo>
                <a:lnTo>
                  <a:pt x="0" y="89724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Increased capacity of Feed Pumps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9BFDE6E-8620-4029-AE10-3B6FDEA95577}"/>
              </a:ext>
            </a:extLst>
          </p:cNvPr>
          <p:cNvGrpSpPr/>
          <p:nvPr/>
        </p:nvGrpSpPr>
        <p:grpSpPr>
          <a:xfrm>
            <a:off x="1106796" y="3488046"/>
            <a:ext cx="897246" cy="897246"/>
            <a:chOff x="254063" y="4028282"/>
            <a:chExt cx="897246" cy="89724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59B2DA6-1784-4682-8547-CC5DA0E0A8DF}"/>
                </a:ext>
              </a:extLst>
            </p:cNvPr>
            <p:cNvSpPr/>
            <p:nvPr/>
          </p:nvSpPr>
          <p:spPr>
            <a:xfrm>
              <a:off x="254063" y="4028282"/>
              <a:ext cx="897246" cy="897246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20" name="Rectangle 19" descr="Downward trend">
              <a:extLst>
                <a:ext uri="{FF2B5EF4-FFF2-40B4-BE49-F238E27FC236}">
                  <a16:creationId xmlns:a16="http://schemas.microsoft.com/office/drawing/2014/main" id="{30A7694E-8ADA-4DA2-A0BB-4CEE970FCBD6}"/>
                </a:ext>
              </a:extLst>
            </p:cNvPr>
            <p:cNvSpPr/>
            <p:nvPr/>
          </p:nvSpPr>
          <p:spPr>
            <a:xfrm>
              <a:off x="442484" y="4216704"/>
              <a:ext cx="520402" cy="520402"/>
            </a:xfrm>
            <a:prstGeom prst="rect">
              <a:avLst/>
            </a:prstGeom>
            <a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9A952EF-234B-440A-9FD7-AE178FAB8EDC}"/>
              </a:ext>
            </a:extLst>
          </p:cNvPr>
          <p:cNvSpPr/>
          <p:nvPr/>
        </p:nvSpPr>
        <p:spPr>
          <a:xfrm>
            <a:off x="2196309" y="3488046"/>
            <a:ext cx="1577487" cy="897246"/>
          </a:xfrm>
          <a:custGeom>
            <a:avLst/>
            <a:gdLst>
              <a:gd name="connsiteX0" fmla="*/ 0 w 2114937"/>
              <a:gd name="connsiteY0" fmla="*/ 0 h 897246"/>
              <a:gd name="connsiteX1" fmla="*/ 2114937 w 2114937"/>
              <a:gd name="connsiteY1" fmla="*/ 0 h 897246"/>
              <a:gd name="connsiteX2" fmla="*/ 2114937 w 2114937"/>
              <a:gd name="connsiteY2" fmla="*/ 897246 h 897246"/>
              <a:gd name="connsiteX3" fmla="*/ 0 w 2114937"/>
              <a:gd name="connsiteY3" fmla="*/ 897246 h 897246"/>
              <a:gd name="connsiteX4" fmla="*/ 0 w 2114937"/>
              <a:gd name="connsiteY4" fmla="*/ 0 h 89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937" h="897246">
                <a:moveTo>
                  <a:pt x="0" y="0"/>
                </a:moveTo>
                <a:lnTo>
                  <a:pt x="2114937" y="0"/>
                </a:lnTo>
                <a:lnTo>
                  <a:pt x="2114937" y="897246"/>
                </a:lnTo>
                <a:lnTo>
                  <a:pt x="0" y="89724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49% decrease in Total Downtime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316B55D-EA0F-4DC4-8E17-5FF2D186F4E3}"/>
              </a:ext>
            </a:extLst>
          </p:cNvPr>
          <p:cNvGrpSpPr/>
          <p:nvPr/>
        </p:nvGrpSpPr>
        <p:grpSpPr>
          <a:xfrm>
            <a:off x="4679758" y="3488046"/>
            <a:ext cx="897246" cy="897246"/>
            <a:chOff x="3827025" y="4028282"/>
            <a:chExt cx="897246" cy="89724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304E534-CCCF-450F-9F8C-3BBCF68EDEA1}"/>
                </a:ext>
              </a:extLst>
            </p:cNvPr>
            <p:cNvSpPr/>
            <p:nvPr/>
          </p:nvSpPr>
          <p:spPr>
            <a:xfrm>
              <a:off x="3827025" y="4028282"/>
              <a:ext cx="897246" cy="897246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/>
          </p:style>
        </p:sp>
        <p:sp>
          <p:nvSpPr>
            <p:cNvPr id="23" name="Rectangle 22" descr="Bar Graph with Downward Trend">
              <a:extLst>
                <a:ext uri="{FF2B5EF4-FFF2-40B4-BE49-F238E27FC236}">
                  <a16:creationId xmlns:a16="http://schemas.microsoft.com/office/drawing/2014/main" id="{5DEABD57-B102-48D7-8509-B230A85DB5C6}"/>
                </a:ext>
              </a:extLst>
            </p:cNvPr>
            <p:cNvSpPr/>
            <p:nvPr/>
          </p:nvSpPr>
          <p:spPr>
            <a:xfrm>
              <a:off x="4015446" y="4216704"/>
              <a:ext cx="520402" cy="520402"/>
            </a:xfrm>
            <a:prstGeom prst="rect">
              <a:avLst/>
            </a:prstGeom>
            <a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4BC07F4-D783-4B0B-8C08-7A17E823653F}"/>
              </a:ext>
            </a:extLst>
          </p:cNvPr>
          <p:cNvSpPr/>
          <p:nvPr/>
        </p:nvSpPr>
        <p:spPr>
          <a:xfrm>
            <a:off x="5769271" y="3488046"/>
            <a:ext cx="1577487" cy="897246"/>
          </a:xfrm>
          <a:custGeom>
            <a:avLst/>
            <a:gdLst>
              <a:gd name="connsiteX0" fmla="*/ 0 w 2114937"/>
              <a:gd name="connsiteY0" fmla="*/ 0 h 897246"/>
              <a:gd name="connsiteX1" fmla="*/ 2114937 w 2114937"/>
              <a:gd name="connsiteY1" fmla="*/ 0 h 897246"/>
              <a:gd name="connsiteX2" fmla="*/ 2114937 w 2114937"/>
              <a:gd name="connsiteY2" fmla="*/ 897246 h 897246"/>
              <a:gd name="connsiteX3" fmla="*/ 0 w 2114937"/>
              <a:gd name="connsiteY3" fmla="*/ 897246 h 897246"/>
              <a:gd name="connsiteX4" fmla="*/ 0 w 2114937"/>
              <a:gd name="connsiteY4" fmla="*/ 0 h 89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937" h="897246">
                <a:moveTo>
                  <a:pt x="0" y="0"/>
                </a:moveTo>
                <a:lnTo>
                  <a:pt x="2114937" y="0"/>
                </a:lnTo>
                <a:lnTo>
                  <a:pt x="2114937" y="897246"/>
                </a:lnTo>
                <a:lnTo>
                  <a:pt x="0" y="89724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/>
              <a:t>69% decrease in Plant Stoppages </a:t>
            </a:r>
          </a:p>
        </p:txBody>
      </p:sp>
    </p:spTree>
    <p:extLst>
      <p:ext uri="{BB962C8B-B14F-4D97-AF65-F5344CB8AC3E}">
        <p14:creationId xmlns:p14="http://schemas.microsoft.com/office/powerpoint/2010/main" val="296249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8B2BCA-4578-4514-9C54-0E15EB5C4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2139554"/>
            <a:ext cx="7886700" cy="2139553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F23574-B0BE-41AF-954D-2F6BFBB1B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299348"/>
            <a:ext cx="7886700" cy="1125140"/>
          </a:xfrm>
        </p:spPr>
        <p:txBody>
          <a:bodyPr/>
          <a:lstStyle/>
          <a:p>
            <a:r>
              <a:rPr lang="en-US" sz="2400" dirty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187053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8647EE-BEFB-40B0-B5B3-4F24A21B34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4800" y="704850"/>
            <a:ext cx="3962400" cy="5411031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err="1"/>
              <a:t>Adamantios</a:t>
            </a:r>
            <a:r>
              <a:rPr lang="en-US" sz="1400" dirty="0"/>
              <a:t> Mettas</a:t>
            </a:r>
          </a:p>
          <a:p>
            <a:r>
              <a:rPr lang="en-US" sz="1400" dirty="0"/>
              <a:t>Vice President of Business Development at HBM Prenscia. </a:t>
            </a:r>
          </a:p>
          <a:p>
            <a:r>
              <a:rPr lang="en-US" sz="1400" dirty="0"/>
              <a:t>20 years of experience in reliability tools and methods, researching, lecturing, designing, delivering and implementing Reliability and Asset Performance Management solutions worldwide.  </a:t>
            </a:r>
          </a:p>
          <a:p>
            <a:r>
              <a:rPr lang="en-US" sz="1400" dirty="0"/>
              <a:t>More than 35 publications in journals and proceedings, co-authored 4 books, and trained more than 2000 engineers in reliability methods. </a:t>
            </a:r>
          </a:p>
          <a:p>
            <a:r>
              <a:rPr lang="en-US" sz="1400" dirty="0"/>
              <a:t>Directly involved as a Project Manager, Implementation Manager, and Primary Consultant/Analyst in major Design for Reliability and Asset Performance Management projects/initiatives worldwide and across different industries, including Oil &amp; Gas, Power Generation, Automotive, Rail, Semiconductor, Defense and Aerospace, and for clients such as XEROX, DELPHI, FORD Motor Company, VOLVO Cars, Chevron, Kuwait Oil Company, </a:t>
            </a:r>
            <a:r>
              <a:rPr lang="en-US" sz="1400" dirty="0" err="1"/>
              <a:t>Ma’aden</a:t>
            </a:r>
            <a:r>
              <a:rPr lang="en-US" sz="1400" dirty="0"/>
              <a:t> Phosphate Company, and others. </a:t>
            </a:r>
          </a:p>
          <a:p>
            <a:endParaRPr lang="en-US" sz="1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540B0-01A4-48DC-838C-56942B3991E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Tearesa Wegscheid</a:t>
            </a:r>
          </a:p>
          <a:p>
            <a:r>
              <a:rPr lang="en-US" sz="1400" dirty="0"/>
              <a:t>Sr. Reliability Solution Consultant at HBM Prenscia. </a:t>
            </a:r>
          </a:p>
          <a:p>
            <a:r>
              <a:rPr lang="en-US" sz="1400" dirty="0"/>
              <a:t>Involved in product engineering for over 33 years, including statistical analysis, reliability testing and data analysis, and quality control. </a:t>
            </a:r>
          </a:p>
          <a:p>
            <a:r>
              <a:rPr lang="en-US" sz="1400" dirty="0"/>
              <a:t>Provided training Certified Reliability/Quality Engineering exam, the use of FMEA in the product development cycle, quality control techniques, life data analysis, and Design for Reliability. </a:t>
            </a:r>
          </a:p>
          <a:p>
            <a:r>
              <a:rPr lang="en-US" sz="1400" dirty="0"/>
              <a:t>B.S. from Western Michigan University in Experimental Psychology and Computer Science. M.S. in Computer Science, Educational Leadership and Manufacturing &amp; Industrial Engineering. </a:t>
            </a:r>
          </a:p>
          <a:p>
            <a:r>
              <a:rPr lang="en-US" sz="1400" dirty="0"/>
              <a:t>Certified Reliability Engineer (ASQ) and a Certified Quality Engineer (ASQ). She is also a Certified Reliability Professional (CRP).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AA45FD-9AEB-48E5-A881-9B0CD3DD6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04344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FA2056-F0E7-4933-858E-FC3CFD582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Introduction (cont’d)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CF53B09-B9F7-4BD9-86C0-235650415D9A}"/>
              </a:ext>
            </a:extLst>
          </p:cNvPr>
          <p:cNvGrpSpPr/>
          <p:nvPr/>
        </p:nvGrpSpPr>
        <p:grpSpPr>
          <a:xfrm>
            <a:off x="633606" y="931713"/>
            <a:ext cx="7267188" cy="3945087"/>
            <a:chOff x="1071727" y="1792596"/>
            <a:chExt cx="7352234" cy="3991259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4C14EA0-5CFB-4DE1-B558-116826EE53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4000" y="5334000"/>
              <a:ext cx="657802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A7674ED-80A0-449F-81C1-0BEF12B497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4001" y="1792596"/>
              <a:ext cx="0" cy="35414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AE3DAC8-6A20-45D4-AC6B-89B2B557F768}"/>
                </a:ext>
              </a:extLst>
            </p:cNvPr>
            <p:cNvSpPr/>
            <p:nvPr/>
          </p:nvSpPr>
          <p:spPr>
            <a:xfrm>
              <a:off x="1974110" y="2677387"/>
              <a:ext cx="5645890" cy="2339164"/>
            </a:xfrm>
            <a:custGeom>
              <a:avLst/>
              <a:gdLst>
                <a:gd name="connsiteX0" fmla="*/ 0 w 5645889"/>
                <a:gd name="connsiteY0" fmla="*/ 2339163 h 2339163"/>
                <a:gd name="connsiteX1" fmla="*/ 2339163 w 5645889"/>
                <a:gd name="connsiteY1" fmla="*/ 2083982 h 2339163"/>
                <a:gd name="connsiteX2" fmla="*/ 4444410 w 5645889"/>
                <a:gd name="connsiteY2" fmla="*/ 1169582 h 2339163"/>
                <a:gd name="connsiteX3" fmla="*/ 5645889 w 5645889"/>
                <a:gd name="connsiteY3" fmla="*/ 0 h 233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45889" h="2339163">
                  <a:moveTo>
                    <a:pt x="0" y="2339163"/>
                  </a:moveTo>
                  <a:cubicBezTo>
                    <a:pt x="799214" y="2309037"/>
                    <a:pt x="1598428" y="2278912"/>
                    <a:pt x="2339163" y="2083982"/>
                  </a:cubicBezTo>
                  <a:cubicBezTo>
                    <a:pt x="3079898" y="1889052"/>
                    <a:pt x="3893289" y="1516912"/>
                    <a:pt x="4444410" y="1169582"/>
                  </a:cubicBezTo>
                  <a:cubicBezTo>
                    <a:pt x="4995531" y="822252"/>
                    <a:pt x="5320710" y="411126"/>
                    <a:pt x="5645889" y="0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CEEEA82-16FF-472E-9253-FD451F752595}"/>
                </a:ext>
              </a:extLst>
            </p:cNvPr>
            <p:cNvSpPr txBox="1"/>
            <p:nvPr/>
          </p:nvSpPr>
          <p:spPr>
            <a:xfrm rot="16200000">
              <a:off x="695639" y="3066217"/>
              <a:ext cx="1125829" cy="3736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</a:rPr>
                <a:t>Capability</a:t>
              </a:r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4AFB2823-799D-4E39-9550-8E1B53EF62CB}"/>
                </a:ext>
              </a:extLst>
            </p:cNvPr>
            <p:cNvSpPr/>
            <p:nvPr/>
          </p:nvSpPr>
          <p:spPr>
            <a:xfrm rot="16200000">
              <a:off x="1123877" y="2437715"/>
              <a:ext cx="304788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60190F3-4DC1-4F19-83E3-1D6B92A46D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1800" y="5257800"/>
              <a:ext cx="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636F052-DB23-4B12-8326-BFB6ADD2C7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92800" y="5257800"/>
              <a:ext cx="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9199DE4-4AF0-47C5-B126-962004AEED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43800" y="5257800"/>
              <a:ext cx="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696769C-EC89-42C5-BED1-6EDA56E0DD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0800" y="5257800"/>
              <a:ext cx="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A15745C-BA25-43FD-8AA6-98705D966E89}"/>
                </a:ext>
              </a:extLst>
            </p:cNvPr>
            <p:cNvSpPr txBox="1"/>
            <p:nvPr/>
          </p:nvSpPr>
          <p:spPr>
            <a:xfrm>
              <a:off x="2241987" y="5410200"/>
              <a:ext cx="660382" cy="3736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</a:rPr>
                <a:t>1990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05884E9-9791-4EDF-85C1-F898EDC7CFF7}"/>
                </a:ext>
              </a:extLst>
            </p:cNvPr>
            <p:cNvSpPr txBox="1"/>
            <p:nvPr/>
          </p:nvSpPr>
          <p:spPr>
            <a:xfrm>
              <a:off x="3892986" y="5410200"/>
              <a:ext cx="660382" cy="3736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</a:rPr>
                <a:t>2000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DAF7F24-2A79-4B4A-B105-64EB99151A10}"/>
                </a:ext>
              </a:extLst>
            </p:cNvPr>
            <p:cNvSpPr txBox="1"/>
            <p:nvPr/>
          </p:nvSpPr>
          <p:spPr>
            <a:xfrm>
              <a:off x="5543986" y="5410200"/>
              <a:ext cx="660382" cy="3736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</a:rPr>
                <a:t>2010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ACE60D9-A932-48E3-80DC-3D47922F7C4D}"/>
                </a:ext>
              </a:extLst>
            </p:cNvPr>
            <p:cNvSpPr txBox="1"/>
            <p:nvPr/>
          </p:nvSpPr>
          <p:spPr>
            <a:xfrm>
              <a:off x="7194987" y="5410200"/>
              <a:ext cx="660382" cy="3736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</a:rPr>
                <a:t>2020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E0D3F4B-6301-4A6B-BC45-ACE88FEAB6E8}"/>
                </a:ext>
              </a:extLst>
            </p:cNvPr>
            <p:cNvSpPr txBox="1"/>
            <p:nvPr/>
          </p:nvSpPr>
          <p:spPr>
            <a:xfrm>
              <a:off x="2106147" y="3794726"/>
              <a:ext cx="909680" cy="1214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Calibri" panose="020F0502020204030204" pitchFamily="34" charset="0"/>
                </a:rPr>
                <a:t>1.0</a:t>
              </a:r>
            </a:p>
            <a:p>
              <a:r>
                <a:rPr lang="en-US" b="1" dirty="0">
                  <a:latin typeface="Calibri" panose="020F0502020204030204" pitchFamily="34" charset="0"/>
                </a:rPr>
                <a:t>Tools</a:t>
              </a:r>
            </a:p>
            <a:p>
              <a:r>
                <a:rPr lang="en-US" dirty="0">
                  <a:latin typeface="Calibri" panose="020F0502020204030204" pitchFamily="34" charset="0"/>
                </a:rPr>
                <a:t>FMEA</a:t>
              </a:r>
            </a:p>
            <a:p>
              <a:r>
                <a:rPr lang="en-US" dirty="0">
                  <a:latin typeface="Calibri" panose="020F0502020204030204" pitchFamily="34" charset="0"/>
                </a:rPr>
                <a:t>Weibull</a:t>
              </a:r>
            </a:p>
          </p:txBody>
        </p: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23EF6EAF-A899-4FE7-9A5A-10EE200EFDC0}"/>
                </a:ext>
              </a:extLst>
            </p:cNvPr>
            <p:cNvSpPr/>
            <p:nvPr/>
          </p:nvSpPr>
          <p:spPr>
            <a:xfrm rot="10800000">
              <a:off x="1604779" y="4221720"/>
              <a:ext cx="221506" cy="1616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AFB6BE1-42F2-4EDC-8239-D11BE8A2C341}"/>
                </a:ext>
              </a:extLst>
            </p:cNvPr>
            <p:cNvSpPr txBox="1"/>
            <p:nvPr/>
          </p:nvSpPr>
          <p:spPr>
            <a:xfrm>
              <a:off x="3337347" y="3448147"/>
              <a:ext cx="1883122" cy="1206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Calibri" panose="020F0502020204030204" pitchFamily="34" charset="0"/>
                </a:rPr>
                <a:t>2.0</a:t>
              </a:r>
            </a:p>
            <a:p>
              <a:r>
                <a:rPr lang="en-US" b="1" dirty="0">
                  <a:latin typeface="Calibri" panose="020F0502020204030204" pitchFamily="34" charset="0"/>
                </a:rPr>
                <a:t>Computerization</a:t>
              </a:r>
            </a:p>
            <a:p>
              <a:r>
                <a:rPr lang="en-US" dirty="0">
                  <a:latin typeface="Calibri" panose="020F0502020204030204" pitchFamily="34" charset="0"/>
                </a:rPr>
                <a:t>Software to assist</a:t>
              </a:r>
            </a:p>
            <a:p>
              <a:r>
                <a:rPr lang="en-US" dirty="0">
                  <a:latin typeface="Calibri" panose="020F0502020204030204" pitchFamily="34" charset="0"/>
                </a:rPr>
                <a:t>In data analysis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8C8A366-836E-4026-AF06-8C358B33E73F}"/>
                </a:ext>
              </a:extLst>
            </p:cNvPr>
            <p:cNvSpPr txBox="1"/>
            <p:nvPr/>
          </p:nvSpPr>
          <p:spPr>
            <a:xfrm>
              <a:off x="4936696" y="2511062"/>
              <a:ext cx="1993976" cy="1206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Calibri" panose="020F0502020204030204" pitchFamily="34" charset="0"/>
                </a:rPr>
                <a:t>3.0</a:t>
              </a:r>
            </a:p>
            <a:p>
              <a:r>
                <a:rPr lang="en-US" b="1" dirty="0">
                  <a:latin typeface="Calibri" panose="020F0502020204030204" pitchFamily="34" charset="0"/>
                </a:rPr>
                <a:t>Integration</a:t>
              </a:r>
            </a:p>
            <a:p>
              <a:r>
                <a:rPr lang="en-US" dirty="0">
                  <a:latin typeface="Calibri" panose="020F0502020204030204" pitchFamily="34" charset="0"/>
                </a:rPr>
                <a:t>Combine analysis to develop models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EB1DDB6-5724-4EB8-B9EB-C74DF88092E0}"/>
                </a:ext>
              </a:extLst>
            </p:cNvPr>
            <p:cNvSpPr txBox="1"/>
            <p:nvPr/>
          </p:nvSpPr>
          <p:spPr>
            <a:xfrm>
              <a:off x="6775821" y="1792596"/>
              <a:ext cx="1648140" cy="944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Calibri" panose="020F0502020204030204" pitchFamily="34" charset="0"/>
                </a:rPr>
                <a:t>4.0</a:t>
              </a:r>
            </a:p>
            <a:p>
              <a:r>
                <a:rPr lang="en-US" b="1" dirty="0">
                  <a:latin typeface="Calibri" panose="020F0502020204030204" pitchFamily="34" charset="0"/>
                </a:rPr>
                <a:t>Connectivity</a:t>
              </a:r>
            </a:p>
            <a:p>
              <a:r>
                <a:rPr lang="en-US" dirty="0">
                  <a:latin typeface="Calibri" panose="020F0502020204030204" pitchFamily="34" charset="0"/>
                </a:rPr>
                <a:t>IoT, PDM, EAM</a:t>
              </a:r>
            </a:p>
          </p:txBody>
        </p:sp>
      </p:grp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C82047A-C6EB-44F3-8444-353D44D320B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1000" y="5118227"/>
            <a:ext cx="8382000" cy="825373"/>
          </a:xfrm>
        </p:spPr>
        <p:txBody>
          <a:bodyPr/>
          <a:lstStyle/>
          <a:p>
            <a:r>
              <a:rPr lang="en-US" dirty="0"/>
              <a:t>Determine the data (data sources) needed to construct a RAM analysis during product development</a:t>
            </a:r>
          </a:p>
        </p:txBody>
      </p:sp>
    </p:spTree>
    <p:extLst>
      <p:ext uri="{BB962C8B-B14F-4D97-AF65-F5344CB8AC3E}">
        <p14:creationId xmlns:p14="http://schemas.microsoft.com/office/powerpoint/2010/main" val="376711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08100E-07E0-44A8-9158-54894F5A6A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2400" y="838200"/>
            <a:ext cx="8458200" cy="4953000"/>
          </a:xfrm>
        </p:spPr>
        <p:txBody>
          <a:bodyPr/>
          <a:lstStyle/>
          <a:p>
            <a:r>
              <a:rPr lang="en-US" dirty="0"/>
              <a:t>CMMS – Computerized Maintenance Management System</a:t>
            </a:r>
          </a:p>
          <a:p>
            <a:r>
              <a:rPr lang="en-US" dirty="0" err="1"/>
              <a:t>DfR</a:t>
            </a:r>
            <a:r>
              <a:rPr lang="en-US" dirty="0"/>
              <a:t> – Design for Reliability</a:t>
            </a:r>
          </a:p>
          <a:p>
            <a:r>
              <a:rPr lang="en-US" dirty="0"/>
              <a:t>EAM – Enterprise Asset Management</a:t>
            </a:r>
          </a:p>
          <a:p>
            <a:r>
              <a:rPr lang="en-US" dirty="0"/>
              <a:t>IoT – Internet of Things</a:t>
            </a:r>
          </a:p>
          <a:p>
            <a:r>
              <a:rPr lang="en-US" dirty="0"/>
              <a:t>LCC – Life Cycle Cost</a:t>
            </a:r>
          </a:p>
          <a:p>
            <a:r>
              <a:rPr lang="en-US" dirty="0"/>
              <a:t>MIL – Military Handbook 217</a:t>
            </a:r>
          </a:p>
          <a:p>
            <a:r>
              <a:rPr lang="en-US" dirty="0"/>
              <a:t>MTBF – Mean Time Between Failure</a:t>
            </a:r>
          </a:p>
          <a:p>
            <a:r>
              <a:rPr lang="en-US" dirty="0"/>
              <a:t>MTTR – Mean Time to Repair</a:t>
            </a:r>
          </a:p>
          <a:p>
            <a:r>
              <a:rPr lang="en-US" dirty="0"/>
              <a:t>OEM – Original Equipment Manufacturer</a:t>
            </a:r>
          </a:p>
          <a:p>
            <a:r>
              <a:rPr lang="en-US" dirty="0"/>
              <a:t>PDM – Product Data Management </a:t>
            </a:r>
          </a:p>
          <a:p>
            <a:r>
              <a:rPr lang="en-US" dirty="0"/>
              <a:t>RAM – Reliability, Availability and Maintainability</a:t>
            </a:r>
          </a:p>
          <a:p>
            <a:r>
              <a:rPr lang="en-US" dirty="0"/>
              <a:t>RBD – Reliability Block Diagram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Vocabulary</a:t>
            </a:r>
          </a:p>
        </p:txBody>
      </p:sp>
    </p:spTree>
    <p:extLst>
      <p:ext uri="{BB962C8B-B14F-4D97-AF65-F5344CB8AC3E}">
        <p14:creationId xmlns:p14="http://schemas.microsoft.com/office/powerpoint/2010/main" val="24195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02B0EE-0B06-46F7-857A-485AAAC9A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DfR</a:t>
            </a:r>
            <a:r>
              <a:rPr lang="en-US" sz="2400" dirty="0"/>
              <a:t> Introduction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E19A2B-E796-4F16-BED9-A72F2AF7AF33}"/>
              </a:ext>
            </a:extLst>
          </p:cNvPr>
          <p:cNvSpPr/>
          <p:nvPr/>
        </p:nvSpPr>
        <p:spPr>
          <a:xfrm>
            <a:off x="533400" y="1295400"/>
            <a:ext cx="2971800" cy="44196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Survey was conducted by ReliaSoft – 950 responders</a:t>
            </a:r>
          </a:p>
          <a:p>
            <a:pPr algn="ctr"/>
            <a:endParaRPr lang="en-US" dirty="0"/>
          </a:p>
          <a:p>
            <a:r>
              <a:rPr lang="en-US" dirty="0">
                <a:latin typeface="Calibri" panose="020F0502020204030204" pitchFamily="34" charset="0"/>
              </a:rPr>
              <a:t>Select the reliability and/or quality improvement programs that are currently implemented by your company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</a:rPr>
              <a:t>Survey Results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DD16C2C-D696-45EA-B044-A933C7FB39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284094"/>
              </p:ext>
            </p:extLst>
          </p:nvPr>
        </p:nvGraphicFramePr>
        <p:xfrm>
          <a:off x="4057365" y="1838059"/>
          <a:ext cx="4781835" cy="371289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78624">
                  <a:extLst>
                    <a:ext uri="{9D8B030D-6E8A-4147-A177-3AD203B41FA5}">
                      <a16:colId xmlns:a16="http://schemas.microsoft.com/office/drawing/2014/main" val="4235160003"/>
                    </a:ext>
                  </a:extLst>
                </a:gridCol>
                <a:gridCol w="4103211">
                  <a:extLst>
                    <a:ext uri="{9D8B030D-6E8A-4147-A177-3AD203B41FA5}">
                      <a16:colId xmlns:a16="http://schemas.microsoft.com/office/drawing/2014/main" val="575076212"/>
                    </a:ext>
                  </a:extLst>
                </a:gridCol>
              </a:tblGrid>
              <a:tr h="408032">
                <a:tc gridSpan="2">
                  <a:txBody>
                    <a:bodyPr/>
                    <a:lstStyle/>
                    <a:p>
                      <a:pPr algn="ctr" fontAlgn="b"/>
                      <a:endParaRPr lang="en-US" sz="13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166421" marR="99852" marT="99852" marB="99852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8F9A9D">
                          <a:alpha val="60000"/>
                        </a:srgb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4243620"/>
                  </a:ext>
                </a:extLst>
              </a:tr>
              <a:tr h="353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Rank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Program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851132"/>
                  </a:ext>
                </a:extLst>
              </a:tr>
              <a:tr h="353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1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Design for Reliability (DFR)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183436"/>
                  </a:ext>
                </a:extLst>
              </a:tr>
              <a:tr h="353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2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Lean Six Sigma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33439"/>
                  </a:ext>
                </a:extLst>
              </a:tr>
              <a:tr h="353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3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Reliability Centered Maintenance (RCM)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168277"/>
                  </a:ext>
                </a:extLst>
              </a:tr>
              <a:tr h="353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4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Design for Six Sigma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710659"/>
                  </a:ext>
                </a:extLst>
              </a:tr>
              <a:tr h="353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5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Process Reliability (includes Overall Equipment Effectiveness)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659117"/>
                  </a:ext>
                </a:extLst>
              </a:tr>
              <a:tr h="353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6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Risk</a:t>
                      </a:r>
                      <a:r>
                        <a:rPr lang="en-US" sz="1400" b="0" i="0" u="none" strike="noStrike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 B</a:t>
                      </a:r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ased Inspection (RBI)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007934"/>
                  </a:ext>
                </a:extLst>
              </a:tr>
              <a:tr h="353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7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Roboto" panose="02000000000000000000" pitchFamily="2" charset="0"/>
                        </a:rPr>
                        <a:t>Maintenance Steering Group Version 3 (MSG-3)</a:t>
                      </a:r>
                    </a:p>
                  </a:txBody>
                  <a:tcPr marL="166421" marR="86539" marT="86539" marB="86539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60808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C102C2E-5BD5-4516-9C4C-2E8D53060532}"/>
              </a:ext>
            </a:extLst>
          </p:cNvPr>
          <p:cNvSpPr/>
          <p:nvPr/>
        </p:nvSpPr>
        <p:spPr>
          <a:xfrm>
            <a:off x="4487468" y="1483378"/>
            <a:ext cx="359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Top Ranked Improvement Programs</a:t>
            </a:r>
          </a:p>
        </p:txBody>
      </p:sp>
    </p:spTree>
    <p:extLst>
      <p:ext uri="{BB962C8B-B14F-4D97-AF65-F5344CB8AC3E}">
        <p14:creationId xmlns:p14="http://schemas.microsoft.com/office/powerpoint/2010/main" val="60197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A431A2-F9AC-4475-B29A-AA136B01AB1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4800" y="1104900"/>
            <a:ext cx="3581400" cy="4648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Reliability Competency Deployment</a:t>
            </a:r>
          </a:p>
          <a:p>
            <a:r>
              <a:rPr lang="en-US" dirty="0"/>
              <a:t>What best describes the deployment of reliability in your company?</a:t>
            </a:r>
          </a:p>
          <a:p>
            <a:r>
              <a:rPr lang="en-US" dirty="0"/>
              <a:t>Best Practice</a:t>
            </a:r>
          </a:p>
          <a:p>
            <a:pPr lvl="1"/>
            <a:r>
              <a:rPr lang="en-US" dirty="0"/>
              <a:t>Create a reliability function within the organization, supported with business processes and procedures for achieving reliability standards</a:t>
            </a:r>
          </a:p>
          <a:p>
            <a:r>
              <a:rPr lang="en-US" dirty="0"/>
              <a:t>Survey Results</a:t>
            </a:r>
          </a:p>
          <a:p>
            <a:pPr lvl="1"/>
            <a:r>
              <a:rPr lang="en-US" dirty="0"/>
              <a:t>60% of Best in Class organizations have a formal reliability function and business procedures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2928B0-3071-430B-8541-89A15797F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DfR</a:t>
            </a:r>
            <a:r>
              <a:rPr lang="en-US" sz="2400" dirty="0"/>
              <a:t> Introduction (cont’d)</a:t>
            </a: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FD117C64-FFCB-4AF5-9D0D-8DA72C9275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0306579"/>
              </p:ext>
            </p:extLst>
          </p:nvPr>
        </p:nvGraphicFramePr>
        <p:xfrm>
          <a:off x="4080752" y="1104900"/>
          <a:ext cx="4760307" cy="4242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501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787913-85C8-4177-A3C3-20DA13C3A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/>
              <a:t>DfR</a:t>
            </a:r>
            <a:r>
              <a:rPr lang="en-US" sz="2400" dirty="0"/>
              <a:t> Introduction (cont’d)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EF9AC23-13A4-4F21-B509-BCBA36DBD7DB}"/>
              </a:ext>
            </a:extLst>
          </p:cNvPr>
          <p:cNvSpPr txBox="1">
            <a:spLocks/>
          </p:cNvSpPr>
          <p:nvPr/>
        </p:nvSpPr>
        <p:spPr>
          <a:xfrm>
            <a:off x="628650" y="914400"/>
            <a:ext cx="7886700" cy="99417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  <a:tabLst/>
              <a:defRPr sz="1800" b="1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3200" dirty="0"/>
              <a:t>STRATEGY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A930421-882C-48C2-BEFA-EB54A8B6C5D4}"/>
              </a:ext>
            </a:extLst>
          </p:cNvPr>
          <p:cNvGrpSpPr/>
          <p:nvPr/>
        </p:nvGrpSpPr>
        <p:grpSpPr>
          <a:xfrm>
            <a:off x="449919" y="1676400"/>
            <a:ext cx="3969681" cy="4419600"/>
            <a:chOff x="628650" y="1524000"/>
            <a:chExt cx="3969681" cy="4419600"/>
          </a:xfrm>
        </p:grpSpPr>
        <p:sp>
          <p:nvSpPr>
            <p:cNvPr id="7" name="Rectangle 6" descr="Crawl">
              <a:extLst>
                <a:ext uri="{FF2B5EF4-FFF2-40B4-BE49-F238E27FC236}">
                  <a16:creationId xmlns:a16="http://schemas.microsoft.com/office/drawing/2014/main" id="{C8EEC731-0629-48EF-8D41-56A832E7835D}"/>
                </a:ext>
              </a:extLst>
            </p:cNvPr>
            <p:cNvSpPr/>
            <p:nvPr/>
          </p:nvSpPr>
          <p:spPr>
            <a:xfrm>
              <a:off x="1979926" y="1524000"/>
              <a:ext cx="1267128" cy="909955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E33361D-8856-41D9-AF0A-06C41E1BC0DC}"/>
                </a:ext>
              </a:extLst>
            </p:cNvPr>
            <p:cNvSpPr/>
            <p:nvPr/>
          </p:nvSpPr>
          <p:spPr>
            <a:xfrm>
              <a:off x="628650" y="2482944"/>
              <a:ext cx="3969681" cy="3460656"/>
            </a:xfrm>
            <a:custGeom>
              <a:avLst/>
              <a:gdLst>
                <a:gd name="connsiteX0" fmla="*/ 0 w 3620367"/>
                <a:gd name="connsiteY0" fmla="*/ 0 h 1695141"/>
                <a:gd name="connsiteX1" fmla="*/ 3620367 w 3620367"/>
                <a:gd name="connsiteY1" fmla="*/ 0 h 1695141"/>
                <a:gd name="connsiteX2" fmla="*/ 3620367 w 3620367"/>
                <a:gd name="connsiteY2" fmla="*/ 1695141 h 1695141"/>
                <a:gd name="connsiteX3" fmla="*/ 0 w 3620367"/>
                <a:gd name="connsiteY3" fmla="*/ 1695141 h 1695141"/>
                <a:gd name="connsiteX4" fmla="*/ 0 w 3620367"/>
                <a:gd name="connsiteY4" fmla="*/ 0 h 16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0367" h="1695141">
                  <a:moveTo>
                    <a:pt x="0" y="0"/>
                  </a:moveTo>
                  <a:lnTo>
                    <a:pt x="3620367" y="0"/>
                  </a:lnTo>
                  <a:lnTo>
                    <a:pt x="3620367" y="1695141"/>
                  </a:lnTo>
                  <a:lnTo>
                    <a:pt x="0" y="16951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1800" kern="1200" dirty="0">
                  <a:latin typeface="Calibri" panose="020F0502020204030204" pitchFamily="34" charset="0"/>
                </a:rPr>
                <a:t>3 important statements summarize the best practice reliability philosophy of successful companies: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1800" b="0" kern="1200" dirty="0">
                  <a:latin typeface="Calibri" panose="020F0502020204030204" pitchFamily="34" charset="0"/>
                </a:rPr>
                <a:t>Reliability should be quantified using the best available science-based methods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1800" b="0" kern="1200" dirty="0">
                  <a:latin typeface="Calibri" panose="020F0502020204030204" pitchFamily="34" charset="0"/>
                </a:rPr>
                <a:t>Knowing how to </a:t>
              </a:r>
              <a:r>
                <a:rPr lang="en-US" sz="1800" b="0" i="1" kern="1200" dirty="0">
                  <a:latin typeface="Calibri" panose="020F0502020204030204" pitchFamily="34" charset="0"/>
                </a:rPr>
                <a:t>calculate</a:t>
              </a:r>
              <a:r>
                <a:rPr lang="en-US" sz="1800" b="0" kern="1200" dirty="0">
                  <a:latin typeface="Calibri" panose="020F0502020204030204" pitchFamily="34" charset="0"/>
                </a:rPr>
                <a:t> reliability is important, but knowing how to </a:t>
              </a:r>
              <a:r>
                <a:rPr lang="en-US" sz="1800" b="0" i="1" kern="1200" dirty="0">
                  <a:latin typeface="Calibri" panose="020F0502020204030204" pitchFamily="34" charset="0"/>
                </a:rPr>
                <a:t>achieve</a:t>
              </a:r>
              <a:r>
                <a:rPr lang="en-US" sz="1800" b="0" kern="1200" dirty="0">
                  <a:latin typeface="Calibri" panose="020F0502020204030204" pitchFamily="34" charset="0"/>
                </a:rPr>
                <a:t> reliability is equally, if not more, important</a:t>
              </a:r>
            </a:p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1800" b="0" kern="1200" dirty="0">
                  <a:latin typeface="Calibri" panose="020F0502020204030204" pitchFamily="34" charset="0"/>
                </a:rPr>
                <a:t>Reliability practices must begin early in the design process and must be well integrated into the overall asset life cycle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C3B604-A46C-44E3-AC49-EAB46A75A21E}"/>
              </a:ext>
            </a:extLst>
          </p:cNvPr>
          <p:cNvGrpSpPr/>
          <p:nvPr/>
        </p:nvGrpSpPr>
        <p:grpSpPr>
          <a:xfrm>
            <a:off x="4888783" y="1674552"/>
            <a:ext cx="3798018" cy="2506454"/>
            <a:chOff x="4869520" y="1524000"/>
            <a:chExt cx="3798018" cy="2506454"/>
          </a:xfrm>
        </p:grpSpPr>
        <p:sp>
          <p:nvSpPr>
            <p:cNvPr id="10" name="Rectangle 9" descr="Bullseye">
              <a:extLst>
                <a:ext uri="{FF2B5EF4-FFF2-40B4-BE49-F238E27FC236}">
                  <a16:creationId xmlns:a16="http://schemas.microsoft.com/office/drawing/2014/main" id="{17ED4D63-BD32-4A89-A8EF-4E988B3D17CE}"/>
                </a:ext>
              </a:extLst>
            </p:cNvPr>
            <p:cNvSpPr/>
            <p:nvPr/>
          </p:nvSpPr>
          <p:spPr>
            <a:xfrm>
              <a:off x="6134965" y="1524000"/>
              <a:ext cx="1267128" cy="909955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5231DCB-01BD-4B27-BE3B-45F49F0BC2F7}"/>
                </a:ext>
              </a:extLst>
            </p:cNvPr>
            <p:cNvSpPr/>
            <p:nvPr/>
          </p:nvSpPr>
          <p:spPr>
            <a:xfrm>
              <a:off x="4869520" y="2482944"/>
              <a:ext cx="3798018" cy="1547510"/>
            </a:xfrm>
            <a:custGeom>
              <a:avLst/>
              <a:gdLst>
                <a:gd name="connsiteX0" fmla="*/ 0 w 3620367"/>
                <a:gd name="connsiteY0" fmla="*/ 0 h 1695141"/>
                <a:gd name="connsiteX1" fmla="*/ 3620367 w 3620367"/>
                <a:gd name="connsiteY1" fmla="*/ 0 h 1695141"/>
                <a:gd name="connsiteX2" fmla="*/ 3620367 w 3620367"/>
                <a:gd name="connsiteY2" fmla="*/ 1695141 h 1695141"/>
                <a:gd name="connsiteX3" fmla="*/ 0 w 3620367"/>
                <a:gd name="connsiteY3" fmla="*/ 1695141 h 1695141"/>
                <a:gd name="connsiteX4" fmla="*/ 0 w 3620367"/>
                <a:gd name="connsiteY4" fmla="*/ 0 h 169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0367" h="1695141">
                  <a:moveTo>
                    <a:pt x="0" y="0"/>
                  </a:moveTo>
                  <a:lnTo>
                    <a:pt x="3620367" y="0"/>
                  </a:lnTo>
                  <a:lnTo>
                    <a:pt x="3620367" y="1695141"/>
                  </a:lnTo>
                  <a:lnTo>
                    <a:pt x="0" y="16951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l" defTabSz="8001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en-US" sz="1800" kern="1200" dirty="0">
                  <a:latin typeface="Calibri" panose="020F0502020204030204" pitchFamily="34" charset="0"/>
                </a:rPr>
                <a:t>Understanding when, what and where to use the wide variety of reliability engineering tools will help to achieve the organization’s reliability mission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748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2400" b="1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</a:rPr>
              <a:t>DFR Process</a:t>
            </a: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866" y="990600"/>
            <a:ext cx="6790267" cy="5241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187062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HBM Prenscia">
      <a:dk1>
        <a:sysClr val="windowText" lastClr="000000"/>
      </a:dk1>
      <a:lt1>
        <a:srgbClr val="FFFFFF"/>
      </a:lt1>
      <a:dk2>
        <a:srgbClr val="002E6E"/>
      </a:dk2>
      <a:lt2>
        <a:srgbClr val="D5E0E7"/>
      </a:lt2>
      <a:accent1>
        <a:srgbClr val="002E6E"/>
      </a:accent1>
      <a:accent2>
        <a:srgbClr val="1A5193"/>
      </a:accent2>
      <a:accent3>
        <a:srgbClr val="75A7D3"/>
      </a:accent3>
      <a:accent4>
        <a:srgbClr val="D6E1E7"/>
      </a:accent4>
      <a:accent5>
        <a:srgbClr val="ECF1F4"/>
      </a:accent5>
      <a:accent6>
        <a:srgbClr val="CF1F25"/>
      </a:accent6>
      <a:hlink>
        <a:srgbClr val="0000FF"/>
      </a:hlink>
      <a:folHlink>
        <a:srgbClr val="195192"/>
      </a:folHlink>
    </a:clrScheme>
    <a:fontScheme name="HBM Prenscia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nscia Solutions2" id="{A73BD164-4918-4369-9B67-558C3A86AC65}" vid="{D1734A0C-4DB7-4C0A-9822-01C8B177249F}"/>
    </a:ext>
  </a:extLst>
</a:theme>
</file>

<file path=ppt/theme/theme2.xml><?xml version="1.0" encoding="utf-8"?>
<a:theme xmlns:a="http://schemas.openxmlformats.org/drawingml/2006/main" name="HBM Prenscia_Powerpoint Template_PRENSCIA_ACCESS">
  <a:themeElements>
    <a:clrScheme name="HBM Prenscia colors 1">
      <a:dk1>
        <a:sysClr val="windowText" lastClr="000000"/>
      </a:dk1>
      <a:lt1>
        <a:srgbClr val="FFFFFF"/>
      </a:lt1>
      <a:dk2>
        <a:srgbClr val="002E6E"/>
      </a:dk2>
      <a:lt2>
        <a:srgbClr val="D5E0E7"/>
      </a:lt2>
      <a:accent1>
        <a:srgbClr val="002E6E"/>
      </a:accent1>
      <a:accent2>
        <a:srgbClr val="1A5193"/>
      </a:accent2>
      <a:accent3>
        <a:srgbClr val="75A7D3"/>
      </a:accent3>
      <a:accent4>
        <a:srgbClr val="D6E1E7"/>
      </a:accent4>
      <a:accent5>
        <a:srgbClr val="ECF1F4"/>
      </a:accent5>
      <a:accent6>
        <a:srgbClr val="CF1F25"/>
      </a:accent6>
      <a:hlink>
        <a:srgbClr val="0000FF"/>
      </a:hlink>
      <a:folHlink>
        <a:srgbClr val="195192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nscia Solutions2" id="{A73BD164-4918-4369-9B67-558C3A86AC65}" vid="{913FAD68-8307-4E55-8A06-7AF76A62BD66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Prenscia Solutions3</Template>
  <TotalTime>0</TotalTime>
  <Words>1335</Words>
  <Application>Microsoft Office PowerPoint</Application>
  <PresentationFormat>On-screen Show (4:3)</PresentationFormat>
  <Paragraphs>271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Arial</vt:lpstr>
      <vt:lpstr>Calibri</vt:lpstr>
      <vt:lpstr>Roboto</vt:lpstr>
      <vt:lpstr>Tahoma</vt:lpstr>
      <vt:lpstr>Times New Roman</vt:lpstr>
      <vt:lpstr>Ubuntu Light</vt:lpstr>
      <vt:lpstr>1_Custom Design</vt:lpstr>
      <vt:lpstr>HBM Prenscia_Powerpoint Template_PRENSCIA_ACCESS</vt:lpstr>
      <vt:lpstr>RAMS Analysis</vt:lpstr>
      <vt:lpstr>Agenda</vt:lpstr>
      <vt:lpstr>Introduction</vt:lpstr>
      <vt:lpstr>Introduction (cont’d)</vt:lpstr>
      <vt:lpstr>Vocabulary</vt:lpstr>
      <vt:lpstr>DfR Introduction</vt:lpstr>
      <vt:lpstr>DfR Introduction (cont’d)</vt:lpstr>
      <vt:lpstr>DfR Introduction (cont’d)</vt:lpstr>
      <vt:lpstr>DFR Process</vt:lpstr>
      <vt:lpstr>DFR Process (cont’d)</vt:lpstr>
      <vt:lpstr>RAM Introduction</vt:lpstr>
      <vt:lpstr>RAM Analysis – What is RAM?</vt:lpstr>
      <vt:lpstr>RAM Analysis Goals</vt:lpstr>
      <vt:lpstr>Example – Pipeline</vt:lpstr>
      <vt:lpstr>Example – Pipeline (cont’d)</vt:lpstr>
      <vt:lpstr>Example – Pipeline (cont’d)</vt:lpstr>
      <vt:lpstr>Example – Pipeline (cont’d)</vt:lpstr>
      <vt:lpstr>RAM Analysis – Inputs and Outputs</vt:lpstr>
      <vt:lpstr>Case Study 1 – Navigation Locks Model</vt:lpstr>
      <vt:lpstr>Case Study 2 – Network Model</vt:lpstr>
      <vt:lpstr>Case Study 2 – Network Model (cont’d)</vt:lpstr>
      <vt:lpstr>Case Study 2 – Network Model (cont’d)</vt:lpstr>
      <vt:lpstr>Case Study 3 – Asset Model</vt:lpstr>
      <vt:lpstr>Case Study 3 – Asset Model (cont’d)</vt:lpstr>
      <vt:lpstr>Thank you for your attention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2019-04-08T14:24:37Z</dcterms:created>
  <dcterms:modified xsi:type="dcterms:W3CDTF">2019-09-09T19:27:28Z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73d44fa8-a07e-49a7-9bd2-e8334969f716</vt:lpwstr>
  </property>
  <property fmtid="{D5CDD505-2E9C-101B-9397-08002B2CF9AE}" pid="3" name="HBMPRENSCIAClassification">
    <vt:lpwstr>HBM Prenscia: Business Document</vt:lpwstr>
  </property>
  <property fmtid="{D5CDD505-2E9C-101B-9397-08002B2CF9AE}" pid="4" name="HBMNCODEClassification">
    <vt:lpwstr>HBM Prenscia: Work In Progress</vt:lpwstr>
  </property>
</Properties>
</file>