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1" r:id="rId5"/>
    <p:sldId id="260" r:id="rId6"/>
    <p:sldId id="259" r:id="rId7"/>
    <p:sldId id="262" r:id="rId8"/>
    <p:sldId id="263" r:id="rId9"/>
    <p:sldId id="267" r:id="rId10"/>
    <p:sldId id="268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204F9-837D-46C9-84DF-B6787B9B451C}" type="datetimeFigureOut">
              <a:rPr lang="en-AU" smtClean="0"/>
              <a:t>10/09/2019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D63D6-3F48-4E7B-BCCF-9F58DB591A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538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4093-D3FB-4889-BA8D-3056659B7A87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981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9D51-8840-4966-9626-BF9DCEBC8147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533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F819-3D3B-4A10-B586-EC86D794F8D4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91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55F81-3657-4EF7-BB19-6C849FD4A1F4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789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5D9B6-1290-4640-92F7-01A405BAFBF8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224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CAE4-F7B2-4A94-A832-AAE1CD846554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528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2AC00-D0C0-4CAC-B325-BF92E835B6DE}" type="datetime1">
              <a:rPr lang="en-AU" smtClean="0"/>
              <a:t>10/09/2019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9018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9A5D-9B18-43DD-BED9-A5A61B1C1D47}" type="datetime1">
              <a:rPr lang="en-AU" smtClean="0"/>
              <a:t>10/09/2019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1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8423-5459-40BC-B246-CCB1CAF3D07C}" type="datetime1">
              <a:rPr lang="en-AU" smtClean="0"/>
              <a:t>10/09/2019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532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A825-828F-4614-A99A-46537B119ABE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11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A693-416D-4335-A694-C2A2A06D4C40}" type="datetime1">
              <a:rPr lang="en-AU" smtClean="0"/>
              <a:t>10/09/2019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053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A4475-C4DA-4634-B8F2-715BBC91E020}" type="datetime1">
              <a:rPr lang="en-AU" smtClean="0"/>
              <a:t>10/09/2019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2019 MAMI-NASA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10FA1-731D-464D-B0BA-42C9D024E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48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03188"/>
            <a:ext cx="9144000" cy="764274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Autonomous FRACAS</a:t>
            </a:r>
            <a:endParaRPr lang="en-AU" sz="32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5145" y="5159482"/>
            <a:ext cx="8721709" cy="846136"/>
          </a:xfrm>
        </p:spPr>
        <p:txBody>
          <a:bodyPr/>
          <a:lstStyle/>
          <a:p>
            <a:r>
              <a:rPr lang="en-AU" dirty="0"/>
              <a:t>Standardizing failure reporting from sensors and maintainers to achieve the Digital Twin for Maintenance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B59F09B-39E8-41FC-9861-B9C3E7424B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7" b="14521"/>
          <a:stretch/>
        </p:blipFill>
        <p:spPr>
          <a:xfrm>
            <a:off x="1838380" y="1620835"/>
            <a:ext cx="8721709" cy="332000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B6344DF-A4C6-4A6B-973E-29CAB481E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964879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Autonomous FRACAS – System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02301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C37195-34DA-4C0C-9492-B16732C9F237}"/>
              </a:ext>
            </a:extLst>
          </p:cNvPr>
          <p:cNvSpPr/>
          <p:nvPr/>
        </p:nvSpPr>
        <p:spPr>
          <a:xfrm>
            <a:off x="655903" y="1113673"/>
            <a:ext cx="7068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5CD9CDC-84F2-4CC3-B444-AC306770A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9734F79-009C-41ED-B7AB-F0B9EB4B56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0"/>
          <a:stretch/>
        </p:blipFill>
        <p:spPr>
          <a:xfrm>
            <a:off x="2059912" y="1036790"/>
            <a:ext cx="9194242" cy="52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7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Autonomous FRACAS - Architecture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02301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C37195-34DA-4C0C-9492-B16732C9F237}"/>
              </a:ext>
            </a:extLst>
          </p:cNvPr>
          <p:cNvSpPr/>
          <p:nvPr/>
        </p:nvSpPr>
        <p:spPr>
          <a:xfrm>
            <a:off x="655903" y="1113673"/>
            <a:ext cx="7068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4" name="Picture 3" descr="A picture containing text, map&#10;&#10;Description automatically generated">
            <a:extLst>
              <a:ext uri="{FF2B5EF4-FFF2-40B4-BE49-F238E27FC236}">
                <a16:creationId xmlns:a16="http://schemas.microsoft.com/office/drawing/2014/main" xmlns="" id="{C788646A-032B-440F-8554-7FB9764D6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075" y="1210423"/>
            <a:ext cx="9466587" cy="493780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059ECF-2F2D-41CA-9DD3-3F129F3C6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1201596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153" y="353587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Implications for NASA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5C29321-9EC7-446C-9722-4464BC7DF46F}"/>
              </a:ext>
            </a:extLst>
          </p:cNvPr>
          <p:cNvSpPr/>
          <p:nvPr/>
        </p:nvSpPr>
        <p:spPr>
          <a:xfrm>
            <a:off x="961902" y="1272281"/>
            <a:ext cx="6798466" cy="4547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An Autonomous FRACAS solution provides NASA with the following benefits:</a:t>
            </a:r>
          </a:p>
          <a:p>
            <a:pPr lvl="0"/>
            <a:endParaRPr lang="en-US" dirty="0"/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Digitization– a Digital Twin for Maintenance that uses both manual and digital failure reporting to update system parameters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Consistency –  data structures &amp; workflows for failure / defect reports aligned with analyses performed during design / certification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Traceability of analysis to support maintenance recommendations</a:t>
            </a:r>
          </a:p>
          <a:p>
            <a:pPr marL="182563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Integrated Solution – common source of truth across a project</a:t>
            </a:r>
          </a:p>
          <a:p>
            <a:pPr marL="182563" lvl="0" indent="-182563">
              <a:spcAft>
                <a:spcPts val="900"/>
              </a:spcAft>
              <a:buFont typeface="+mj-lt"/>
              <a:buAutoNum type="arabicPeriod"/>
            </a:pPr>
            <a:r>
              <a:rPr lang="en-US" dirty="0"/>
              <a:t> Data visualization enables knowledge capture / transfer</a:t>
            </a:r>
          </a:p>
          <a:p>
            <a:pPr marL="182563" lvl="0" indent="-182563">
              <a:buFont typeface="+mj-lt"/>
              <a:buAutoNum type="arabicPeriod"/>
            </a:pPr>
            <a:endParaRPr lang="en-US" dirty="0"/>
          </a:p>
          <a:p>
            <a:pPr lvl="0"/>
            <a:r>
              <a:rPr lang="en-US" dirty="0"/>
              <a:t>Result: integrated, automated analysis solution that enables trade studies using operational data to optimise Availability and Cost of Ownership in a traceable process that ensures knowledge transfer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6B113C8-0C7D-41CF-9A88-929B5A780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  <p:pic>
        <p:nvPicPr>
          <p:cNvPr id="10" name="Content Placeholder 2">
            <a:extLst>
              <a:ext uri="{FF2B5EF4-FFF2-40B4-BE49-F238E27FC236}">
                <a16:creationId xmlns:a16="http://schemas.microsoft.com/office/drawing/2014/main" xmlns="" id="{2874083E-34E5-4126-AD0B-AEE6463DB1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572" y="1447510"/>
            <a:ext cx="4114800" cy="421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3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507" y="284013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Presentation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4DFB69-70F0-4C4F-B7EB-ED35290EA5D3}"/>
              </a:ext>
            </a:extLst>
          </p:cNvPr>
          <p:cNvSpPr txBox="1"/>
          <p:nvPr/>
        </p:nvSpPr>
        <p:spPr>
          <a:xfrm>
            <a:off x="865496" y="1166842"/>
            <a:ext cx="64633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AU" sz="1600" dirty="0"/>
              <a:t>Problem Statement – FRACAS is required for complex, safety critical systems that aligns with the digital paradigm (model-based analysis)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Solution Constraints – data quality from operations  inconsistent and 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Solution Requirements – how to rapidly identify key degraders then optimize the associated maintenance to achieve availability targets?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Case Study – implement model-based solution to integrate required analyses using standardized taxonomies and workflows, define / optimize maintenance approach &amp; frequency using RCM / B-RCM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Project outcomes – increased availability, optimized maintenance budget, change to the failure reporting processes</a:t>
            </a:r>
          </a:p>
          <a:p>
            <a:pPr marL="342900" indent="-342900">
              <a:buFont typeface="+mj-lt"/>
              <a:buAutoNum type="arabicPeriod"/>
            </a:pPr>
            <a:endParaRPr lang="en-AU" sz="1600" dirty="0"/>
          </a:p>
          <a:p>
            <a:pPr marL="342900" indent="-342900">
              <a:buFont typeface="+mj-lt"/>
              <a:buAutoNum type="arabicPeriod"/>
            </a:pPr>
            <a:r>
              <a:rPr lang="en-AU" sz="1600" dirty="0"/>
              <a:t>Implications for NASA – objective assessment of system performance and consistent method for determining revised maintenance; benchmarking (across fleets / sites); knowledge capture &amp; reuse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03DC88A-773D-4712-BD75-F55965087E17}"/>
              </a:ext>
            </a:extLst>
          </p:cNvPr>
          <p:cNvSpPr/>
          <p:nvPr/>
        </p:nvSpPr>
        <p:spPr>
          <a:xfrm>
            <a:off x="8012624" y="1905506"/>
            <a:ext cx="37175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 u="sng" dirty="0"/>
              <a:t>Failure Analysis</a:t>
            </a:r>
          </a:p>
          <a:p>
            <a:r>
              <a:rPr lang="en-AU" sz="1600" dirty="0"/>
              <a:t>(AVE 850 failure reports pm across 14 vessels)</a:t>
            </a:r>
          </a:p>
          <a:p>
            <a:endParaRPr lang="en-AU" sz="1600" dirty="0"/>
          </a:p>
          <a:p>
            <a:r>
              <a:rPr lang="en-AU" sz="1600" dirty="0"/>
              <a:t>Without standardized failure reporting:</a:t>
            </a:r>
          </a:p>
          <a:p>
            <a:r>
              <a:rPr lang="en-AU" sz="1600" dirty="0"/>
              <a:t> 5 weeks to review / action</a:t>
            </a:r>
          </a:p>
          <a:p>
            <a:endParaRPr lang="en-AU" sz="1600" dirty="0"/>
          </a:p>
          <a:p>
            <a:r>
              <a:rPr lang="en-AU" sz="1600" dirty="0"/>
              <a:t>With standardized failure reporting: </a:t>
            </a:r>
          </a:p>
          <a:p>
            <a:r>
              <a:rPr lang="en-AU" sz="1600" dirty="0"/>
              <a:t>&lt;2 days to review / action</a:t>
            </a:r>
          </a:p>
          <a:p>
            <a:endParaRPr lang="en-AU" sz="1600" dirty="0"/>
          </a:p>
          <a:p>
            <a:r>
              <a:rPr lang="en-AU" sz="1600" dirty="0"/>
              <a:t>Process Improvement = 92% reduction in processing of failure reports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234EBF-CD51-4BDE-A432-54D7191D8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70455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549" y="302799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What questions does a FRACAS answer?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8BF22F8-BAFE-4AF3-99E9-B523305488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337" y="2000506"/>
            <a:ext cx="4047273" cy="4047273"/>
          </a:xfrm>
          <a:prstGeom prst="rect">
            <a:avLst/>
          </a:prstGeom>
        </p:spPr>
      </p:pic>
      <p:sp>
        <p:nvSpPr>
          <p:cNvPr id="19" name="Rounded Rectangular Callout 5">
            <a:extLst>
              <a:ext uri="{FF2B5EF4-FFF2-40B4-BE49-F238E27FC236}">
                <a16:creationId xmlns:a16="http://schemas.microsoft.com/office/drawing/2014/main" xmlns="" id="{5EDC6ABB-4F36-49BA-ABB3-D520AF398FF9}"/>
              </a:ext>
            </a:extLst>
          </p:cNvPr>
          <p:cNvSpPr/>
          <p:nvPr/>
        </p:nvSpPr>
        <p:spPr bwMode="auto">
          <a:xfrm>
            <a:off x="735981" y="2517283"/>
            <a:ext cx="3955313" cy="729013"/>
          </a:xfrm>
          <a:prstGeom prst="wedgeRoundRectCallout">
            <a:avLst>
              <a:gd name="adj1" fmla="val 64205"/>
              <a:gd name="adj2" fmla="val 14399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to ensure we identify, analyze and mitigate all failures that are occurring?</a:t>
            </a:r>
          </a:p>
        </p:txBody>
      </p:sp>
      <p:sp>
        <p:nvSpPr>
          <p:cNvPr id="20" name="Rounded Rectangular Callout 6">
            <a:extLst>
              <a:ext uri="{FF2B5EF4-FFF2-40B4-BE49-F238E27FC236}">
                <a16:creationId xmlns:a16="http://schemas.microsoft.com/office/drawing/2014/main" xmlns="" id="{19169B99-7524-4CE9-94CF-96C5E5524E82}"/>
              </a:ext>
            </a:extLst>
          </p:cNvPr>
          <p:cNvSpPr/>
          <p:nvPr/>
        </p:nvSpPr>
        <p:spPr bwMode="auto">
          <a:xfrm>
            <a:off x="7103224" y="2282455"/>
            <a:ext cx="4225586" cy="683381"/>
          </a:xfrm>
          <a:prstGeom prst="wedgeRoundRectCallout">
            <a:avLst>
              <a:gd name="adj1" fmla="val -56997"/>
              <a:gd name="adj2" fmla="val -37028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Do we get the right field data we need to </a:t>
            </a:r>
          </a:p>
          <a:p>
            <a:r>
              <a:rPr lang="en-US" sz="1600" dirty="0">
                <a:solidFill>
                  <a:schemeClr val="bg1"/>
                </a:solidFill>
              </a:rPr>
              <a:t>Identify the optimal maintenance approach?</a:t>
            </a:r>
          </a:p>
        </p:txBody>
      </p:sp>
      <p:sp>
        <p:nvSpPr>
          <p:cNvPr id="21" name="Rounded Rectangular Callout 7">
            <a:extLst>
              <a:ext uri="{FF2B5EF4-FFF2-40B4-BE49-F238E27FC236}">
                <a16:creationId xmlns:a16="http://schemas.microsoft.com/office/drawing/2014/main" xmlns="" id="{FCC1FDDF-8296-4482-A433-6CC1720A8B9E}"/>
              </a:ext>
            </a:extLst>
          </p:cNvPr>
          <p:cNvSpPr/>
          <p:nvPr/>
        </p:nvSpPr>
        <p:spPr bwMode="auto">
          <a:xfrm>
            <a:off x="6998059" y="1215806"/>
            <a:ext cx="3791861" cy="617539"/>
          </a:xfrm>
          <a:prstGeom prst="wedgeRoundRectCallout">
            <a:avLst>
              <a:gd name="adj1" fmla="val -65489"/>
              <a:gd name="adj2" fmla="val 63607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Can we reduce the cost of ownership </a:t>
            </a:r>
          </a:p>
          <a:p>
            <a:r>
              <a:rPr lang="en-US" sz="1600" dirty="0">
                <a:solidFill>
                  <a:schemeClr val="bg1"/>
                </a:solidFill>
              </a:rPr>
              <a:t>for our systems?</a:t>
            </a:r>
          </a:p>
        </p:txBody>
      </p:sp>
      <p:sp>
        <p:nvSpPr>
          <p:cNvPr id="22" name="Rounded Rectangular Callout 9">
            <a:extLst>
              <a:ext uri="{FF2B5EF4-FFF2-40B4-BE49-F238E27FC236}">
                <a16:creationId xmlns:a16="http://schemas.microsoft.com/office/drawing/2014/main" xmlns="" id="{B93078F6-ECB1-4775-9CB3-FB2677471469}"/>
              </a:ext>
            </a:extLst>
          </p:cNvPr>
          <p:cNvSpPr/>
          <p:nvPr/>
        </p:nvSpPr>
        <p:spPr bwMode="auto">
          <a:xfrm>
            <a:off x="735981" y="1452450"/>
            <a:ext cx="3929110" cy="617539"/>
          </a:xfrm>
          <a:prstGeom prst="wedgeRoundRectCallout">
            <a:avLst>
              <a:gd name="adj1" fmla="val 62489"/>
              <a:gd name="adj2" fmla="val -60236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Can we improve operational availability?</a:t>
            </a:r>
          </a:p>
        </p:txBody>
      </p:sp>
      <p:sp>
        <p:nvSpPr>
          <p:cNvPr id="23" name="Rounded Rectangular Callout 10">
            <a:extLst>
              <a:ext uri="{FF2B5EF4-FFF2-40B4-BE49-F238E27FC236}">
                <a16:creationId xmlns:a16="http://schemas.microsoft.com/office/drawing/2014/main" xmlns="" id="{9D9D6972-8FCA-407A-8B3B-55F7A4236FD1}"/>
              </a:ext>
            </a:extLst>
          </p:cNvPr>
          <p:cNvSpPr/>
          <p:nvPr/>
        </p:nvSpPr>
        <p:spPr bwMode="auto">
          <a:xfrm>
            <a:off x="1287379" y="3767175"/>
            <a:ext cx="3402406" cy="667648"/>
          </a:xfrm>
          <a:prstGeom prst="wedgeRoundRectCallout">
            <a:avLst>
              <a:gd name="adj1" fmla="val 59707"/>
              <a:gd name="adj2" fmla="val -56917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Can CBM improve the Operational </a:t>
            </a:r>
          </a:p>
          <a:p>
            <a:r>
              <a:rPr lang="en-US" sz="1600" dirty="0">
                <a:solidFill>
                  <a:schemeClr val="bg1"/>
                </a:solidFill>
              </a:rPr>
              <a:t>Availability of the system?</a:t>
            </a:r>
          </a:p>
        </p:txBody>
      </p:sp>
      <p:sp>
        <p:nvSpPr>
          <p:cNvPr id="24" name="Rounded Rectangular Callout 11">
            <a:extLst>
              <a:ext uri="{FF2B5EF4-FFF2-40B4-BE49-F238E27FC236}">
                <a16:creationId xmlns:a16="http://schemas.microsoft.com/office/drawing/2014/main" xmlns="" id="{F5126856-0D44-461E-818F-64E8309DDD55}"/>
              </a:ext>
            </a:extLst>
          </p:cNvPr>
          <p:cNvSpPr/>
          <p:nvPr/>
        </p:nvSpPr>
        <p:spPr bwMode="auto">
          <a:xfrm>
            <a:off x="7842142" y="3504142"/>
            <a:ext cx="3486668" cy="667649"/>
          </a:xfrm>
          <a:prstGeom prst="wedgeRoundRectCallout">
            <a:avLst>
              <a:gd name="adj1" fmla="val -61519"/>
              <a:gd name="adj2" fmla="val -57760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Is there technology that can improve</a:t>
            </a:r>
          </a:p>
          <a:p>
            <a:r>
              <a:rPr lang="en-US" sz="1600" dirty="0">
                <a:solidFill>
                  <a:schemeClr val="bg1"/>
                </a:solidFill>
              </a:rPr>
              <a:t> / automate the FRACAS process?</a:t>
            </a:r>
          </a:p>
        </p:txBody>
      </p:sp>
      <p:sp>
        <p:nvSpPr>
          <p:cNvPr id="25" name="Rounded Rectangular Callout 12">
            <a:extLst>
              <a:ext uri="{FF2B5EF4-FFF2-40B4-BE49-F238E27FC236}">
                <a16:creationId xmlns:a16="http://schemas.microsoft.com/office/drawing/2014/main" xmlns="" id="{C3DBB13F-6950-4C03-BDA9-60BC9E17005C}"/>
              </a:ext>
            </a:extLst>
          </p:cNvPr>
          <p:cNvSpPr/>
          <p:nvPr/>
        </p:nvSpPr>
        <p:spPr bwMode="auto">
          <a:xfrm>
            <a:off x="7960963" y="4648188"/>
            <a:ext cx="3367847" cy="667649"/>
          </a:xfrm>
          <a:prstGeom prst="wedgeRoundRectCallout">
            <a:avLst>
              <a:gd name="adj1" fmla="val -62673"/>
              <a:gd name="adj2" fmla="val -54590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Is there a business case to support a new FRACAS solution?</a:t>
            </a:r>
          </a:p>
        </p:txBody>
      </p:sp>
      <p:sp>
        <p:nvSpPr>
          <p:cNvPr id="26" name="Rounded Rectangular Callout 13">
            <a:extLst>
              <a:ext uri="{FF2B5EF4-FFF2-40B4-BE49-F238E27FC236}">
                <a16:creationId xmlns:a16="http://schemas.microsoft.com/office/drawing/2014/main" xmlns="" id="{261E98BD-F738-434F-8995-2FC00537083F}"/>
              </a:ext>
            </a:extLst>
          </p:cNvPr>
          <p:cNvSpPr/>
          <p:nvPr/>
        </p:nvSpPr>
        <p:spPr bwMode="auto">
          <a:xfrm>
            <a:off x="736735" y="4912029"/>
            <a:ext cx="3953804" cy="658543"/>
          </a:xfrm>
          <a:prstGeom prst="wedgeRoundRectCallout">
            <a:avLst>
              <a:gd name="adj1" fmla="val 62711"/>
              <a:gd name="adj2" fmla="val -57306"/>
              <a:gd name="adj3" fmla="val 16667"/>
            </a:avLst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/>
            </a:solidFill>
          </a:ln>
          <a:effectLst/>
        </p:spPr>
        <p:txBody>
          <a:bodyPr wrap="square" lIns="0" tIns="0" rIns="0" bIns="0" numCol="1" spcCol="72000" rtlCol="0" anchor="ctr" anchorCtr="1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How to capture / transfer system knowledge and lessons learned for long-life programs?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F874184-2AF9-452A-AFC9-FD7D96AE5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15201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xmlns="" id="{30238F6F-97A3-4B72-B794-16635310009F}"/>
              </a:ext>
            </a:extLst>
          </p:cNvPr>
          <p:cNvSpPr txBox="1">
            <a:spLocks/>
          </p:cNvSpPr>
          <p:nvPr/>
        </p:nvSpPr>
        <p:spPr>
          <a:xfrm>
            <a:off x="623392" y="165576"/>
            <a:ext cx="9422837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AU" sz="3600" b="1" dirty="0"/>
              <a:t>Solution Constraints</a:t>
            </a: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xmlns="" id="{A0DBF38F-F86A-41FD-B681-F1C34D65C941}"/>
              </a:ext>
            </a:extLst>
          </p:cNvPr>
          <p:cNvSpPr txBox="1">
            <a:spLocks/>
          </p:cNvSpPr>
          <p:nvPr/>
        </p:nvSpPr>
        <p:spPr>
          <a:xfrm>
            <a:off x="623392" y="1099810"/>
            <a:ext cx="6639208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AU" sz="1800" dirty="0"/>
              <a:t>FRACAS systems have been in operation since 1985 (US Navy), but there are systemic issues that limit their potential benefit, including: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800" dirty="0"/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inaccurate failure / defect reporting by maintainers (e.g. ‘broken’)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lack of synchronization of failure data sourced from maintainers and sensors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lack of synchronization of failure descriptions from operations with safety / reliability analysis performed during design / certification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no direct integration of data from failure reports with analysis tools (data needs to be migrated &amp; manually ‘interpreted’ and analysed)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no consistency in the analyses and processes used to interpret the operational data and recommend updated maintenance practices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lack of automation / consistency in the failure analysis required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AU" sz="1800" dirty="0"/>
              <a:t>many FRACAS systems are better categorized as ‘incident reporting systems’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AU" sz="18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6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6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AU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6B85AC1-B908-4445-BE5E-11A99BDF84E3}"/>
              </a:ext>
            </a:extLst>
          </p:cNvPr>
          <p:cNvSpPr/>
          <p:nvPr/>
        </p:nvSpPr>
        <p:spPr>
          <a:xfrm>
            <a:off x="1952041" y="6106026"/>
            <a:ext cx="14029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050" dirty="0"/>
              <a:t>* [US DOD DTE 2008]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F43BC05-0DF8-416B-8B7A-94353002B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8617" y="3819604"/>
            <a:ext cx="4265463" cy="2117073"/>
          </a:xfrm>
          <a:prstGeom prst="rect">
            <a:avLst/>
          </a:prstGeom>
          <a:ln w="19050">
            <a:solidFill>
              <a:srgbClr val="808080"/>
            </a:solidFill>
          </a:ln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3BC62189-64E3-4F7C-9E79-B43C87E8F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616" y="1016732"/>
            <a:ext cx="4265463" cy="2495346"/>
          </a:xfrm>
          <a:prstGeom prst="rect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D640F5B5-C739-453C-ACAB-D781A003D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52571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Solution Requirements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7F3B6DDE-20A8-4AD7-9584-0DB61454A964}"/>
              </a:ext>
            </a:extLst>
          </p:cNvPr>
          <p:cNvSpPr txBox="1">
            <a:spLocks/>
          </p:cNvSpPr>
          <p:nvPr/>
        </p:nvSpPr>
        <p:spPr>
          <a:xfrm>
            <a:off x="902525" y="1155350"/>
            <a:ext cx="5765749" cy="47676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AU" sz="1600" dirty="0"/>
              <a:t>In order to improve FRACAS solutions in the context of these constraints, it requires the process and tools to: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consistently describe and categorize reported failures / defects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identify the technical risks that are impacting availability / life-cycle cost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develop an appropriate risk mitigation (maintenance approach) based on the root cause of the failure / defect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monitor / measure the effectiveness of the risk mitigation activities</a:t>
            </a:r>
          </a:p>
          <a:p>
            <a:pPr>
              <a:buFont typeface="Calibri" panose="020F0502020204030204" pitchFamily="34" charset="0"/>
              <a:buChar char="̶"/>
            </a:pPr>
            <a:r>
              <a:rPr lang="en-AU" sz="1600" dirty="0"/>
              <a:t>continuously iterate this process based on operational outcomes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AU" sz="1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AU" sz="1600" dirty="0"/>
              <a:t>The solution should: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consistently provide the required data to inform maintenance decisions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enable the Asset Owner to be a ‘Smarter Customer’</a:t>
            </a:r>
          </a:p>
          <a:p>
            <a:pPr marL="342900" indent="-342900">
              <a:buFont typeface="Calibri" panose="020F0502020204030204" pitchFamily="34" charset="0"/>
              <a:buChar char="̶"/>
            </a:pPr>
            <a:r>
              <a:rPr lang="en-AU" sz="1600" dirty="0"/>
              <a:t>be cost-effective for the Asset Owner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EEE6886-14E7-4CE4-9F4A-37F3151A32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42" y="1155350"/>
            <a:ext cx="5126990" cy="24250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FB0A37E-758A-4C28-A64B-A6E78CBABE0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499" y="3670363"/>
            <a:ext cx="2359660" cy="2657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AD4CF0A-8DC5-4F18-8DA0-1D5E3B8DB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296306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730470" y="1002301"/>
            <a:ext cx="689483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Summary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had a long-term contract to provide maintenance and logistics to sustain a class of navy ships at an agreed level of Operational availability (Readiness)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platform was not meeting the contracted availability target and was regularly exceeding its allotted maintenance budgets – impacting on Fleet Readiness metrics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was not the OEM that produced the vessel and did not have access to all of the original design documentation (only recommended maintenance plans)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Vessel was used both more frequently and in an environment that exceeded the original design specifications (# sea days, prevailing sea state conditions)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Contractor required a solution to identify alternative maintenance approaches to improve the availability of the platform, in the context of its usage (mission profile) and operating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26" name="Picture 2" descr="Image result for naval air conditioning systems">
            <a:extLst>
              <a:ext uri="{FF2B5EF4-FFF2-40B4-BE49-F238E27FC236}">
                <a16:creationId xmlns:a16="http://schemas.microsoft.com/office/drawing/2014/main" xmlns="" id="{66B40F9F-E873-47B3-8130-FF6820286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425" y="2036058"/>
            <a:ext cx="4262452" cy="320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09BE531-6C9E-493B-AD28-90B906CA4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126391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Process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55903" y="1113673"/>
            <a:ext cx="706837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Generate a model of the vessel at the platform / system level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Analyze failure data &amp; Work Orders [8 years operations] to categorize failures by system, component and failure type and calculate failure rates (issues: productivity in a manual process; data integrity: &gt;65% of failures were based on “undetermined” causes of failure)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Generate detailed model of the sub-system where significant number of failures occurred, and input calculated ‘operational’ failure rates (from Step 2)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Identify key System Availability Degraders (SADs), Reliability &lt;95%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Develop Root Cause Analysis for SADs (Failure Diagram)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Conduct Maintenance Analysis (Back-fit RCM where existing maintenance is prescribed, RCM where no maintenance task is associated with the failure) including cost comparison over expected platform life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Update maintenance plan with revised maintenance (approach, frequency, procedure, etc.)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82E8BFE-DF6C-4C5C-9868-46B5E209FC2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" b="4036"/>
          <a:stretch/>
        </p:blipFill>
        <p:spPr bwMode="auto">
          <a:xfrm>
            <a:off x="7774360" y="947546"/>
            <a:ext cx="3761737" cy="1615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xmlns="" id="{D0910F32-6749-4247-81A7-018C1C473B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708" y="4598622"/>
            <a:ext cx="1576138" cy="1242715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xmlns="" id="{CE268FCD-CFC6-41FC-BF79-6B95599724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98" r="1" b="22578"/>
          <a:stretch/>
        </p:blipFill>
        <p:spPr>
          <a:xfrm>
            <a:off x="7906708" y="3038197"/>
            <a:ext cx="1664368" cy="1242715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319A4EE0-ECD0-49A8-AF53-94C501269E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068" y="4664594"/>
            <a:ext cx="1846710" cy="1110769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492B48E-00CC-4625-AF7B-F1E2093576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957" y="3038198"/>
            <a:ext cx="1438931" cy="124271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AFD9EAD-842D-46C7-A8DE-CD150B4C7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206613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153" y="353587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CASE STUDY: Results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53864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0218F82-A9A4-4F94-B23F-AC89488A0143}"/>
              </a:ext>
            </a:extLst>
          </p:cNvPr>
          <p:cNvSpPr/>
          <p:nvPr/>
        </p:nvSpPr>
        <p:spPr>
          <a:xfrm>
            <a:off x="956153" y="1194541"/>
            <a:ext cx="6272203" cy="47397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u="sng" dirty="0"/>
              <a:t>Outcomes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Accelerated process for identifying Poor Performers and recommending changes to the approach / periodicity of maintenance (92% reduction in engineering resource required)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Increased Readiness (Operational Availability) of the system by (~300% improvement: 864 MTBF vs 288 MTBF)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Reduced sustainment costs for the platform (ROI &gt;3)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Analysis solution to model the expected impact of changes to mission profile / operating environment on maintenance costs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Knowledge base of failures and maintenance actions that the Contractor can reuse across the life of the platform / contract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A means of objectively validating and communicating their analysis to the customer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8F0BFC7-85A8-46CC-9FDB-29E094A53676}"/>
              </a:ext>
            </a:extLst>
          </p:cNvPr>
          <p:cNvSpPr txBox="1"/>
          <p:nvPr/>
        </p:nvSpPr>
        <p:spPr>
          <a:xfrm>
            <a:off x="8184509" y="2044005"/>
            <a:ext cx="370004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/>
              <a:t>KEY BENEFIT:</a:t>
            </a:r>
          </a:p>
          <a:p>
            <a:endParaRPr lang="en-AU" sz="1400" dirty="0"/>
          </a:p>
          <a:p>
            <a:r>
              <a:rPr lang="en-AU" sz="1400" u="sng" dirty="0"/>
              <a:t>Failure Analysis Process</a:t>
            </a:r>
          </a:p>
          <a:p>
            <a:r>
              <a:rPr lang="en-AU" sz="1400" dirty="0"/>
              <a:t>(AVE 850 defect reports per month across 14 vessels)</a:t>
            </a:r>
          </a:p>
          <a:p>
            <a:endParaRPr lang="en-AU" sz="1400" dirty="0"/>
          </a:p>
          <a:p>
            <a:r>
              <a:rPr lang="en-AU" sz="1400" dirty="0"/>
              <a:t>Without MADe:      5 weeks to review / action</a:t>
            </a:r>
          </a:p>
          <a:p>
            <a:endParaRPr lang="en-AU" sz="1400" dirty="0"/>
          </a:p>
          <a:p>
            <a:r>
              <a:rPr lang="en-AU" sz="1400" dirty="0"/>
              <a:t>With MADe:         &lt;2 days to review / action</a:t>
            </a:r>
          </a:p>
          <a:p>
            <a:endParaRPr lang="en-AU" sz="1400" dirty="0"/>
          </a:p>
          <a:p>
            <a:r>
              <a:rPr lang="en-AU" sz="1400" b="1" dirty="0"/>
              <a:t>= 92% increase in analysis / review efficiency</a:t>
            </a:r>
          </a:p>
          <a:p>
            <a:endParaRPr lang="en-AU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C5EB751-8AA7-4BA7-8EAC-70BD4AD53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2870154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03" y="302024"/>
            <a:ext cx="9538982" cy="700277"/>
          </a:xfrm>
        </p:spPr>
        <p:txBody>
          <a:bodyPr>
            <a:normAutofit/>
          </a:bodyPr>
          <a:lstStyle/>
          <a:p>
            <a:r>
              <a:rPr lang="en-AU" sz="3200" b="1" dirty="0"/>
              <a:t>Autonomous FRACAS – Process Overview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03C68EE-934D-4D1E-95F7-5B3E665337F8}"/>
              </a:ext>
            </a:extLst>
          </p:cNvPr>
          <p:cNvSpPr/>
          <p:nvPr/>
        </p:nvSpPr>
        <p:spPr>
          <a:xfrm>
            <a:off x="675549" y="1002301"/>
            <a:ext cx="689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C37195-34DA-4C0C-9492-B16732C9F237}"/>
              </a:ext>
            </a:extLst>
          </p:cNvPr>
          <p:cNvSpPr/>
          <p:nvPr/>
        </p:nvSpPr>
        <p:spPr>
          <a:xfrm>
            <a:off x="655903" y="1113673"/>
            <a:ext cx="7068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B89F4BA-80C6-4FDC-816D-FAB142C147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509" y="1156378"/>
            <a:ext cx="9538982" cy="49337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5CD9CDC-84F2-4CC3-B444-AC306770A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2019 MAMI-NASA </a:t>
            </a:r>
          </a:p>
        </p:txBody>
      </p:sp>
    </p:spTree>
    <p:extLst>
      <p:ext uri="{BB962C8B-B14F-4D97-AF65-F5344CB8AC3E}">
        <p14:creationId xmlns:p14="http://schemas.microsoft.com/office/powerpoint/2010/main" val="4096272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3D224DF-9C13-4326-A1FE-0845D40E1D91}" vid="{EEA7C4F9-DC89-4871-9C26-3C22B8509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PHMT 2016</Template>
  <TotalTime>5056</TotalTime>
  <Words>1144</Words>
  <Application>Microsoft Office PowerPoint</Application>
  <PresentationFormat>Widescreen</PresentationFormat>
  <Paragraphs>134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Autonomous FRACAS</vt:lpstr>
      <vt:lpstr>Presentation Summary</vt:lpstr>
      <vt:lpstr>What questions does a FRACAS answer?</vt:lpstr>
      <vt:lpstr>PowerPoint Presentation</vt:lpstr>
      <vt:lpstr>Solution Requirements</vt:lpstr>
      <vt:lpstr>CASE STUDY: Overview</vt:lpstr>
      <vt:lpstr>CASE STUDY: Process</vt:lpstr>
      <vt:lpstr>CASE STUDY: Results</vt:lpstr>
      <vt:lpstr>Autonomous FRACAS – Process Overview</vt:lpstr>
      <vt:lpstr>Autonomous FRACAS – System Overview</vt:lpstr>
      <vt:lpstr>Autonomous FRACAS - Architecture</vt:lpstr>
      <vt:lpstr>Implications for NASA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Stecki</dc:creator>
  <cp:lastModifiedBy>Lindsey, Nancy J. (GSFC-3710)</cp:lastModifiedBy>
  <cp:revision>46</cp:revision>
  <dcterms:created xsi:type="dcterms:W3CDTF">2019-09-05T00:06:39Z</dcterms:created>
  <dcterms:modified xsi:type="dcterms:W3CDTF">2019-09-10T14:31:45Z</dcterms:modified>
</cp:coreProperties>
</file>