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61" r:id="rId5"/>
    <p:sldId id="260" r:id="rId6"/>
    <p:sldId id="264" r:id="rId7"/>
    <p:sldId id="259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A9450-6F62-401A-B0BA-433CDC58B3FD}" type="datetimeFigureOut">
              <a:rPr lang="en-AU" smtClean="0"/>
              <a:t>10/09/2019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00D8F-DE8E-4016-B091-9E66FB1455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7985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E9FC-3CEB-413B-BDCC-375E7AE75D66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981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8813-087E-44EE-A90D-0D7BA373CA04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533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18DB-2F1C-4345-B1BB-517DF740C681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91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62945-00AE-458C-B32D-F51C41AF0732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789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2AC82-96CC-424F-B6FD-C736DCDF754E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224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CE0-3897-4D6F-B4FB-FCB0F6457572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528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7243-A4C8-4559-A16B-67672C4C664C}" type="datetime1">
              <a:rPr lang="en-AU" smtClean="0"/>
              <a:t>10/09/2019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9018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7D2C-86A7-4C93-80AC-9918422802C5}" type="datetime1">
              <a:rPr lang="en-AU" smtClean="0"/>
              <a:t>10/09/2019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1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79DC-7FB7-485A-B6A6-3306BBEE8CC4}" type="datetime1">
              <a:rPr lang="en-AU" smtClean="0"/>
              <a:t>10/09/2019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532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B9F73-B304-432A-939A-0518FE21C1E8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11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E973-5811-416F-B5B5-DF0126703370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053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4F7AA-191C-4BCE-8892-9940C5BB45D6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2019 MAMII NASA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48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03188"/>
            <a:ext cx="9144000" cy="764274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+mn-lt"/>
              </a:rPr>
              <a:t>Modelling for Maintenance Planning and Cost Estimation </a:t>
            </a:r>
            <a:endParaRPr lang="en-AU" sz="32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5145" y="5159482"/>
            <a:ext cx="8721709" cy="846136"/>
          </a:xfrm>
        </p:spPr>
        <p:txBody>
          <a:bodyPr/>
          <a:lstStyle/>
          <a:p>
            <a:r>
              <a:rPr lang="en-AU" dirty="0"/>
              <a:t>Identifying and mitigating key system availability degraders in </a:t>
            </a:r>
          </a:p>
          <a:p>
            <a:pPr>
              <a:spcBef>
                <a:spcPts val="0"/>
              </a:spcBef>
            </a:pPr>
            <a:r>
              <a:rPr lang="en-AU" dirty="0"/>
              <a:t>legacy systems using a model-based analysis solution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B59F09B-39E8-41FC-9861-B9C3E7424B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7" b="14521"/>
          <a:stretch/>
        </p:blipFill>
        <p:spPr>
          <a:xfrm>
            <a:off x="1838380" y="1620835"/>
            <a:ext cx="8721709" cy="332000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0D1ADE-173B-46D8-8E11-E2BB843AC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964879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153" y="353587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Implications for NASA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6" name="Picture 11" descr="MADe integrated model diagram.png">
            <a:extLst>
              <a:ext uri="{FF2B5EF4-FFF2-40B4-BE49-F238E27FC236}">
                <a16:creationId xmlns:a16="http://schemas.microsoft.com/office/drawing/2014/main" xmlns="" id="{EDD07C9B-A1AA-4415-99B4-8047A1EF6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4444" r="22501" b="33333"/>
          <a:stretch>
            <a:fillRect/>
          </a:stretch>
        </p:blipFill>
        <p:spPr bwMode="auto">
          <a:xfrm>
            <a:off x="8115051" y="4054157"/>
            <a:ext cx="3427224" cy="240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5C29321-9EC7-446C-9722-4464BC7DF46F}"/>
              </a:ext>
            </a:extLst>
          </p:cNvPr>
          <p:cNvSpPr/>
          <p:nvPr/>
        </p:nvSpPr>
        <p:spPr>
          <a:xfrm>
            <a:off x="961902" y="1272281"/>
            <a:ext cx="6503424" cy="4824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A model-based maintenance planning and analysis solution provides NASA with the following benefits:</a:t>
            </a:r>
          </a:p>
          <a:p>
            <a:pPr lvl="0"/>
            <a:endParaRPr lang="en-US" dirty="0"/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Digitization– a Digital Twin for Maintenance: generating automated analyses – not authoring or manually analyzing data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Consistency – defined data structures &amp; workflows for failure / defect reports and maintenance recommendations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Traceability of analysis to support maintenance recommendations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Integrated Solution – common source of truth across a project</a:t>
            </a:r>
          </a:p>
          <a:p>
            <a:pPr marL="182563" lvl="0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Data visualization enables knowledge capture / transfer</a:t>
            </a:r>
          </a:p>
          <a:p>
            <a:pPr marL="182563" lvl="0" indent="-182563">
              <a:buFont typeface="+mj-lt"/>
              <a:buAutoNum type="arabicPeriod"/>
            </a:pPr>
            <a:endParaRPr lang="en-US" dirty="0"/>
          </a:p>
          <a:p>
            <a:pPr lvl="0"/>
            <a:r>
              <a:rPr lang="en-US" dirty="0"/>
              <a:t>Result: integrated, automated analysis solution that enables trade studies using operational data to optimise Availability and Cost of Ownership in a traceable process that ensures knowledge transfer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99ECAD0-7410-4F92-839D-BF02A6C64C2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10380" r="9048" b="37430"/>
          <a:stretch/>
        </p:blipFill>
        <p:spPr>
          <a:xfrm>
            <a:off x="8072768" y="1004488"/>
            <a:ext cx="3443683" cy="265009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AC334F0-140A-4B1E-B121-8A5175D87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243663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507" y="284013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Presentation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4DFB69-70F0-4C4F-B7EB-ED35290EA5D3}"/>
              </a:ext>
            </a:extLst>
          </p:cNvPr>
          <p:cNvSpPr txBox="1"/>
          <p:nvPr/>
        </p:nvSpPr>
        <p:spPr>
          <a:xfrm>
            <a:off x="865496" y="1103852"/>
            <a:ext cx="6751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AU" sz="1600" dirty="0"/>
              <a:t>Problem Statement – legacy system not meeting operational availability targets with existing maintenance budget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Solution Constraints – reliability is “designed in”, limited access to design data for legacy systems, usage variations impact maintenance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Solution Requirements – how to rapidly identify key degraders then optimize the associated maintenance to achieve availability targets?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Process Overview – what are the steps required to optimize maintenance?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Case Study – implement model-based analysis using standardized taxonomies and workflows to define / optimize maintenance approach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Project outcomes – change to the failure reporting processes lead to increased availability and reduced maintenance load / budget 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Implications for NASA – objective assessment of system performance and consistent method for determining revised maintenance; benchmarking (across fleets / sites); knowledge capture &amp; reuse</a:t>
            </a:r>
          </a:p>
        </p:txBody>
      </p:sp>
      <p:pic>
        <p:nvPicPr>
          <p:cNvPr id="5" name="Picture 6" descr="designProcessTotal.png">
            <a:extLst>
              <a:ext uri="{FF2B5EF4-FFF2-40B4-BE49-F238E27FC236}">
                <a16:creationId xmlns:a16="http://schemas.microsoft.com/office/drawing/2014/main" xmlns="" id="{F067DA5E-3FB6-4206-B5F1-47EA0ADAB4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2962" r="24529" b="21567"/>
          <a:stretch>
            <a:fillRect/>
          </a:stretch>
        </p:blipFill>
        <p:spPr>
          <a:xfrm>
            <a:off x="7787490" y="1103852"/>
            <a:ext cx="3715012" cy="511772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B51A816-45CF-4A2B-9160-309870540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70455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549" y="302799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What do we mean by Maintenance Planning?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8BF22F8-BAFE-4AF3-99E9-B523305488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337" y="2000506"/>
            <a:ext cx="4047273" cy="4047273"/>
          </a:xfrm>
          <a:prstGeom prst="rect">
            <a:avLst/>
          </a:prstGeom>
        </p:spPr>
      </p:pic>
      <p:sp>
        <p:nvSpPr>
          <p:cNvPr id="19" name="Rounded Rectangular Callout 5">
            <a:extLst>
              <a:ext uri="{FF2B5EF4-FFF2-40B4-BE49-F238E27FC236}">
                <a16:creationId xmlns:a16="http://schemas.microsoft.com/office/drawing/2014/main" xmlns="" id="{5EDC6ABB-4F36-49BA-ABB3-D520AF398FF9}"/>
              </a:ext>
            </a:extLst>
          </p:cNvPr>
          <p:cNvSpPr/>
          <p:nvPr/>
        </p:nvSpPr>
        <p:spPr bwMode="auto">
          <a:xfrm>
            <a:off x="735981" y="2517283"/>
            <a:ext cx="3955313" cy="729013"/>
          </a:xfrm>
          <a:prstGeom prst="wedgeRoundRectCallout">
            <a:avLst>
              <a:gd name="adj1" fmla="val 64205"/>
              <a:gd name="adj2" fmla="val 14399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to ensure we identify, analyze and mitigate all engineering risks?</a:t>
            </a:r>
          </a:p>
        </p:txBody>
      </p:sp>
      <p:sp>
        <p:nvSpPr>
          <p:cNvPr id="20" name="Rounded Rectangular Callout 6">
            <a:extLst>
              <a:ext uri="{FF2B5EF4-FFF2-40B4-BE49-F238E27FC236}">
                <a16:creationId xmlns:a16="http://schemas.microsoft.com/office/drawing/2014/main" xmlns="" id="{19169B99-7524-4CE9-94CF-96C5E5524E82}"/>
              </a:ext>
            </a:extLst>
          </p:cNvPr>
          <p:cNvSpPr/>
          <p:nvPr/>
        </p:nvSpPr>
        <p:spPr bwMode="auto">
          <a:xfrm>
            <a:off x="7103224" y="2282455"/>
            <a:ext cx="4640742" cy="683381"/>
          </a:xfrm>
          <a:prstGeom prst="wedgeRoundRectCallout">
            <a:avLst>
              <a:gd name="adj1" fmla="val -56997"/>
              <a:gd name="adj2" fmla="val -37028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to identify the optimal maintenance approach based on Configuration / Role / Environment?</a:t>
            </a:r>
          </a:p>
        </p:txBody>
      </p:sp>
      <p:sp>
        <p:nvSpPr>
          <p:cNvPr id="21" name="Rounded Rectangular Callout 7">
            <a:extLst>
              <a:ext uri="{FF2B5EF4-FFF2-40B4-BE49-F238E27FC236}">
                <a16:creationId xmlns:a16="http://schemas.microsoft.com/office/drawing/2014/main" xmlns="" id="{FCC1FDDF-8296-4482-A433-6CC1720A8B9E}"/>
              </a:ext>
            </a:extLst>
          </p:cNvPr>
          <p:cNvSpPr/>
          <p:nvPr/>
        </p:nvSpPr>
        <p:spPr bwMode="auto">
          <a:xfrm>
            <a:off x="6998059" y="1071556"/>
            <a:ext cx="4330751" cy="761789"/>
          </a:xfrm>
          <a:prstGeom prst="wedgeRoundRectCallout">
            <a:avLst>
              <a:gd name="adj1" fmla="val -65489"/>
              <a:gd name="adj2" fmla="val 63607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can we reduce the cost of ownership </a:t>
            </a:r>
          </a:p>
          <a:p>
            <a:r>
              <a:rPr lang="en-US" sz="1600" dirty="0">
                <a:solidFill>
                  <a:schemeClr val="bg1"/>
                </a:solidFill>
              </a:rPr>
              <a:t>for our systems?</a:t>
            </a:r>
          </a:p>
        </p:txBody>
      </p:sp>
      <p:sp>
        <p:nvSpPr>
          <p:cNvPr id="22" name="Rounded Rectangular Callout 9">
            <a:extLst>
              <a:ext uri="{FF2B5EF4-FFF2-40B4-BE49-F238E27FC236}">
                <a16:creationId xmlns:a16="http://schemas.microsoft.com/office/drawing/2014/main" xmlns="" id="{B93078F6-ECB1-4775-9CB3-FB2677471469}"/>
              </a:ext>
            </a:extLst>
          </p:cNvPr>
          <p:cNvSpPr/>
          <p:nvPr/>
        </p:nvSpPr>
        <p:spPr bwMode="auto">
          <a:xfrm>
            <a:off x="735981" y="1452450"/>
            <a:ext cx="3929110" cy="617539"/>
          </a:xfrm>
          <a:prstGeom prst="wedgeRoundRectCallout">
            <a:avLst>
              <a:gd name="adj1" fmla="val 62489"/>
              <a:gd name="adj2" fmla="val -60236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Can we improve operational availability?</a:t>
            </a:r>
          </a:p>
        </p:txBody>
      </p:sp>
      <p:sp>
        <p:nvSpPr>
          <p:cNvPr id="23" name="Rounded Rectangular Callout 10">
            <a:extLst>
              <a:ext uri="{FF2B5EF4-FFF2-40B4-BE49-F238E27FC236}">
                <a16:creationId xmlns:a16="http://schemas.microsoft.com/office/drawing/2014/main" xmlns="" id="{9D9D6972-8FCA-407A-8B3B-55F7A4236FD1}"/>
              </a:ext>
            </a:extLst>
          </p:cNvPr>
          <p:cNvSpPr/>
          <p:nvPr/>
        </p:nvSpPr>
        <p:spPr bwMode="auto">
          <a:xfrm>
            <a:off x="483835" y="3669014"/>
            <a:ext cx="4181256" cy="920889"/>
          </a:xfrm>
          <a:prstGeom prst="wedgeRoundRectCallout">
            <a:avLst>
              <a:gd name="adj1" fmla="val 59707"/>
              <a:gd name="adj2" fmla="val -56917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can we use operating data to improve performance? (Predictive Maintenance)</a:t>
            </a:r>
          </a:p>
        </p:txBody>
      </p:sp>
      <p:sp>
        <p:nvSpPr>
          <p:cNvPr id="24" name="Rounded Rectangular Callout 11">
            <a:extLst>
              <a:ext uri="{FF2B5EF4-FFF2-40B4-BE49-F238E27FC236}">
                <a16:creationId xmlns:a16="http://schemas.microsoft.com/office/drawing/2014/main" xmlns="" id="{F5126856-0D44-461E-818F-64E8309DDD55}"/>
              </a:ext>
            </a:extLst>
          </p:cNvPr>
          <p:cNvSpPr/>
          <p:nvPr/>
        </p:nvSpPr>
        <p:spPr bwMode="auto">
          <a:xfrm>
            <a:off x="7773672" y="3475970"/>
            <a:ext cx="3934493" cy="683381"/>
          </a:xfrm>
          <a:prstGeom prst="wedgeRoundRectCallout">
            <a:avLst>
              <a:gd name="adj1" fmla="val -61519"/>
              <a:gd name="adj2" fmla="val -57760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What technology can improve / automate maintenance analyses?</a:t>
            </a:r>
          </a:p>
        </p:txBody>
      </p:sp>
      <p:sp>
        <p:nvSpPr>
          <p:cNvPr id="25" name="Rounded Rectangular Callout 12">
            <a:extLst>
              <a:ext uri="{FF2B5EF4-FFF2-40B4-BE49-F238E27FC236}">
                <a16:creationId xmlns:a16="http://schemas.microsoft.com/office/drawing/2014/main" xmlns="" id="{C3DBB13F-6950-4C03-BDA9-60BC9E17005C}"/>
              </a:ext>
            </a:extLst>
          </p:cNvPr>
          <p:cNvSpPr/>
          <p:nvPr/>
        </p:nvSpPr>
        <p:spPr bwMode="auto">
          <a:xfrm>
            <a:off x="7885704" y="4682636"/>
            <a:ext cx="3822461" cy="826039"/>
          </a:xfrm>
          <a:prstGeom prst="wedgeRoundRectCallout">
            <a:avLst>
              <a:gd name="adj1" fmla="val -62673"/>
              <a:gd name="adj2" fmla="val -54590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What is the business case to support additional maintenance planning analysis?</a:t>
            </a:r>
          </a:p>
        </p:txBody>
      </p:sp>
      <p:sp>
        <p:nvSpPr>
          <p:cNvPr id="26" name="Rounded Rectangular Callout 13">
            <a:extLst>
              <a:ext uri="{FF2B5EF4-FFF2-40B4-BE49-F238E27FC236}">
                <a16:creationId xmlns:a16="http://schemas.microsoft.com/office/drawing/2014/main" xmlns="" id="{261E98BD-F738-434F-8995-2FC00537083F}"/>
              </a:ext>
            </a:extLst>
          </p:cNvPr>
          <p:cNvSpPr/>
          <p:nvPr/>
        </p:nvSpPr>
        <p:spPr bwMode="auto">
          <a:xfrm>
            <a:off x="735981" y="5061208"/>
            <a:ext cx="3953804" cy="658543"/>
          </a:xfrm>
          <a:prstGeom prst="wedgeRoundRectCallout">
            <a:avLst>
              <a:gd name="adj1" fmla="val 62711"/>
              <a:gd name="adj2" fmla="val -57306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to capture / transfer system knowledge and lessons learned for long-life programs?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3966A39-F17E-4B23-8F90-B490C3E6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15201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xmlns="" id="{30238F6F-97A3-4B72-B794-16635310009F}"/>
              </a:ext>
            </a:extLst>
          </p:cNvPr>
          <p:cNvSpPr txBox="1">
            <a:spLocks/>
          </p:cNvSpPr>
          <p:nvPr/>
        </p:nvSpPr>
        <p:spPr>
          <a:xfrm>
            <a:off x="623392" y="165576"/>
            <a:ext cx="9422837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AU" sz="3600" b="1" dirty="0"/>
              <a:t>Solution Constraints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xmlns="" id="{A0DBF38F-F86A-41FD-B681-F1C34D65C941}"/>
              </a:ext>
            </a:extLst>
          </p:cNvPr>
          <p:cNvSpPr txBox="1">
            <a:spLocks/>
          </p:cNvSpPr>
          <p:nvPr/>
        </p:nvSpPr>
        <p:spPr>
          <a:xfrm>
            <a:off x="623392" y="943674"/>
            <a:ext cx="6432715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b="1" dirty="0"/>
              <a:t>Reliability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dirty="0"/>
              <a:t>The US DoD found that 90% of sustainment budgets are directly correlated with system reliability.* Does a system design always achieve the reliability expected by the designer or the owner?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6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dirty="0"/>
              <a:t>Potential variance arises from engineering related factors, including:</a:t>
            </a:r>
          </a:p>
          <a:p>
            <a:pPr marL="625475" lvl="1"/>
            <a:r>
              <a:rPr lang="en-AU" sz="1600" dirty="0"/>
              <a:t>quality of the analysis / data used in the design process</a:t>
            </a:r>
          </a:p>
          <a:p>
            <a:pPr marL="625475" lvl="1"/>
            <a:r>
              <a:rPr lang="en-AU" sz="1600" dirty="0"/>
              <a:t>inherent reliability of components / sub-systems</a:t>
            </a:r>
          </a:p>
          <a:p>
            <a:pPr marL="625475" lvl="1"/>
            <a:r>
              <a:rPr lang="en-AU" sz="1600" dirty="0"/>
              <a:t>specific &amp; combined operational usage profiles</a:t>
            </a:r>
          </a:p>
          <a:p>
            <a:pPr marL="625475" lvl="1"/>
            <a:r>
              <a:rPr lang="en-AU" sz="1600" dirty="0"/>
              <a:t>specific &amp; combined operating environments</a:t>
            </a:r>
          </a:p>
          <a:p>
            <a:pPr marL="625475" lvl="1"/>
            <a:r>
              <a:rPr lang="en-AU" sz="1600" dirty="0"/>
              <a:t>configuration changes (modifications/upgrades)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600" b="1" dirty="0"/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b="1" dirty="0"/>
              <a:t>Access to Data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dirty="0"/>
              <a:t>Was the original design data acquired? (FMECA / RCM / RBD / etc.)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dirty="0"/>
              <a:t>What is the basis for the OEM maintenance recommendations?</a:t>
            </a:r>
          </a:p>
          <a:p>
            <a:pPr marL="0" lvl="1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AU" sz="1400" dirty="0"/>
          </a:p>
          <a:p>
            <a:pPr marL="0" lvl="1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AU" sz="1600" b="1" dirty="0"/>
              <a:t>Usage Variations (Mission Profile)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600" dirty="0"/>
              <a:t>Historical performance comparisons and design based analysis provide a baseline to identify an appropriate maintenance approach – but this should be updated based on operational performance data (incl. environment).</a:t>
            </a:r>
          </a:p>
        </p:txBody>
      </p:sp>
      <p:pic>
        <p:nvPicPr>
          <p:cNvPr id="7" name="Content Placeholder 2">
            <a:extLst>
              <a:ext uri="{FF2B5EF4-FFF2-40B4-BE49-F238E27FC236}">
                <a16:creationId xmlns:a16="http://schemas.microsoft.com/office/drawing/2014/main" xmlns="" id="{272B09E6-9C0B-4512-9025-11FCB6D6AB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0" y="1140132"/>
            <a:ext cx="3885298" cy="2431083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xmlns="" id="{B32F8CB7-6AB0-4A6C-AA3A-58B495C72A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6"/>
          <a:stretch/>
        </p:blipFill>
        <p:spPr>
          <a:xfrm>
            <a:off x="7761767" y="4052444"/>
            <a:ext cx="4190884" cy="16413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2F3D73-CC28-43F5-99FA-91E2E5A0EF56}"/>
              </a:ext>
            </a:extLst>
          </p:cNvPr>
          <p:cNvSpPr txBox="1"/>
          <p:nvPr/>
        </p:nvSpPr>
        <p:spPr>
          <a:xfrm>
            <a:off x="9408371" y="5709207"/>
            <a:ext cx="270211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00" dirty="0"/>
              <a:t>Source: US Army Systems Failing Reliability during  OTE (1997-2006)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6B85AC1-B908-4445-BE5E-11A99BDF84E3}"/>
              </a:ext>
            </a:extLst>
          </p:cNvPr>
          <p:cNvSpPr/>
          <p:nvPr/>
        </p:nvSpPr>
        <p:spPr>
          <a:xfrm>
            <a:off x="1952041" y="6106026"/>
            <a:ext cx="14029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050" dirty="0"/>
              <a:t>* [US DOD DTE 2008]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7F5EB8A7-E3F3-45B2-AA38-C55F5998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52571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Solution Requirements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7F3B6DDE-20A8-4AD7-9584-0DB61454A964}"/>
              </a:ext>
            </a:extLst>
          </p:cNvPr>
          <p:cNvSpPr txBox="1">
            <a:spLocks/>
          </p:cNvSpPr>
          <p:nvPr/>
        </p:nvSpPr>
        <p:spPr>
          <a:xfrm>
            <a:off x="902525" y="1155350"/>
            <a:ext cx="7089568" cy="4767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AU" sz="1600" dirty="0"/>
              <a:t>In order to improve availability of legacy systems in the context of these constraints, a process and integrated tools are required to: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collect, interpret and collate all available data on reported failures / defects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identify the technical risks that impact availability / life-cycle cost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analyse the critical risks to understand their root cause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develop an appropriate risk mitigation (maintenance approach)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monitor / measure the effectiveness of the risk mitigation activities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continuously iterate this process based on operational outcomes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AU" sz="1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AU" sz="1600" dirty="0"/>
              <a:t>The solution should: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consistently provide the required data to inform maintenance decisions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enable the Asset Owner to be a ‘Smarter Customer’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be cost-effective for the Asset Owner</a:t>
            </a:r>
          </a:p>
        </p:txBody>
      </p:sp>
      <p:pic>
        <p:nvPicPr>
          <p:cNvPr id="2050" name="Picture 1" descr="image002">
            <a:extLst>
              <a:ext uri="{FF2B5EF4-FFF2-40B4-BE49-F238E27FC236}">
                <a16:creationId xmlns:a16="http://schemas.microsoft.com/office/drawing/2014/main" xmlns="" id="{7C0AEBD1-94C4-4704-8931-7A20BF261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07" y="916696"/>
            <a:ext cx="2949278" cy="524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867EC71-2A66-4D92-9A9B-CB1675BAB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296306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Maintenance Optimization: Process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02301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C37195-34DA-4C0C-9492-B16732C9F237}"/>
              </a:ext>
            </a:extLst>
          </p:cNvPr>
          <p:cNvSpPr/>
          <p:nvPr/>
        </p:nvSpPr>
        <p:spPr>
          <a:xfrm>
            <a:off x="655903" y="1113673"/>
            <a:ext cx="7068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C42869C-02F4-4ECE-A26A-A5FC147691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t="1335" r="63613" b="83273"/>
          <a:stretch/>
        </p:blipFill>
        <p:spPr>
          <a:xfrm>
            <a:off x="651907" y="1760571"/>
            <a:ext cx="1965366" cy="7022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E656F1F-E657-418F-9FCA-7C9D8C2F9D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t="21420" r="63613" b="63222"/>
          <a:stretch/>
        </p:blipFill>
        <p:spPr>
          <a:xfrm>
            <a:off x="2840596" y="1762149"/>
            <a:ext cx="1965366" cy="7006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EDF5912-55E8-4F45-A118-238316ADE3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t="41369" r="63613" b="43533"/>
          <a:stretch/>
        </p:blipFill>
        <p:spPr>
          <a:xfrm>
            <a:off x="5037491" y="1767297"/>
            <a:ext cx="1965366" cy="6887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2D98C24-91F3-4F2A-81CF-628D0CC5E8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" t="61351" r="63613" b="24462"/>
          <a:stretch/>
        </p:blipFill>
        <p:spPr>
          <a:xfrm>
            <a:off x="7230519" y="1760571"/>
            <a:ext cx="2081374" cy="6923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4B41D4F-8CC3-4FE9-8C96-31DF2B940D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" t="81236" r="63613" b="3926"/>
          <a:stretch/>
        </p:blipFill>
        <p:spPr>
          <a:xfrm>
            <a:off x="9521448" y="1767297"/>
            <a:ext cx="2023300" cy="7039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545FD9B-676F-438B-8A98-E64F020BAD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2" t="1027" r="30008" b="80294"/>
          <a:stretch/>
        </p:blipFill>
        <p:spPr>
          <a:xfrm>
            <a:off x="651907" y="3013095"/>
            <a:ext cx="1965366" cy="9902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021D0DFE-1262-4F81-92C3-2EC4EACF20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1" t="965" r="1752" b="79925"/>
          <a:stretch/>
        </p:blipFill>
        <p:spPr>
          <a:xfrm>
            <a:off x="651907" y="4553670"/>
            <a:ext cx="1965366" cy="10062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1ACDA44-C6C0-4F34-AE41-8BD9BAEA95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2" t="20147" r="29673" b="59704"/>
          <a:stretch/>
        </p:blipFill>
        <p:spPr>
          <a:xfrm>
            <a:off x="2857235" y="2973431"/>
            <a:ext cx="1965366" cy="10553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9B922A9-8E17-4489-95AE-68113788AA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2" t="59990" r="29293" b="20579"/>
          <a:stretch/>
        </p:blipFill>
        <p:spPr>
          <a:xfrm>
            <a:off x="7291580" y="2991968"/>
            <a:ext cx="2020976" cy="10325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EA70BC4-9249-4C5B-8532-E290CD760B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91" t="20147" r="2084" b="59704"/>
          <a:stretch/>
        </p:blipFill>
        <p:spPr>
          <a:xfrm>
            <a:off x="2789270" y="4528183"/>
            <a:ext cx="1965366" cy="10580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3F94CFFF-9060-4FB7-B607-D699F88FEE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2" t="40515" r="29618" b="40021"/>
          <a:stretch/>
        </p:blipFill>
        <p:spPr>
          <a:xfrm>
            <a:off x="5062564" y="2999450"/>
            <a:ext cx="1965368" cy="1017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4A2ABEF0-B9F3-48FD-B366-8563A6FD0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74" t="40515" r="2085" b="40021"/>
          <a:stretch/>
        </p:blipFill>
        <p:spPr>
          <a:xfrm>
            <a:off x="4995460" y="4562099"/>
            <a:ext cx="1963425" cy="10241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36774CF5-E159-4116-A305-8A19CE0325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2" t="79829" r="29517" b="-723"/>
          <a:stretch/>
        </p:blipFill>
        <p:spPr>
          <a:xfrm>
            <a:off x="9555822" y="2944496"/>
            <a:ext cx="2035990" cy="11274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BED7AD8-BC67-4CBD-AB89-F3CF406A03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56" t="59990" r="1019" b="20579"/>
          <a:stretch/>
        </p:blipFill>
        <p:spPr>
          <a:xfrm>
            <a:off x="7241529" y="4524674"/>
            <a:ext cx="2070364" cy="103040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93FBC6F2-7DF6-4191-8705-EAD211145A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95" t="80116" r="1754" b="-1010"/>
          <a:stretch/>
        </p:blipFill>
        <p:spPr>
          <a:xfrm>
            <a:off x="9523824" y="4501591"/>
            <a:ext cx="2067988" cy="114519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AD3BB94-ADAA-4029-B3CE-8D6CD62FB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120159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741755" y="1139108"/>
            <a:ext cx="689483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Summary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had a long-term contract to provide maintenance and logistics to sustain a class of navy ships at an agreed level of Operational availability (Readiness)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platform was not meeting the contracted availability target and was regularly exceeding its allotted maintenance budgets – impacting on Fleet Readiness metrics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was not the OEM that produced the vessel and did not have access to all of the original design documentation (only recommended maintenance plans)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Vessel was used both more frequently and in an environment that exceeded the original design specifications (# sea days, prevailing sea state conditions)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required a solution to identify alternative maintenance approaches to improve the availability of the platform, in the context of its usage (mission profile) and operating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2" descr="Image result for armidale class">
            <a:extLst>
              <a:ext uri="{FF2B5EF4-FFF2-40B4-BE49-F238E27FC236}">
                <a16:creationId xmlns:a16="http://schemas.microsoft.com/office/drawing/2014/main" xmlns="" id="{E136A843-1501-47EC-8B8D-E8FD7B899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222" y="1002301"/>
            <a:ext cx="3544394" cy="49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9204947-DBBA-4E07-90DC-52C6517F8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1263914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55903" y="1113673"/>
            <a:ext cx="706837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Generate a model of the vessel at the platform / system level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Analyze failure data &amp; Work Orders [8 years operations] to categorize failures by system, component and failure type and calculate failure rates (issues: productivity in a manual process; data integrity: &gt;65% of failures were based on “undetermined” causes of failure)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Generate detailed model of the sub-system where significant number of failures occurred, and input calculated ‘operational’ failure rates (from Step 2)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Identify key System Availability Degraders (SADs), Reliability &lt;95%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Develop Root Cause Analysis for SADs (Failure Diagram)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Conduct Maintenance Analysis (Back-fit RCM where existing maintenance is prescribed, RCM where no maintenance task is associated with the failure) including cost comparison over expected platform life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Update maintenance plan with revised maintenance (approach, frequency, procedure, etc.)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82E8BFE-DF6C-4C5C-9868-46B5E209FC2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" b="4036"/>
          <a:stretch/>
        </p:blipFill>
        <p:spPr bwMode="auto">
          <a:xfrm>
            <a:off x="7774360" y="947546"/>
            <a:ext cx="3761737" cy="1615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xmlns="" id="{D0910F32-6749-4247-81A7-018C1C473B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708" y="4598622"/>
            <a:ext cx="1576138" cy="1242715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xmlns="" id="{CE268FCD-CFC6-41FC-BF79-6B95599724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8" r="1" b="22578"/>
          <a:stretch/>
        </p:blipFill>
        <p:spPr>
          <a:xfrm>
            <a:off x="7906708" y="3038197"/>
            <a:ext cx="1664368" cy="1242715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319A4EE0-ECD0-49A8-AF53-94C501269E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068" y="4664594"/>
            <a:ext cx="1846710" cy="1110769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492B48E-00CC-4625-AF7B-F1E2093576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957" y="3038198"/>
            <a:ext cx="1438931" cy="124271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EA14699-2E9B-48FA-AD41-30CF7459F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2066138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153" y="353587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Results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0218F82-A9A4-4F94-B23F-AC89488A0143}"/>
              </a:ext>
            </a:extLst>
          </p:cNvPr>
          <p:cNvSpPr/>
          <p:nvPr/>
        </p:nvSpPr>
        <p:spPr>
          <a:xfrm>
            <a:off x="1106887" y="1273101"/>
            <a:ext cx="6894831" cy="39087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u="sng" dirty="0"/>
              <a:t>Outcomes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Gap analysis / validation of OEM maintenance recommendations based on operational data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Increased Readiness (Operational Availability) of the system by (~300% improvement)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Reduced sustainment costs for the platform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Analysis solution to model the expected impact of changes to mission profile / operating environment on maintenance costs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Knowledge base of failures and maintenance actions that the Contractor can reuse across the life of the platform / contract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 means of objectively validating and communicating their analysis to the customer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8F0BFC7-85A8-46CC-9FDB-29E094A53676}"/>
              </a:ext>
            </a:extLst>
          </p:cNvPr>
          <p:cNvSpPr txBox="1"/>
          <p:nvPr/>
        </p:nvSpPr>
        <p:spPr>
          <a:xfrm>
            <a:off x="8405760" y="1907943"/>
            <a:ext cx="35942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/>
              <a:t>KEY BENEFIT:</a:t>
            </a:r>
          </a:p>
          <a:p>
            <a:endParaRPr lang="en-AU" sz="1400" dirty="0"/>
          </a:p>
          <a:p>
            <a:r>
              <a:rPr lang="en-AU" sz="1400" u="sng" dirty="0"/>
              <a:t>System Availability</a:t>
            </a:r>
          </a:p>
          <a:p>
            <a:r>
              <a:rPr lang="en-AU" sz="1400" dirty="0"/>
              <a:t>(Based on typical Mission Profile)</a:t>
            </a:r>
          </a:p>
          <a:p>
            <a:endParaRPr lang="en-AU" sz="1400" dirty="0"/>
          </a:p>
          <a:p>
            <a:r>
              <a:rPr lang="en-AU" sz="1400" dirty="0"/>
              <a:t>Without MADe: 288 MTBF</a:t>
            </a:r>
          </a:p>
          <a:p>
            <a:endParaRPr lang="en-AU" sz="1400" dirty="0"/>
          </a:p>
          <a:p>
            <a:r>
              <a:rPr lang="en-AU" sz="1400" dirty="0"/>
              <a:t>With MADe: 864 MTBF</a:t>
            </a:r>
          </a:p>
          <a:p>
            <a:endParaRPr lang="en-AU" sz="1400" dirty="0"/>
          </a:p>
          <a:p>
            <a:r>
              <a:rPr lang="en-AU" sz="1400" dirty="0"/>
              <a:t>= 300% improvement in Availability</a:t>
            </a:r>
          </a:p>
          <a:p>
            <a:endParaRPr lang="en-AU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C8716B2-B5E4-4953-A2E3-EEC51BAAA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MAMII NASA</a:t>
            </a:r>
          </a:p>
        </p:txBody>
      </p:sp>
    </p:spTree>
    <p:extLst>
      <p:ext uri="{BB962C8B-B14F-4D97-AF65-F5344CB8AC3E}">
        <p14:creationId xmlns:p14="http://schemas.microsoft.com/office/powerpoint/2010/main" val="2870154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3D224DF-9C13-4326-A1FE-0845D40E1D91}" vid="{EEA7C4F9-DC89-4871-9C26-3C22B8509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PHMT 2016</Template>
  <TotalTime>1777</TotalTime>
  <Words>1096</Words>
  <Application>Microsoft Office PowerPoint</Application>
  <PresentationFormat>Widescreen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Modelling for Maintenance Planning and Cost Estimation </vt:lpstr>
      <vt:lpstr>Presentation Summary</vt:lpstr>
      <vt:lpstr>What do we mean by Maintenance Planning?</vt:lpstr>
      <vt:lpstr>PowerPoint Presentation</vt:lpstr>
      <vt:lpstr>Solution Requirements</vt:lpstr>
      <vt:lpstr>Maintenance Optimization: Process Overview</vt:lpstr>
      <vt:lpstr>CASE STUDY: Overview</vt:lpstr>
      <vt:lpstr>CASE STUDY: Process</vt:lpstr>
      <vt:lpstr>CASE STUDY: Results</vt:lpstr>
      <vt:lpstr>Implications for NASA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Stecki</dc:creator>
  <cp:lastModifiedBy>Lindsey, Nancy J. (GSFC-3710)</cp:lastModifiedBy>
  <cp:revision>37</cp:revision>
  <dcterms:created xsi:type="dcterms:W3CDTF">2019-09-05T00:06:39Z</dcterms:created>
  <dcterms:modified xsi:type="dcterms:W3CDTF">2019-09-10T14:33:22Z</dcterms:modified>
</cp:coreProperties>
</file>